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1968" r:id="rId2"/>
    <p:sldId id="1681" r:id="rId3"/>
    <p:sldId id="2053" r:id="rId4"/>
    <p:sldId id="1614" r:id="rId5"/>
    <p:sldId id="1682" r:id="rId6"/>
    <p:sldId id="1347" r:id="rId7"/>
    <p:sldId id="1692" r:id="rId8"/>
    <p:sldId id="1683" r:id="rId9"/>
    <p:sldId id="1684" r:id="rId10"/>
    <p:sldId id="1685" r:id="rId11"/>
    <p:sldId id="1686" r:id="rId12"/>
    <p:sldId id="2050" r:id="rId13"/>
    <p:sldId id="1349" r:id="rId14"/>
    <p:sldId id="1311" r:id="rId15"/>
    <p:sldId id="2052" r:id="rId16"/>
    <p:sldId id="1138" r:id="rId17"/>
    <p:sldId id="2048" r:id="rId18"/>
    <p:sldId id="1694" r:id="rId19"/>
    <p:sldId id="2054" r:id="rId20"/>
    <p:sldId id="922" r:id="rId21"/>
    <p:sldId id="2055" r:id="rId22"/>
    <p:sldId id="2056" r:id="rId23"/>
    <p:sldId id="1095" r:id="rId24"/>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bg2"/>
        </a:solidFill>
        <a:latin typeface="Times" charset="0"/>
        <a:ea typeface="ＭＳ Ｐゴシック" charset="0"/>
        <a:cs typeface="+mn-cs"/>
      </a:defRPr>
    </a:lvl1pPr>
    <a:lvl2pPr marL="457200" algn="l" rtl="0" eaLnBrk="0" fontAlgn="base" hangingPunct="0">
      <a:spcBef>
        <a:spcPct val="0"/>
      </a:spcBef>
      <a:spcAft>
        <a:spcPct val="0"/>
      </a:spcAft>
      <a:defRPr sz="1200" kern="1200">
        <a:solidFill>
          <a:schemeClr val="bg2"/>
        </a:solidFill>
        <a:latin typeface="Times" charset="0"/>
        <a:ea typeface="ＭＳ Ｐゴシック" charset="0"/>
        <a:cs typeface="+mn-cs"/>
      </a:defRPr>
    </a:lvl2pPr>
    <a:lvl3pPr marL="914400" algn="l" rtl="0" eaLnBrk="0" fontAlgn="base" hangingPunct="0">
      <a:spcBef>
        <a:spcPct val="0"/>
      </a:spcBef>
      <a:spcAft>
        <a:spcPct val="0"/>
      </a:spcAft>
      <a:defRPr sz="1200" kern="1200">
        <a:solidFill>
          <a:schemeClr val="bg2"/>
        </a:solidFill>
        <a:latin typeface="Times" charset="0"/>
        <a:ea typeface="ＭＳ Ｐゴシック" charset="0"/>
        <a:cs typeface="+mn-cs"/>
      </a:defRPr>
    </a:lvl3pPr>
    <a:lvl4pPr marL="1371600" algn="l" rtl="0" eaLnBrk="0" fontAlgn="base" hangingPunct="0">
      <a:spcBef>
        <a:spcPct val="0"/>
      </a:spcBef>
      <a:spcAft>
        <a:spcPct val="0"/>
      </a:spcAft>
      <a:defRPr sz="1200" kern="1200">
        <a:solidFill>
          <a:schemeClr val="bg2"/>
        </a:solidFill>
        <a:latin typeface="Times" charset="0"/>
        <a:ea typeface="ＭＳ Ｐゴシック" charset="0"/>
        <a:cs typeface="+mn-cs"/>
      </a:defRPr>
    </a:lvl4pPr>
    <a:lvl5pPr marL="1828800" algn="l" rtl="0" eaLnBrk="0" fontAlgn="base" hangingPunct="0">
      <a:spcBef>
        <a:spcPct val="0"/>
      </a:spcBef>
      <a:spcAft>
        <a:spcPct val="0"/>
      </a:spcAft>
      <a:defRPr sz="1200" kern="1200">
        <a:solidFill>
          <a:schemeClr val="bg2"/>
        </a:solidFill>
        <a:latin typeface="Times" charset="0"/>
        <a:ea typeface="ＭＳ Ｐゴシック" charset="0"/>
        <a:cs typeface="+mn-cs"/>
      </a:defRPr>
    </a:lvl5pPr>
    <a:lvl6pPr marL="2286000" algn="l" defTabSz="457200" rtl="0" eaLnBrk="1" latinLnBrk="0" hangingPunct="1">
      <a:defRPr sz="1200" kern="1200">
        <a:solidFill>
          <a:schemeClr val="bg2"/>
        </a:solidFill>
        <a:latin typeface="Times" charset="0"/>
        <a:ea typeface="ＭＳ Ｐゴシック" charset="0"/>
        <a:cs typeface="+mn-cs"/>
      </a:defRPr>
    </a:lvl6pPr>
    <a:lvl7pPr marL="2743200" algn="l" defTabSz="457200" rtl="0" eaLnBrk="1" latinLnBrk="0" hangingPunct="1">
      <a:defRPr sz="1200" kern="1200">
        <a:solidFill>
          <a:schemeClr val="bg2"/>
        </a:solidFill>
        <a:latin typeface="Times" charset="0"/>
        <a:ea typeface="ＭＳ Ｐゴシック" charset="0"/>
        <a:cs typeface="+mn-cs"/>
      </a:defRPr>
    </a:lvl7pPr>
    <a:lvl8pPr marL="3200400" algn="l" defTabSz="457200" rtl="0" eaLnBrk="1" latinLnBrk="0" hangingPunct="1">
      <a:defRPr sz="1200" kern="1200">
        <a:solidFill>
          <a:schemeClr val="bg2"/>
        </a:solidFill>
        <a:latin typeface="Times" charset="0"/>
        <a:ea typeface="ＭＳ Ｐゴシック" charset="0"/>
        <a:cs typeface="+mn-cs"/>
      </a:defRPr>
    </a:lvl8pPr>
    <a:lvl9pPr marL="3657600" algn="l" defTabSz="457200" rtl="0" eaLnBrk="1" latinLnBrk="0" hangingPunct="1">
      <a:defRPr sz="1200" kern="1200">
        <a:solidFill>
          <a:schemeClr val="bg2"/>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3168">
          <p15:clr>
            <a:srgbClr val="A4A3A4"/>
          </p15:clr>
        </p15:guide>
        <p15:guide id="2" pos="36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CCFFCC"/>
    <a:srgbClr val="CCFF66"/>
    <a:srgbClr val="C0C0C0"/>
    <a:srgbClr val="FFCCFF"/>
    <a:srgbClr val="FFFF00"/>
    <a:srgbClr val="FF99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72517" autoAdjust="0"/>
  </p:normalViewPr>
  <p:slideViewPr>
    <p:cSldViewPr snapToGrid="0">
      <p:cViewPr varScale="1">
        <p:scale>
          <a:sx n="65" d="100"/>
          <a:sy n="65" d="100"/>
        </p:scale>
        <p:origin x="1716" y="66"/>
      </p:cViewPr>
      <p:guideLst>
        <p:guide orient="horz" pos="3168"/>
        <p:guide pos="3640"/>
      </p:guideLst>
    </p:cSldViewPr>
  </p:slideViewPr>
  <p:outlineViewPr>
    <p:cViewPr>
      <p:scale>
        <a:sx n="50" d="100"/>
        <a:sy n="50" d="100"/>
      </p:scale>
      <p:origin x="0" y="0"/>
    </p:cViewPr>
  </p:outlineViewPr>
  <p:notesTextViewPr>
    <p:cViewPr>
      <p:scale>
        <a:sx n="114" d="100"/>
        <a:sy n="114" d="100"/>
      </p:scale>
      <p:origin x="0" y="0"/>
    </p:cViewPr>
  </p:notesTextViewPr>
  <p:sorterViewPr>
    <p:cViewPr varScale="1">
      <p:scale>
        <a:sx n="1" d="1"/>
        <a:sy n="1" d="1"/>
      </p:scale>
      <p:origin x="0" y="0"/>
    </p:cViewPr>
  </p:sorterViewPr>
  <p:notesViewPr>
    <p:cSldViewPr snapToGrid="0">
      <p:cViewPr varScale="1">
        <p:scale>
          <a:sx n="80" d="100"/>
          <a:sy n="80"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solidFill>
                  <a:schemeClr val="tx1"/>
                </a:solidFill>
              </a:defRPr>
            </a:lvl1pPr>
          </a:lstStyle>
          <a:p>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a:solidFill>
                  <a:schemeClr val="tx1"/>
                </a:solidFill>
              </a:defRPr>
            </a:lvl1pPr>
          </a:lstStyle>
          <a:p>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705FDE3D-B9F5-E946-BA9C-E65ECA4FBCF9}" type="slidenum">
              <a:rPr lang="en-US"/>
              <a:pPr/>
              <a:t>‹#›</a:t>
            </a:fld>
            <a:endParaRPr lang="en-US"/>
          </a:p>
        </p:txBody>
      </p:sp>
    </p:spTree>
    <p:extLst>
      <p:ext uri="{BB962C8B-B14F-4D97-AF65-F5344CB8AC3E}">
        <p14:creationId xmlns:p14="http://schemas.microsoft.com/office/powerpoint/2010/main" val="351416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solidFill>
                  <a:schemeClr val="tx1"/>
                </a:solidFill>
              </a:defRPr>
            </a:lvl1pPr>
          </a:lstStyle>
          <a:p>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a:solidFill>
                  <a:schemeClr val="tx1"/>
                </a:solidFill>
              </a:defRPr>
            </a:lvl1pPr>
          </a:lstStyle>
          <a:p>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F575FBF0-7AD6-6C49-AD0C-21A7AC947837}" type="slidenum">
              <a:rPr lang="en-US"/>
              <a:pPr/>
              <a:t>‹#›</a:t>
            </a:fld>
            <a:endParaRPr lang="en-US"/>
          </a:p>
        </p:txBody>
      </p:sp>
    </p:spTree>
    <p:extLst>
      <p:ext uri="{BB962C8B-B14F-4D97-AF65-F5344CB8AC3E}">
        <p14:creationId xmlns:p14="http://schemas.microsoft.com/office/powerpoint/2010/main" val="2236994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17" Type="http://schemas.openxmlformats.org/officeDocument/2006/relationships/hyperlink" Target="http://chemport.cas.org/cgi-bin/sdcgi?APP=ftslink&amp;action=reflink&amp;origin=npg&amp;version=1.0&amp;coi=1:STN:280:BieC3s3lvVM=&amp;pissn=1759-4758&amp;pyear=2015&amp;md5=b33d0a18298175a69716da96b4f45f27" TargetMode="External"/><Relationship Id="rId299" Type="http://schemas.openxmlformats.org/officeDocument/2006/relationships/hyperlink" Target="http://www.ncbi.nlm.nih.gov/entrez/query.fcgi?holding=npg&amp;amp;cmd=Retrieve&amp;amp;db=PubMed&amp;amp;list_uids=10859025&amp;amp;dopt=Abstract" TargetMode="External"/><Relationship Id="rId21" Type="http://schemas.openxmlformats.org/officeDocument/2006/relationships/hyperlink" Target="http://links.isiglobalnet2.com/gateway/Gateway.cgi?amp;GWVersion=2&amp;amp;SrcAuth=Nature&amp;amp;SrcApp=Nature&amp;amp;DestLinkType=FullRecord&amp;amp;KeyUT=000082259700004&amp;amp;DestApp=WOS_CPL" TargetMode="External"/><Relationship Id="rId63" Type="http://schemas.openxmlformats.org/officeDocument/2006/relationships/hyperlink" Target="http://dx.doi.org/10.1126/science.571147" TargetMode="External"/><Relationship Id="rId159" Type="http://schemas.openxmlformats.org/officeDocument/2006/relationships/hyperlink" Target="http://www.ncbi.nlm.nih.gov/entrez/query.fcgi?holding=npg&amp;amp;cmd=Retrieve&amp;amp;db=PubMed&amp;amp;list_uids=10570493&amp;amp;dopt=Abstract" TargetMode="External"/><Relationship Id="rId324" Type="http://schemas.openxmlformats.org/officeDocument/2006/relationships/hyperlink" Target="http://chemport.cas.org/cgi-bin/sdcgi?APP=ftslink&amp;action=reflink&amp;origin=npg&amp;version=1.0&amp;coi=1:CAS:528:DC+D2cXnsVensLc=&amp;pissn=1759-4758&amp;pyear=2015&amp;md5=021c18e0740134eae7c78db611892977" TargetMode="External"/><Relationship Id="rId366" Type="http://schemas.openxmlformats.org/officeDocument/2006/relationships/hyperlink" Target="http://dx.doi.org/10.1242/dev.02879" TargetMode="External"/><Relationship Id="rId170" Type="http://schemas.openxmlformats.org/officeDocument/2006/relationships/hyperlink" Target="http://www.ncbi.nlm.nih.gov/entrez/query.fcgi?holding=npg&amp;amp;cmd=Retrieve&amp;amp;db=PubMed&amp;amp;list_uids=1435881&amp;amp;dopt=Abstract" TargetMode="External"/><Relationship Id="rId226" Type="http://schemas.openxmlformats.org/officeDocument/2006/relationships/hyperlink" Target="http://chemport.cas.org/cgi-bin/sdcgi?APP=ftslink&amp;action=reflink&amp;origin=npg&amp;version=1.0&amp;coi=1:CAS:528:DC+D28Xms1elsr4=&amp;pissn=1759-4758&amp;pyear=2015&amp;md5=8b2827529ef0d4ab1e823158c9b2e073" TargetMode="External"/><Relationship Id="rId433" Type="http://schemas.openxmlformats.org/officeDocument/2006/relationships/hyperlink" Target="http://www.gforce-pd.com/" TargetMode="External"/><Relationship Id="rId268" Type="http://schemas.openxmlformats.org/officeDocument/2006/relationships/hyperlink" Target="http://www.ncbi.nlm.nih.gov/entrez/query.fcgi?holding=npg&amp;amp;cmd=Retrieve&amp;amp;db=PubMed&amp;amp;list_uids=14766394&amp;amp;dopt=Abstract" TargetMode="External"/><Relationship Id="rId32" Type="http://schemas.openxmlformats.org/officeDocument/2006/relationships/hyperlink" Target="http://www.ncbi.nlm.nih.gov/entrez/query.fcgi?holding=npg&amp;amp;cmd=Retrieve&amp;amp;db=PubMed&amp;amp;list_uids=1131859&amp;amp;dopt=Abstract" TargetMode="External"/><Relationship Id="rId74" Type="http://schemas.openxmlformats.org/officeDocument/2006/relationships/hyperlink" Target="http://chemport.cas.org/cgi-bin/sdcgi?APP=ftslink&amp;action=reflink&amp;origin=npg&amp;version=1.0&amp;coi=1:STN:280:Bi6D383is1Q=&amp;pissn=1759-4758&amp;pyear=2015&amp;md5=c8369b93cb4d4da29d6e00a53e97e99f" TargetMode="External"/><Relationship Id="rId128" Type="http://schemas.openxmlformats.org/officeDocument/2006/relationships/hyperlink" Target="http://www.ncbi.nlm.nih.gov/entrez/query.fcgi?holding=npg&amp;amp;cmd=Retrieve&amp;amp;db=PubMed&amp;amp;list_uids=2742361&amp;amp;dopt=Abstract" TargetMode="External"/><Relationship Id="rId335" Type="http://schemas.openxmlformats.org/officeDocument/2006/relationships/hyperlink" Target="http://links.isiglobalnet2.com/gateway/Gateway.cgi?amp;GWVersion=2&amp;amp;SrcAuth=Nature&amp;amp;SrcApp=Nature&amp;amp;DestLinkType=FullRecord&amp;amp;KeyUT=000241844900023&amp;amp;DestApp=WOS_CPL" TargetMode="External"/><Relationship Id="rId377" Type="http://schemas.openxmlformats.org/officeDocument/2006/relationships/hyperlink" Target="http://www.nature.com/doifinder/10.1038/nbt.1529" TargetMode="External"/><Relationship Id="rId5" Type="http://schemas.openxmlformats.org/officeDocument/2006/relationships/hyperlink" Target="http://www.nature.com/nrneurol/journal/v11/n9/ris/nrneurol.2015.123.ris" TargetMode="External"/><Relationship Id="rId181" Type="http://schemas.openxmlformats.org/officeDocument/2006/relationships/hyperlink" Target="http://chemport.cas.org/cgi-bin/sdcgi?APP=ftslink&amp;action=reflink&amp;origin=npg&amp;version=1.0&amp;coi=1:STN:280:DC+D3c3lt1aktQ==&amp;pissn=1759-4758&amp;pyear=2015&amp;md5=22c36c15cce1f897509e5ac8c3435fed" TargetMode="External"/><Relationship Id="rId237" Type="http://schemas.openxmlformats.org/officeDocument/2006/relationships/hyperlink" Target="http://dx.doi.org/10.1016/S1474-4422(12)70295-8" TargetMode="External"/><Relationship Id="rId402" Type="http://schemas.openxmlformats.org/officeDocument/2006/relationships/hyperlink" Target="http://links.isiglobalnet2.com/gateway/Gateway.cgi?amp;GWVersion=2&amp;amp;SrcAuth=Nature&amp;amp;SrcApp=Nature&amp;amp;DestLinkType=FullRecord&amp;amp;KeyUT=000264030700003&amp;amp;DestApp=WOS_CPL" TargetMode="External"/><Relationship Id="rId279" Type="http://schemas.openxmlformats.org/officeDocument/2006/relationships/hyperlink" Target="http://www.ncbi.nlm.nih.gov/entrez/query.fcgi?holding=npg&amp;amp;cmd=Retrieve&amp;amp;db=PubMed&amp;amp;list_uids=21565557&amp;amp;dopt=Abstract" TargetMode="External"/><Relationship Id="rId444" Type="http://schemas.openxmlformats.org/officeDocument/2006/relationships/hyperlink" Target="http://www.ncbi.nlm.nih.gov/entrez/query.fcgi?holding=npg&amp;amp;cmd=Retrieve&amp;amp;db=PubMed&amp;amp;list_uids=25732245&amp;amp;dopt=Abstract" TargetMode="External"/><Relationship Id="rId43" Type="http://schemas.openxmlformats.org/officeDocument/2006/relationships/hyperlink" Target="http://chemport.cas.org/cgi-bin/sdcgi?APP=ftslink&amp;action=reflink&amp;origin=npg&amp;version=1.0&amp;coi=1:CAS:528:DyaE2cXltFChtLc=&amp;pissn=1759-4758&amp;pyear=2015&amp;md5=07cbf78baca4a0a81a63e46050248d43" TargetMode="External"/><Relationship Id="rId139" Type="http://schemas.openxmlformats.org/officeDocument/2006/relationships/hyperlink" Target="http://links.isiglobalnet2.com/gateway/Gateway.cgi?amp;GWVersion=2&amp;amp;SrcAuth=Nature&amp;amp;SrcApp=Nature&amp;amp;DestLinkType=FullRecord&amp;amp;KeyUT=A1989U932500017&amp;amp;DestApp=WOS_CPL" TargetMode="External"/><Relationship Id="rId290" Type="http://schemas.openxmlformats.org/officeDocument/2006/relationships/hyperlink" Target="http://links.isiglobalnet2.com/gateway/Gateway.cgi?amp;GWVersion=2&amp;amp;SrcAuth=Nature&amp;amp;SrcApp=Nature&amp;amp;DestLinkType=FullRecord&amp;amp;KeyUT=000076887700056&amp;amp;DestApp=WOS_CPL" TargetMode="External"/><Relationship Id="rId304" Type="http://schemas.openxmlformats.org/officeDocument/2006/relationships/hyperlink" Target="http://chemport.cas.org/cgi-bin/sdcgi?APP=ftslink&amp;action=reflink&amp;origin=npg&amp;version=1.0&amp;coi=1:CAS:528:DC+D3MXptV2rtrc=&amp;pissn=1759-4758&amp;pyear=2015&amp;md5=bc5b75a0f8fe0de829533e7558257009" TargetMode="External"/><Relationship Id="rId346" Type="http://schemas.openxmlformats.org/officeDocument/2006/relationships/hyperlink" Target="http://chemport.cas.org/cgi-bin/sdcgi?APP=ftslink&amp;action=reflink&amp;origin=npg&amp;version=1.0&amp;coi=1:CAS:528:DC+D1cXhvVCkt7g=&amp;pissn=1759-4758&amp;pyear=2015&amp;md5=7d6e6e7b72cf0ea02dad42844f9be499" TargetMode="External"/><Relationship Id="rId388" Type="http://schemas.openxmlformats.org/officeDocument/2006/relationships/hyperlink" Target="http://dx.doi.org/10.1016/j.celrep.2012.04.009" TargetMode="External"/><Relationship Id="rId85" Type="http://schemas.openxmlformats.org/officeDocument/2006/relationships/hyperlink" Target="http://dx.doi.org/10.3171/jns.1985.62.2.0169" TargetMode="External"/><Relationship Id="rId150" Type="http://schemas.openxmlformats.org/officeDocument/2006/relationships/hyperlink" Target="http://links.isiglobalnet2.com/gateway/Gateway.cgi?amp;GWVersion=2&amp;amp;SrcAuth=Nature&amp;amp;SrcApp=Nature&amp;amp;DestLinkType=FullRecord&amp;amp;KeyUT=A1994MW50600007&amp;amp;DestApp=WOS_CPL" TargetMode="External"/><Relationship Id="rId192" Type="http://schemas.openxmlformats.org/officeDocument/2006/relationships/hyperlink" Target="http://links.isiglobalnet2.com/gateway/Gateway.cgi?amp;GWVersion=2&amp;amp;SrcAuth=Nature&amp;amp;SrcApp=Nature&amp;amp;DestLinkType=FullRecord&amp;amp;KeyUT=000075898300038&amp;amp;DestApp=WOS_CPL" TargetMode="External"/><Relationship Id="rId206" Type="http://schemas.openxmlformats.org/officeDocument/2006/relationships/hyperlink" Target="http://chemport.cas.org/cgi-bin/sdcgi?APP=ftslink&amp;action=reflink&amp;origin=npg&amp;version=1.0&amp;coi=1:CAS:528:DC+D38Xkslyisr4=&amp;pissn=1759-4758&amp;pyear=2015&amp;md5=e1eab42327b4cffb1c0a529a60c6bb9a" TargetMode="External"/><Relationship Id="rId413" Type="http://schemas.openxmlformats.org/officeDocument/2006/relationships/hyperlink" Target="http://links.isiglobalnet2.com/gateway/Gateway.cgi?amp;GWVersion=2&amp;amp;SrcAuth=Nature&amp;amp;SrcApp=Nature&amp;amp;DestLinkType=FullRecord&amp;amp;KeyUT=000255681800028&amp;amp;DestApp=WOS_CPL" TargetMode="External"/><Relationship Id="rId248" Type="http://schemas.openxmlformats.org/officeDocument/2006/relationships/hyperlink" Target="http://chemport.cas.org/cgi-bin/sdcgi?APP=ftslink&amp;action=reflink&amp;origin=npg&amp;version=1.0&amp;coi=1:STN:280:DyaK1c3ntlOrsA==&amp;pissn=1759-4758&amp;pyear=2015&amp;md5=037562add8f5af1e48266b18add374b4" TargetMode="External"/><Relationship Id="rId455" Type="http://schemas.openxmlformats.org/officeDocument/2006/relationships/hyperlink" Target="http://www.ncbi.nlm.nih.gov/entrez/query.fcgi?holding=npg&amp;amp;cmd=Retrieve&amp;amp;db=PubMed&amp;amp;list_uids=21725324&amp;amp;dopt=Abstract" TargetMode="External"/><Relationship Id="rId12" Type="http://schemas.openxmlformats.org/officeDocument/2006/relationships/hyperlink" Target="http://www.nature.com/subjects/stem-cell-biotechnology" TargetMode="External"/><Relationship Id="rId108" Type="http://schemas.openxmlformats.org/officeDocument/2006/relationships/hyperlink" Target="http://www.ncbi.nlm.nih.gov/entrez/query.fcgi?holding=npg&amp;amp;cmd=Retrieve&amp;amp;db=PubMed&amp;amp;list_uids=2475820&amp;amp;dopt=Abstract" TargetMode="External"/><Relationship Id="rId315" Type="http://schemas.openxmlformats.org/officeDocument/2006/relationships/hyperlink" Target="http://www.nature.com/doifinder/10.1038/nature00900" TargetMode="External"/><Relationship Id="rId357" Type="http://schemas.openxmlformats.org/officeDocument/2006/relationships/hyperlink" Target="http://www.ncbi.nlm.nih.gov/entrez/query.fcgi?holding=npg&amp;amp;cmd=Retrieve&amp;amp;db=PubMed&amp;amp;list_uids=20798034&amp;amp;dopt=Abstract" TargetMode="External"/><Relationship Id="rId54" Type="http://schemas.openxmlformats.org/officeDocument/2006/relationships/hyperlink" Target="http://www.ncbi.nlm.nih.gov/entrez/query.fcgi?holding=npg&amp;amp;cmd=Retrieve&amp;amp;db=PubMed&amp;amp;list_uids=8281427&amp;amp;dopt=Abstract" TargetMode="External"/><Relationship Id="rId96" Type="http://schemas.openxmlformats.org/officeDocument/2006/relationships/hyperlink" Target="http://chemport.cas.org/cgi-bin/sdcgi?APP=ftslink&amp;action=reflink&amp;origin=npg&amp;version=1.0&amp;coi=1:STN:280:DyaL1M3islKqug==&amp;pissn=1759-4758&amp;pyear=2015&amp;md5=f1bc36612b7f14467a887b81993123a4" TargetMode="External"/><Relationship Id="rId161" Type="http://schemas.openxmlformats.org/officeDocument/2006/relationships/hyperlink" Target="http://chemport.cas.org/cgi-bin/sdcgi?APP=ftslink&amp;action=reflink&amp;origin=npg&amp;version=1.0&amp;coi=1:STN:280:DC+D3M/kvVSjtg==&amp;pissn=1759-4758&amp;pyear=2015&amp;md5=c4f3fc46917f78073039649e0a60ddc2" TargetMode="External"/><Relationship Id="rId217" Type="http://schemas.openxmlformats.org/officeDocument/2006/relationships/hyperlink" Target="http://www.ncbi.nlm.nih.gov/entrez/query.fcgi?holding=npg&amp;amp;cmd=Retrieve&amp;amp;db=PubMed&amp;amp;list_uids=20592420&amp;amp;dopt=Abstract" TargetMode="External"/><Relationship Id="rId399" Type="http://schemas.openxmlformats.org/officeDocument/2006/relationships/hyperlink" Target="http://www.ncbi.nlm.nih.gov/entrez/query.fcgi?holding=npg&amp;amp;cmd=Retrieve&amp;amp;db=PubMed&amp;amp;list_uids=22963760&amp;amp;dopt=Abstract" TargetMode="External"/><Relationship Id="rId259" Type="http://schemas.openxmlformats.org/officeDocument/2006/relationships/hyperlink" Target="http://chemport.cas.org/cgi-bin/sdcgi?APP=ftslink&amp;action=reflink&amp;origin=npg&amp;version=1.0&amp;coi=1:STN:280:DC+D3c7otlaitg==&amp;pissn=1759-4758&amp;pyear=2015&amp;md5=92bdcd359926b4af5bb597dc19127837" TargetMode="External"/><Relationship Id="rId424" Type="http://schemas.openxmlformats.org/officeDocument/2006/relationships/hyperlink" Target="http://www.ncbi.nlm.nih.gov/entrez/query.fcgi?holding=npg&amp;amp;cmd=Retrieve&amp;amp;db=PubMed&amp;amp;list_uids=24504409&amp;amp;dopt=Abstract" TargetMode="External"/><Relationship Id="rId466" Type="http://schemas.openxmlformats.org/officeDocument/2006/relationships/hyperlink" Target="http://dx.doi.org/10.1038/cddis.2013.530" TargetMode="External"/><Relationship Id="rId23" Type="http://schemas.openxmlformats.org/officeDocument/2006/relationships/hyperlink" Target="http://dx.doi.org/10.1093/brain/122.8.1437" TargetMode="External"/><Relationship Id="rId119" Type="http://schemas.openxmlformats.org/officeDocument/2006/relationships/hyperlink" Target="http://www.ncbi.nlm.nih.gov/entrez/query.fcgi?holding=npg&amp;amp;cmd=Retrieve&amp;amp;db=PubMed&amp;amp;list_uids=3435067&amp;amp;dopt=Abstract" TargetMode="External"/><Relationship Id="rId270" Type="http://schemas.openxmlformats.org/officeDocument/2006/relationships/hyperlink" Target="http://links.isiglobalnet2.com/gateway/Gateway.cgi?amp;GWVersion=2&amp;amp;SrcAuth=Nature&amp;amp;SrcApp=Nature&amp;amp;DestLinkType=FullRecord&amp;amp;KeyUT=000233827500005&amp;amp;DestApp=WOS_CPL" TargetMode="External"/><Relationship Id="rId326" Type="http://schemas.openxmlformats.org/officeDocument/2006/relationships/hyperlink" Target="http://dx.doi.org/10.1073/pnas.0404700101" TargetMode="External"/><Relationship Id="rId65" Type="http://schemas.openxmlformats.org/officeDocument/2006/relationships/hyperlink" Target="http://www.ncbi.nlm.nih.gov/entrez/query.fcgi?holding=npg&amp;amp;cmd=Retrieve&amp;amp;db=PubMed&amp;amp;list_uids=6687303&amp;amp;dopt=Abstract" TargetMode="External"/><Relationship Id="rId130" Type="http://schemas.openxmlformats.org/officeDocument/2006/relationships/hyperlink" Target="http://www.ncbi.nlm.nih.gov/entrez/query.fcgi?holding=npg&amp;amp;cmd=Retrieve&amp;amp;db=PubMed&amp;amp;list_uids=17534949&amp;amp;dopt=Abstract" TargetMode="External"/><Relationship Id="rId368" Type="http://schemas.openxmlformats.org/officeDocument/2006/relationships/hyperlink" Target="http://links.isiglobalnet2.com/gateway/Gateway.cgi?amp;GWVersion=2&amp;amp;SrcAuth=Nature&amp;amp;SrcApp=Nature&amp;amp;DestLinkType=FullRecord&amp;amp;KeyUT=000227302300016&amp;amp;DestApp=WOS_CPL" TargetMode="External"/><Relationship Id="rId172" Type="http://schemas.openxmlformats.org/officeDocument/2006/relationships/hyperlink" Target="http://chemport.cas.org/cgi-bin/sdcgi?APP=ftslink&amp;action=reflink&amp;origin=npg&amp;version=1.0&amp;coi=1:STN:280:ByqA1MfktVw=&amp;pissn=1759-4758&amp;pyear=2015&amp;md5=c4005b3a3f6e88b351eac63f6b969b31" TargetMode="External"/><Relationship Id="rId228" Type="http://schemas.openxmlformats.org/officeDocument/2006/relationships/hyperlink" Target="http://dx.doi.org/10.1016/j.neuroscience.2006.03.068" TargetMode="External"/><Relationship Id="rId435" Type="http://schemas.openxmlformats.org/officeDocument/2006/relationships/hyperlink" Target="http://www.ncbi.nlm.nih.gov/entrez/query.fcgi?holding=npg&amp;amp;cmd=Retrieve&amp;amp;db=PubMed&amp;amp;list_uids=2360804&amp;amp;dopt=Abstract" TargetMode="External"/><Relationship Id="rId281" Type="http://schemas.openxmlformats.org/officeDocument/2006/relationships/hyperlink" Target="http://chemport.cas.org/cgi-bin/sdcgi?APP=ftslink&amp;action=reflink&amp;origin=npg&amp;version=1.0&amp;coi=1:CAS:528:DC+C38Xhs12jtrbF&amp;pissn=1759-4758&amp;pyear=2015&amp;md5=1f1091f38b1c66e0ef066f5c313ad80c" TargetMode="External"/><Relationship Id="rId337" Type="http://schemas.openxmlformats.org/officeDocument/2006/relationships/hyperlink" Target="http://www.nature.com/doifinder/10.1038/nm1495" TargetMode="External"/><Relationship Id="rId34" Type="http://schemas.openxmlformats.org/officeDocument/2006/relationships/hyperlink" Target="http://chemport.cas.org/cgi-bin/sdcgi?APP=ftslink&amp;action=reflink&amp;origin=npg&amp;version=1.0&amp;coi=1:CAS:528:DyaE2cXhtlSqs78=&amp;pissn=1759-4758&amp;pyear=2015&amp;md5=6fabc7f000fdfee5a6900250c9ab2ca3" TargetMode="External"/><Relationship Id="rId76" Type="http://schemas.openxmlformats.org/officeDocument/2006/relationships/hyperlink" Target="http://dx.doi.org/10.1016/0006-8993(80)90692-7" TargetMode="External"/><Relationship Id="rId141" Type="http://schemas.openxmlformats.org/officeDocument/2006/relationships/hyperlink" Target="http://dx.doi.org/10.1001/archneur.1989.00520420033021" TargetMode="External"/><Relationship Id="rId379" Type="http://schemas.openxmlformats.org/officeDocument/2006/relationships/hyperlink" Target="http://links.isiglobalnet2.com/gateway/Gateway.cgi?amp;GWVersion=2&amp;amp;SrcAuth=Nature&amp;amp;SrcApp=Nature&amp;amp;DestLinkType=FullRecord&amp;amp;KeyUT=000331894200008&amp;amp;DestApp=WOS_CPL" TargetMode="External"/><Relationship Id="rId7" Type="http://schemas.openxmlformats.org/officeDocument/2006/relationships/hyperlink" Target="https://s100.copyright.com/AppDispatchServlet?publisherName=NPG&amp;publication=Nature+Reviews+Neurology&amp;title=Cell-based+therapies+for+Parkinson+disease%5bmdash%5dpast+insights+and+future+potential&amp;contentID=10.1038/nrneurol.2015.123&amp;volumeNum=11&amp;issueNum=9&amp;numPages=12&amp;pageNumbers=pp492-503&amp;publicationDate=2015-08-04&amp;author=Roger+A.+Barker,+Janelle+Drouin-Ouellet,+Malin+Parmar" TargetMode="External"/><Relationship Id="rId183" Type="http://schemas.openxmlformats.org/officeDocument/2006/relationships/hyperlink" Target="http://www.ncbi.nlm.nih.gov/entrez/query.fcgi?holding=npg&amp;amp;cmd=Retrieve&amp;amp;db=PubMed&amp;amp;list_uids=10794303&amp;amp;dopt=Abstract" TargetMode="External"/><Relationship Id="rId239" Type="http://schemas.openxmlformats.org/officeDocument/2006/relationships/hyperlink" Target="http://dx.doi.org/10.1093/brain/awh649" TargetMode="External"/><Relationship Id="rId390" Type="http://schemas.openxmlformats.org/officeDocument/2006/relationships/hyperlink" Target="http://links.isiglobalnet2.com/gateway/Gateway.cgi?amp;GWVersion=2&amp;amp;SrcAuth=Nature&amp;amp;SrcApp=Nature&amp;amp;DestLinkType=FullRecord&amp;amp;KeyUT=000298318000066&amp;amp;DestApp=WOS_CPL" TargetMode="External"/><Relationship Id="rId404" Type="http://schemas.openxmlformats.org/officeDocument/2006/relationships/hyperlink" Target="http://dx.doi.org/10.1038/nbt0309-213a" TargetMode="External"/><Relationship Id="rId446" Type="http://schemas.openxmlformats.org/officeDocument/2006/relationships/hyperlink" Target="http://chemport.cas.org/cgi-bin/sdcgi?APP=ftslink&amp;action=reflink&amp;origin=npg&amp;version=1.0&amp;coi=1:CAS:528:DC+C3cXhs1SqtrbK&amp;pissn=1759-4758&amp;pyear=2015&amp;md5=95a51897f4d179f8633b0b2802d10f9d" TargetMode="External"/><Relationship Id="rId250" Type="http://schemas.openxmlformats.org/officeDocument/2006/relationships/hyperlink" Target="http://www.ncbi.nlm.nih.gov/entrez/query.fcgi?holding=npg&amp;amp;cmd=Retrieve&amp;amp;db=PubMed&amp;amp;list_uids=9613726&amp;amp;dopt=Abstract" TargetMode="External"/><Relationship Id="rId292" Type="http://schemas.openxmlformats.org/officeDocument/2006/relationships/hyperlink" Target="http://dx.doi.org/10.1126/science.282.5391.1145" TargetMode="External"/><Relationship Id="rId306" Type="http://schemas.openxmlformats.org/officeDocument/2006/relationships/hyperlink" Target="http://www.ncbi.nlm.nih.gov/entrez/query.fcgi?holding=npg&amp;amp;cmd=Retrieve&amp;amp;db=PubMed&amp;amp;list_uids=11731781&amp;amp;dopt=Abstract" TargetMode="External"/><Relationship Id="rId45" Type="http://schemas.openxmlformats.org/officeDocument/2006/relationships/hyperlink" Target="http://chemport.cas.org/cgi-bin/sdcgi?APP=ftslink&amp;action=reflink&amp;origin=npg&amp;version=1.0&amp;coi=1:STN:280:CS6D1czpsFY=&amp;pissn=1759-4758&amp;pyear=2015&amp;md5=8231deae8f54be465db5ddc374a454f5" TargetMode="External"/><Relationship Id="rId87" Type="http://schemas.openxmlformats.org/officeDocument/2006/relationships/hyperlink" Target="http://www.ncbi.nlm.nih.gov/entrez/query.fcgi?holding=npg&amp;amp;cmd=Retrieve&amp;amp;db=PubMed&amp;amp;list_uids=1977606&amp;amp;dopt=Abstract" TargetMode="External"/><Relationship Id="rId110" Type="http://schemas.openxmlformats.org/officeDocument/2006/relationships/hyperlink" Target="http://chemport.cas.org/cgi-bin/sdcgi?APP=ftslink&amp;action=reflink&amp;origin=npg&amp;version=1.0&amp;coi=1:STN:280:DyaL1M3ktFehtA==&amp;pissn=1759-4758&amp;pyear=2015&amp;md5=029c9079cc8d0dc87382aa1f6dd09c4b" TargetMode="External"/><Relationship Id="rId348" Type="http://schemas.openxmlformats.org/officeDocument/2006/relationships/hyperlink" Target="http://dx.doi.org/10.1634/stemcells.2007-0494" TargetMode="External"/><Relationship Id="rId152" Type="http://schemas.openxmlformats.org/officeDocument/2006/relationships/hyperlink" Target="http://dx.doi.org/10.1002/ana.410350208" TargetMode="External"/><Relationship Id="rId194" Type="http://schemas.openxmlformats.org/officeDocument/2006/relationships/hyperlink" Target="http://dx.doi.org/10.1212/WNL.51.3.850" TargetMode="External"/><Relationship Id="rId208" Type="http://schemas.openxmlformats.org/officeDocument/2006/relationships/hyperlink" Target="http://www.ncbi.nlm.nih.gov/entrez/query.fcgi?holding=npg&amp;amp;cmd=Retrieve&amp;amp;db=PubMed&amp;amp;list_uids=12042822&amp;amp;dopt=Abstract" TargetMode="External"/><Relationship Id="rId415" Type="http://schemas.openxmlformats.org/officeDocument/2006/relationships/hyperlink" Target="http://www.nature.com/doifinder/10.1038/nm1746" TargetMode="External"/><Relationship Id="rId457" Type="http://schemas.openxmlformats.org/officeDocument/2006/relationships/hyperlink" Target="http://www.ncbi.nlm.nih.gov/entrez/query.fcgi?holding=npg&amp;amp;cmd=Retrieve&amp;amp;db=PubMed&amp;amp;list_uids=21646515&amp;amp;dopt=Abstract" TargetMode="External"/><Relationship Id="rId261" Type="http://schemas.openxmlformats.org/officeDocument/2006/relationships/hyperlink" Target="http://www.ncbi.nlm.nih.gov/entrez/query.fcgi?holding=npg&amp;amp;cmd=Retrieve&amp;amp;db=PubMed&amp;amp;list_uids=10720272&amp;amp;dopt=Abstract" TargetMode="External"/><Relationship Id="rId14" Type="http://schemas.openxmlformats.org/officeDocument/2006/relationships/hyperlink" Target="http://www.nature.com/subjects/translational-research" TargetMode="External"/><Relationship Id="rId56" Type="http://schemas.openxmlformats.org/officeDocument/2006/relationships/hyperlink" Target="http://chemport.cas.org/cgi-bin/sdcgi?APP=ftslink&amp;action=reflink&amp;origin=npg&amp;version=1.0&amp;coi=1:STN:280:Bi6B2crhvFY=&amp;pissn=1759-4758&amp;pyear=2015&amp;md5=a63f6e544516e83189465de0aaf09892" TargetMode="External"/><Relationship Id="rId317" Type="http://schemas.openxmlformats.org/officeDocument/2006/relationships/hyperlink" Target="http://links.isiglobalnet2.com/gateway/Gateway.cgi?amp;GWVersion=2&amp;amp;SrcAuth=Nature&amp;amp;SrcApp=Nature&amp;amp;DestLinkType=FullRecord&amp;amp;KeyUT=000240639300006&amp;amp;DestApp=WOS_CPL" TargetMode="External"/><Relationship Id="rId359" Type="http://schemas.openxmlformats.org/officeDocument/2006/relationships/hyperlink" Target="http://chemport.cas.org/cgi-bin/sdcgi?APP=ftslink&amp;action=reflink&amp;origin=npg&amp;version=1.0&amp;coi=1:CAS:528:DC+C38XhtF2jur3E&amp;pissn=1759-4758&amp;pyear=2015&amp;md5=cab300cedac3d3eefe95c3bc7bc73108" TargetMode="External"/><Relationship Id="rId98" Type="http://schemas.openxmlformats.org/officeDocument/2006/relationships/hyperlink" Target="http://dx.doi.org/10.1001/archneur.1989.00520410021016" TargetMode="External"/><Relationship Id="rId121" Type="http://schemas.openxmlformats.org/officeDocument/2006/relationships/hyperlink" Target="http://chemport.cas.org/cgi-bin/sdcgi?APP=ftslink&amp;action=reflink&amp;origin=npg&amp;version=1.0&amp;coi=1:STN:280:DyaL1czhvFeisg==&amp;pissn=1759-4758&amp;pyear=2015&amp;md5=1ea97e7ef6c3e1c82c35811b8ecf635c" TargetMode="External"/><Relationship Id="rId163" Type="http://schemas.openxmlformats.org/officeDocument/2006/relationships/hyperlink" Target="http://www.ncbi.nlm.nih.gov/entrez/query.fcgi?holding=npg&amp;amp;cmd=Retrieve&amp;amp;db=PubMed&amp;amp;list_uids=11079531&amp;amp;dopt=Abstract" TargetMode="External"/><Relationship Id="rId219" Type="http://schemas.openxmlformats.org/officeDocument/2006/relationships/hyperlink" Target="http://links.isiglobalnet2.com/gateway/Gateway.cgi?amp;GWVersion=2&amp;amp;SrcAuth=Nature&amp;amp;SrcApp=Nature&amp;amp;DestLinkType=FullRecord&amp;amp;KeyUT=000295456300008&amp;amp;DestApp=WOS_CPL" TargetMode="External"/><Relationship Id="rId370" Type="http://schemas.openxmlformats.org/officeDocument/2006/relationships/hyperlink" Target="http://www.nature.com/doifinder/10.1038/nrn1628" TargetMode="External"/><Relationship Id="rId426" Type="http://schemas.openxmlformats.org/officeDocument/2006/relationships/hyperlink" Target="http://chemport.cas.org/cgi-bin/sdcgi?APP=ftslink&amp;action=reflink&amp;origin=npg&amp;version=1.0&amp;coi=1:CAS:528:DC+C2cXpslCmu7c=&amp;pissn=1759-4758&amp;pyear=2015&amp;md5=50bc40d9912ac4d7131e88ddc58e17f8" TargetMode="External"/><Relationship Id="rId230" Type="http://schemas.openxmlformats.org/officeDocument/2006/relationships/hyperlink" Target="http://www.ncbi.nlm.nih.gov/entrez/query.fcgi?holding=npg&amp;amp;cmd=Retrieve&amp;amp;db=PubMed&amp;amp;list_uids=15872020&amp;amp;dopt=Abstract" TargetMode="External"/><Relationship Id="rId468" Type="http://schemas.openxmlformats.org/officeDocument/2006/relationships/hyperlink" Target="http://dx.doi.org/10.1038/ncomms12932" TargetMode="External"/><Relationship Id="rId25" Type="http://schemas.openxmlformats.org/officeDocument/2006/relationships/hyperlink" Target="http://www.ncbi.nlm.nih.gov/entrez/query.fcgi?holding=npg&amp;amp;cmd=Retrieve&amp;amp;db=PubMed&amp;amp;list_uids=12498954&amp;amp;dopt=Abstract" TargetMode="External"/><Relationship Id="rId67" Type="http://schemas.openxmlformats.org/officeDocument/2006/relationships/hyperlink" Target="http://links.isiglobalnet2.com/gateway/Gateway.cgi?amp;GWVersion=2&amp;amp;SrcAuth=Nature&amp;amp;SrcApp=Nature&amp;amp;DestLinkType=FullRecord&amp;amp;KeyUT=A1980KR00600007&amp;amp;DestApp=WOS_CPL" TargetMode="External"/><Relationship Id="rId272" Type="http://schemas.openxmlformats.org/officeDocument/2006/relationships/hyperlink" Target="http://dx.doi.org/10.1001/archneur.62.12.1833" TargetMode="External"/><Relationship Id="rId328" Type="http://schemas.openxmlformats.org/officeDocument/2006/relationships/hyperlink" Target="http://www.ncbi.nlm.nih.gov/entrez/query.fcgi?holding=npg&amp;amp;cmd=Retrieve&amp;amp;db=PubMed&amp;amp;list_uids=17038668&amp;amp;dopt=Abstract" TargetMode="External"/><Relationship Id="rId132" Type="http://schemas.openxmlformats.org/officeDocument/2006/relationships/hyperlink" Target="http://chemport.cas.org/cgi-bin/sdcgi?APP=ftslink&amp;action=reflink&amp;origin=npg&amp;version=1.0&amp;coi=1:STN:280:DyaK38/islGjsw==&amp;pissn=1759-4758&amp;pyear=2015&amp;md5=9f04a12ef26993fe34d1a6cdc0aa75ba" TargetMode="External"/><Relationship Id="rId174" Type="http://schemas.openxmlformats.org/officeDocument/2006/relationships/hyperlink" Target="http://www.ncbi.nlm.nih.gov/entrez/query.fcgi?holding=npg&amp;amp;cmd=Retrieve&amp;amp;db=PubMed&amp;amp;list_uids=7668823&amp;amp;dopt=Abstract" TargetMode="External"/><Relationship Id="rId381" Type="http://schemas.openxmlformats.org/officeDocument/2006/relationships/hyperlink" Target="http://www.nature.com/doifinder/10.1038/nrg3563" TargetMode="External"/><Relationship Id="rId241" Type="http://schemas.openxmlformats.org/officeDocument/2006/relationships/hyperlink" Target="http://links.isiglobalnet2.com/gateway/Gateway.cgi?amp;GWVersion=2&amp;amp;SrcAuth=Nature&amp;amp;SrcApp=Nature&amp;amp;DestLinkType=FullRecord&amp;amp;KeyUT=A1995QU30200002&amp;amp;DestApp=WOS_CPL" TargetMode="External"/><Relationship Id="rId437" Type="http://schemas.openxmlformats.org/officeDocument/2006/relationships/hyperlink" Target="http://chemport.cas.org/cgi-bin/sdcgi?APP=ftslink&amp;action=reflink&amp;origin=npg&amp;version=1.0&amp;coi=1:STN:280:DyaL1M7islyhtw==&amp;pissn=1759-4758&amp;pyear=2015&amp;md5=e19991e77457b41fa66900cc609987e0" TargetMode="External"/><Relationship Id="rId36" Type="http://schemas.openxmlformats.org/officeDocument/2006/relationships/hyperlink" Target="http://dx.doi.org/10.1016/0006-8993(73)90696-3" TargetMode="External"/><Relationship Id="rId283" Type="http://schemas.openxmlformats.org/officeDocument/2006/relationships/hyperlink" Target="http://dx.doi.org/10.1016/j.nbd.2012.08.006" TargetMode="External"/><Relationship Id="rId339" Type="http://schemas.openxmlformats.org/officeDocument/2006/relationships/hyperlink" Target="http://links.isiglobalnet2.com/gateway/Gateway.cgi?amp;GWVersion=2&amp;amp;SrcAuth=Nature&amp;amp;SrcApp=Nature&amp;amp;DestLinkType=FullRecord&amp;amp;KeyUT=000282207500006&amp;amp;DestApp=WOS_CPL" TargetMode="External"/><Relationship Id="rId78" Type="http://schemas.openxmlformats.org/officeDocument/2006/relationships/hyperlink" Target="http://dx.doi.org/10.1016/0006-8993(79)90472-4" TargetMode="External"/><Relationship Id="rId101" Type="http://schemas.openxmlformats.org/officeDocument/2006/relationships/hyperlink" Target="http://chemport.cas.org/cgi-bin/sdcgi?APP=ftslink&amp;action=reflink&amp;origin=npg&amp;version=1.0&amp;coi=1:STN:280:DyaL1M7ht1aktw==&amp;pissn=1759-4758&amp;pyear=2015&amp;md5=7290f6485fc29850299558781ce12a39" TargetMode="External"/><Relationship Id="rId143" Type="http://schemas.openxmlformats.org/officeDocument/2006/relationships/hyperlink" Target="http://links.isiglobalnet2.com/gateway/Gateway.cgi?amp;GWVersion=2&amp;amp;SrcAuth=Nature&amp;amp;SrcApp=Nature&amp;amp;DestLinkType=FullRecord&amp;amp;KeyUT=A1990CM41900034&amp;amp;DestApp=WOS_CPL" TargetMode="External"/><Relationship Id="rId185" Type="http://schemas.openxmlformats.org/officeDocument/2006/relationships/hyperlink" Target="http://www.ncbi.nlm.nih.gov/entrez/query.fcgi?holding=npg&amp;amp;cmd=Retrieve&amp;amp;db=PubMed&amp;amp;list_uids=11883846&amp;amp;dopt=Abstract" TargetMode="External"/><Relationship Id="rId350" Type="http://schemas.openxmlformats.org/officeDocument/2006/relationships/hyperlink" Target="http://links.isiglobalnet2.com/gateway/Gateway.cgi?amp;GWVersion=2&amp;amp;SrcAuth=Nature&amp;amp;SrcApp=Nature&amp;amp;DestLinkType=FullRecord&amp;amp;KeyUT=000253140200006&amp;amp;DestApp=WOS_CPL" TargetMode="External"/><Relationship Id="rId406" Type="http://schemas.openxmlformats.org/officeDocument/2006/relationships/hyperlink" Target="http://www.ncbi.nlm.nih.gov/entrez/query.fcgi?holding=npg&amp;amp;cmd=Retrieve&amp;amp;db=PubMed&amp;amp;list_uids=24454843&amp;amp;dopt=Abstract" TargetMode="External"/><Relationship Id="rId9" Type="http://schemas.openxmlformats.org/officeDocument/2006/relationships/hyperlink" Target="http://www.nature.com/nrneurol/journal/v11/n9/abs/nrneurol.2015.123.html#references" TargetMode="External"/><Relationship Id="rId210" Type="http://schemas.openxmlformats.org/officeDocument/2006/relationships/hyperlink" Target="http://links.isiglobalnet2.com/gateway/Gateway.cgi?amp;GWVersion=2&amp;amp;SrcAuth=Nature&amp;amp;SrcApp=Nature&amp;amp;DestLinkType=FullRecord&amp;amp;KeyUT=000178914000016&amp;amp;DestApp=WOS_CPL" TargetMode="External"/><Relationship Id="rId392" Type="http://schemas.openxmlformats.org/officeDocument/2006/relationships/hyperlink" Target="http://chemport.cas.org/cgi-bin/sdcgi?APP=ftslink&amp;action=reflink&amp;origin=npg&amp;version=1.0&amp;coi=1:CAS:528:DC+C2cXhsl2lt73L&amp;pissn=1759-4758&amp;pyear=2015&amp;md5=0534a39fce392490b31e002c13486eed" TargetMode="External"/><Relationship Id="rId448" Type="http://schemas.openxmlformats.org/officeDocument/2006/relationships/hyperlink" Target="http://dx.doi.org/10.1016/j.biomaterials.2010.10.041" TargetMode="External"/><Relationship Id="rId252" Type="http://schemas.openxmlformats.org/officeDocument/2006/relationships/hyperlink" Target="http://www.transeuro.org.uk/" TargetMode="External"/><Relationship Id="rId294" Type="http://schemas.openxmlformats.org/officeDocument/2006/relationships/hyperlink" Target="http://links.isiglobalnet2.com/gateway/Gateway.cgi?amp;GWVersion=2&amp;amp;SrcAuth=Nature&amp;amp;SrcApp=Nature&amp;amp;DestLinkType=FullRecord&amp;amp;KeyUT=000086444300021&amp;amp;DestApp=WOS_CPL" TargetMode="External"/><Relationship Id="rId308" Type="http://schemas.openxmlformats.org/officeDocument/2006/relationships/hyperlink" Target="http://chemport.cas.org/cgi-bin/sdcgi?APP=ftslink&amp;action=reflink&amp;origin=npg&amp;version=1.0&amp;coi=1:CAS:528:DC+D3cXnvVGlt78=&amp;pissn=1759-4758&amp;pyear=2015&amp;md5=802d84a28d037485d26655f9a010562e" TargetMode="External"/><Relationship Id="rId47" Type="http://schemas.openxmlformats.org/officeDocument/2006/relationships/hyperlink" Target="http://dx.doi.org/10.1016/0006-8993(70)90187-3" TargetMode="External"/><Relationship Id="rId89" Type="http://schemas.openxmlformats.org/officeDocument/2006/relationships/hyperlink" Target="http://chemport.cas.org/cgi-bin/sdcgi?APP=ftslink&amp;action=reflink&amp;origin=npg&amp;version=1.0&amp;coi=1:STN:280:BiiC2cvkvFE=&amp;pissn=1759-4758&amp;pyear=2015&amp;md5=81eac4b77d12d0300e87a2c1d59c4245" TargetMode="External"/><Relationship Id="rId112" Type="http://schemas.openxmlformats.org/officeDocument/2006/relationships/hyperlink" Target="http://www.ncbi.nlm.nih.gov/entrez/query.fcgi?holding=npg&amp;amp;cmd=Retrieve&amp;amp;db=PubMed&amp;amp;list_uids=2747774&amp;amp;dopt=Abstract" TargetMode="External"/><Relationship Id="rId154" Type="http://schemas.openxmlformats.org/officeDocument/2006/relationships/hyperlink" Target="http://links.isiglobalnet2.com/gateway/Gateway.cgi?amp;GWVersion=2&amp;amp;SrcAuth=Nature&amp;amp;SrcApp=Nature&amp;amp;DestLinkType=FullRecord&amp;amp;KeyUT=A1997XK10600013&amp;amp;DestApp=WOS_CPL" TargetMode="External"/><Relationship Id="rId361" Type="http://schemas.openxmlformats.org/officeDocument/2006/relationships/hyperlink" Target="http://www.ncbi.nlm.nih.gov/entrez/query.fcgi?holding=npg&amp;amp;cmd=Retrieve&amp;amp;db=PubMed&amp;amp;list_uids=18351630&amp;amp;dopt=Abstract" TargetMode="External"/><Relationship Id="rId196" Type="http://schemas.openxmlformats.org/officeDocument/2006/relationships/hyperlink" Target="http://links.isiglobalnet2.com/gateway/Gateway.cgi?amp;GWVersion=2&amp;amp;SrcAuth=Nature&amp;amp;SrcApp=Nature&amp;amp;DestLinkType=FullRecord&amp;amp;KeyUT=000167305300002&amp;amp;DestApp=WOS_CPL" TargetMode="External"/><Relationship Id="rId417" Type="http://schemas.openxmlformats.org/officeDocument/2006/relationships/hyperlink" Target="http://www.ncbi.nlm.nih.gov/entrez/query.fcgi?holding=npg&amp;amp;cmd=Retrieve&amp;amp;db=PubMed&amp;amp;list_uids=20146690&amp;amp;dopt=Abstract" TargetMode="External"/><Relationship Id="rId459" Type="http://schemas.openxmlformats.org/officeDocument/2006/relationships/hyperlink" Target="http://www.nature.com/nrneurol/journal/v11/n9/ris/nrneurol.2015.123refs.ris" TargetMode="External"/><Relationship Id="rId16" Type="http://schemas.openxmlformats.org/officeDocument/2006/relationships/hyperlink" Target="http://www.nature.com/nrneurol/journal/v11/n9/abs/nrneurol.2015.123.html#abstract" TargetMode="External"/><Relationship Id="rId221" Type="http://schemas.openxmlformats.org/officeDocument/2006/relationships/hyperlink" Target="http://dx.doi.org/10.1002/mds.23743" TargetMode="External"/><Relationship Id="rId263" Type="http://schemas.openxmlformats.org/officeDocument/2006/relationships/hyperlink" Target="http://www.ncbi.nlm.nih.gov/entrez/query.fcgi?holding=npg&amp;amp;cmd=Retrieve&amp;amp;db=PubMed&amp;amp;list_uids=12925247&amp;amp;dopt=Abstract" TargetMode="External"/><Relationship Id="rId319" Type="http://schemas.openxmlformats.org/officeDocument/2006/relationships/hyperlink" Target="http://dx.doi.org/10.1634/stemcells.2005-0393" TargetMode="External"/><Relationship Id="rId58" Type="http://schemas.openxmlformats.org/officeDocument/2006/relationships/hyperlink" Target="http://www.ncbi.nlm.nih.gov/entrez/query.fcgi?holding=npg&amp;amp;cmd=Retrieve&amp;amp;db=PubMed&amp;amp;list_uids=7254334&amp;amp;dopt=Abstract" TargetMode="External"/><Relationship Id="rId123" Type="http://schemas.openxmlformats.org/officeDocument/2006/relationships/hyperlink" Target="http://dx.doi.org/10.1212/WNL.38.9.1442" TargetMode="External"/><Relationship Id="rId330" Type="http://schemas.openxmlformats.org/officeDocument/2006/relationships/hyperlink" Target="http://chemport.cas.org/cgi-bin/sdcgi?APP=ftslink&amp;action=reflink&amp;origin=npg&amp;version=1.0&amp;coi=1:CAS:528:DC+D2cXhtFSiu7bL&amp;pissn=1759-4758&amp;pyear=2015&amp;md5=8f5f8d772bd7fb3861dba1eb5eaf8e3b" TargetMode="External"/><Relationship Id="rId165" Type="http://schemas.openxmlformats.org/officeDocument/2006/relationships/hyperlink" Target="http://links.isiglobalnet2.com/gateway/Gateway.cgi?amp;GWVersion=2&amp;amp;SrcAuth=Nature&amp;amp;SrcApp=Nature&amp;amp;DestLinkType=FullRecord&amp;amp;KeyUT=000330567700014&amp;amp;DestApp=WOS_CPL" TargetMode="External"/><Relationship Id="rId372" Type="http://schemas.openxmlformats.org/officeDocument/2006/relationships/hyperlink" Target="http://www.ncbi.nlm.nih.gov/entrez/query.fcgi?holding=npg&amp;amp;cmd=Retrieve&amp;amp;db=PubMed&amp;amp;list_uids=26015536&amp;amp;dopt=Abstract" TargetMode="External"/><Relationship Id="rId428" Type="http://schemas.openxmlformats.org/officeDocument/2006/relationships/hyperlink" Target="http://www.ncbi.nlm.nih.gov/entrez/query.fcgi?holding=npg&amp;amp;cmd=Retrieve&amp;amp;db=PubMed&amp;amp;list_uids=24910427&amp;amp;dopt=Abstract" TargetMode="External"/><Relationship Id="rId232" Type="http://schemas.openxmlformats.org/officeDocument/2006/relationships/hyperlink" Target="http://www.ncbi.nlm.nih.gov/entrez/query.fcgi?holding=npg&amp;amp;cmd=Retrieve&amp;amp;db=PubMed&amp;amp;list_uids=20008998&amp;amp;dopt=Abstract" TargetMode="External"/><Relationship Id="rId274" Type="http://schemas.openxmlformats.org/officeDocument/2006/relationships/hyperlink" Target="http://links.isiglobalnet2.com/gateway/Gateway.cgi?amp;GWVersion=2&amp;amp;SrcAuth=Nature&amp;amp;SrcApp=Nature&amp;amp;DestLinkType=FullRecord&amp;amp;KeyUT=000255005100008&amp;amp;DestApp=WOS_CPL" TargetMode="External"/><Relationship Id="rId27" Type="http://schemas.openxmlformats.org/officeDocument/2006/relationships/hyperlink" Target="http://chemport.cas.org/cgi-bin/sdcgi?APP=ftslink&amp;action=reflink&amp;origin=npg&amp;version=1.0&amp;coi=1:CAS:528:DC+C3sXjt1Skur8=&amp;pissn=1759-4758&amp;pyear=2015&amp;md5=d5fbb87f4be84e8a514753b5cd6b44c5" TargetMode="External"/><Relationship Id="rId69" Type="http://schemas.openxmlformats.org/officeDocument/2006/relationships/hyperlink" Target="http://dx.doi.org/10.1002/ana.410080508" TargetMode="External"/><Relationship Id="rId134" Type="http://schemas.openxmlformats.org/officeDocument/2006/relationships/hyperlink" Target="http://dx.doi.org/10.1002/ana.410290411" TargetMode="External"/><Relationship Id="rId80" Type="http://schemas.openxmlformats.org/officeDocument/2006/relationships/hyperlink" Target="http://www.ncbi.nlm.nih.gov/entrez/query.fcgi?holding=npg&amp;amp;cmd=Retrieve&amp;amp;db=PubMed&amp;amp;list_uids=20887880&amp;amp;dopt=Abstract" TargetMode="External"/><Relationship Id="rId176" Type="http://schemas.openxmlformats.org/officeDocument/2006/relationships/hyperlink" Target="http://www.ncbi.nlm.nih.gov/entrez/query.fcgi?holding=npg&amp;amp;cmd=Retrieve&amp;amp;db=PubMed&amp;amp;list_uids=8417471&amp;amp;dopt=Abstract" TargetMode="External"/><Relationship Id="rId341" Type="http://schemas.openxmlformats.org/officeDocument/2006/relationships/hyperlink" Target="http://dx.doi.org/10.1016/j.mcn.2010.06.017" TargetMode="External"/><Relationship Id="rId383" Type="http://schemas.openxmlformats.org/officeDocument/2006/relationships/hyperlink" Target="http://links.isiglobalnet2.com/gateway/Gateway.cgi?amp;GWVersion=2&amp;amp;SrcAuth=Nature&amp;amp;SrcApp=Nature&amp;amp;DestLinkType=FullRecord&amp;amp;KeyUT=000276823300012&amp;amp;DestApp=WOS_CPL" TargetMode="External"/><Relationship Id="rId439" Type="http://schemas.openxmlformats.org/officeDocument/2006/relationships/hyperlink" Target="http://dx.doi.org/10.1212/WNL.39.2.235" TargetMode="External"/><Relationship Id="rId201" Type="http://schemas.openxmlformats.org/officeDocument/2006/relationships/hyperlink" Target="http://dx.doi.org/10.1002/ana.10720" TargetMode="External"/><Relationship Id="rId243" Type="http://schemas.openxmlformats.org/officeDocument/2006/relationships/hyperlink" Target="http://dx.doi.org/10.1056/NEJM199504273321702" TargetMode="External"/><Relationship Id="rId285" Type="http://schemas.openxmlformats.org/officeDocument/2006/relationships/hyperlink" Target="http://dx.doi.org/10.1016/j.pneurobio.2013.04.003" TargetMode="External"/><Relationship Id="rId450" Type="http://schemas.openxmlformats.org/officeDocument/2006/relationships/hyperlink" Target="http://links.isiglobalnet2.com/gateway/Gateway.cgi?amp;GWVersion=2&amp;amp;SrcAuth=Nature&amp;amp;SrcApp=Nature&amp;amp;DestLinkType=FullRecord&amp;amp;KeyUT=000170237500002&amp;amp;DestApp=WOS_CPL" TargetMode="External"/><Relationship Id="rId38" Type="http://schemas.openxmlformats.org/officeDocument/2006/relationships/hyperlink" Target="http://www.ncbi.nlm.nih.gov/entrez/query.fcgi?holding=npg&amp;amp;cmd=Retrieve&amp;amp;db=PubMed&amp;amp;list_uids=4642527&amp;amp;dopt=Abstract" TargetMode="External"/><Relationship Id="rId103" Type="http://schemas.openxmlformats.org/officeDocument/2006/relationships/hyperlink" Target="http://dx.doi.org/10.1056/NEJM198902093200601" TargetMode="External"/><Relationship Id="rId310" Type="http://schemas.openxmlformats.org/officeDocument/2006/relationships/hyperlink" Target="http://www.ncbi.nlm.nih.gov/entrez/query.fcgi?holding=npg&amp;amp;cmd=Retrieve&amp;amp;db=PubMed&amp;amp;list_uids=11086981&amp;amp;dopt=Abstract" TargetMode="External"/><Relationship Id="rId91" Type="http://schemas.openxmlformats.org/officeDocument/2006/relationships/hyperlink" Target="http://www.ncbi.nlm.nih.gov/entrez/query.fcgi?holding=npg&amp;amp;cmd=Retrieve&amp;amp;db=PubMed&amp;amp;list_uids=3821826&amp;amp;dopt=Abstract" TargetMode="External"/><Relationship Id="rId145" Type="http://schemas.openxmlformats.org/officeDocument/2006/relationships/hyperlink" Target="http://dx.doi.org/10.1126/science.2105529" TargetMode="External"/><Relationship Id="rId187" Type="http://schemas.openxmlformats.org/officeDocument/2006/relationships/hyperlink" Target="http://chemport.cas.org/cgi-bin/sdcgi?APP=ftslink&amp;action=reflink&amp;origin=npg&amp;version=1.0&amp;coi=1:STN:280:ByuC3srisVQ=&amp;pissn=1759-4758&amp;pyear=2015&amp;md5=f33af847471f12c2e1d1142c0676a69d" TargetMode="External"/><Relationship Id="rId352" Type="http://schemas.openxmlformats.org/officeDocument/2006/relationships/hyperlink" Target="http://dx.doi.org/10.1038/nprot.2007.418" TargetMode="External"/><Relationship Id="rId394" Type="http://schemas.openxmlformats.org/officeDocument/2006/relationships/hyperlink" Target="http://dx.doi.org/10.1016/j.stem.2014.09.017" TargetMode="External"/><Relationship Id="rId408" Type="http://schemas.openxmlformats.org/officeDocument/2006/relationships/hyperlink" Target="http://chemport.cas.org/cgi-bin/sdcgi?APP=ftslink&amp;action=reflink&amp;origin=npg&amp;version=1.0&amp;coi=1:CAS:528:DC+D1cXlsFCmsrg=&amp;pissn=1759-4758&amp;pyear=2015&amp;md5=83fd4f18b7f3c013fc2e4af64e7d3e8c" TargetMode="External"/><Relationship Id="rId212" Type="http://schemas.openxmlformats.org/officeDocument/2006/relationships/hyperlink" Target="http://dx.doi.org/10.1002/ana.10359" TargetMode="External"/><Relationship Id="rId254" Type="http://schemas.openxmlformats.org/officeDocument/2006/relationships/hyperlink" Target="http://www.ncbi.nlm.nih.gov/entrez/query.fcgi?holding=npg&amp;amp;cmd=Retrieve&amp;amp;db=PubMed&amp;amp;list_uids=10811396&amp;amp;dopt=Abstract" TargetMode="External"/><Relationship Id="rId49" Type="http://schemas.openxmlformats.org/officeDocument/2006/relationships/hyperlink" Target="http://links.isiglobalnet2.com/gateway/Gateway.cgi?amp;GWVersion=2&amp;amp;SrcAuth=Nature&amp;amp;SrcApp=Nature&amp;amp;DestLinkType=FullRecord&amp;amp;KeyUT=A1968C551500016&amp;amp;DestApp=WOS_CPL" TargetMode="External"/><Relationship Id="rId114" Type="http://schemas.openxmlformats.org/officeDocument/2006/relationships/hyperlink" Target="http://chemport.cas.org/cgi-bin/sdcgi?APP=ftslink&amp;action=reflink&amp;origin=npg&amp;version=1.0&amp;coi=1:STN:280:DyaL1M3gtVGqtg==&amp;pissn=1759-4758&amp;pyear=2015&amp;md5=be6238dfb027f76d8d358913d7340b18" TargetMode="External"/><Relationship Id="rId296" Type="http://schemas.openxmlformats.org/officeDocument/2006/relationships/hyperlink" Target="http://www.nature.com/doifinder/10.1038/74447" TargetMode="External"/><Relationship Id="rId461" Type="http://schemas.openxmlformats.org/officeDocument/2006/relationships/hyperlink" Target="http://www.nature.com/natureevents/science/events/53957-Genome_Variation_in_Precision_Medicine_2017" TargetMode="External"/><Relationship Id="rId60" Type="http://schemas.openxmlformats.org/officeDocument/2006/relationships/hyperlink" Target="http://chemport.cas.org/cgi-bin/sdcgi?APP=ftslink&amp;action=reflink&amp;origin=npg&amp;version=1.0&amp;coi=1:STN:280:CSaC2MblvVI=&amp;pissn=1759-4758&amp;pyear=2015&amp;md5=99fe0eb8e4f73ea54149552c9785a265" TargetMode="External"/><Relationship Id="rId156" Type="http://schemas.openxmlformats.org/officeDocument/2006/relationships/hyperlink" Target="http://dx.doi.org/10.1002/ana.410420115" TargetMode="External"/><Relationship Id="rId198" Type="http://schemas.openxmlformats.org/officeDocument/2006/relationships/hyperlink" Target="http://dx.doi.org/10.1056/NEJM200103083441002" TargetMode="External"/><Relationship Id="rId321" Type="http://schemas.openxmlformats.org/officeDocument/2006/relationships/hyperlink" Target="http://links.isiglobalnet2.com/gateway/Gateway.cgi?amp;GWVersion=2&amp;amp;SrcAuth=Nature&amp;amp;SrcApp=Nature&amp;amp;DestLinkType=FullRecord&amp;amp;KeyUT=000226964900025&amp;amp;DestApp=WOS_CPL" TargetMode="External"/><Relationship Id="rId363" Type="http://schemas.openxmlformats.org/officeDocument/2006/relationships/hyperlink" Target="http://chemport.cas.org/cgi-bin/sdcgi?APP=ftslink&amp;action=reflink&amp;origin=npg&amp;version=1.0&amp;coi=1:CAS:528:DC+D2sXhtFKqs7zN&amp;pissn=1759-4758&amp;pyear=2015&amp;md5=e39efc9aeb43d84be1a9342b1247e7d3" TargetMode="External"/><Relationship Id="rId419" Type="http://schemas.openxmlformats.org/officeDocument/2006/relationships/hyperlink" Target="http://links.isiglobalnet2.com/gateway/Gateway.cgi?amp;GWVersion=2&amp;amp;SrcAuth=Nature&amp;amp;SrcApp=Nature&amp;amp;DestLinkType=FullRecord&amp;amp;KeyUT=000279044600019&amp;amp;DestApp=WOS_CPL" TargetMode="External"/><Relationship Id="rId223" Type="http://schemas.openxmlformats.org/officeDocument/2006/relationships/hyperlink" Target="http://links.isiglobalnet2.com/gateway/Gateway.cgi?amp;GWVersion=2&amp;amp;SrcAuth=Nature&amp;amp;SrcApp=Nature&amp;amp;DestLinkType=FullRecord&amp;amp;KeyUT=000237378000013&amp;amp;DestApp=WOS_CPL" TargetMode="External"/><Relationship Id="rId430" Type="http://schemas.openxmlformats.org/officeDocument/2006/relationships/hyperlink" Target="http://chemport.cas.org/cgi-bin/sdcgi?APP=ftslink&amp;action=reflink&amp;origin=npg&amp;version=1.0&amp;coi=1:CAS:528:DC+C2cXps1Wmurs=&amp;pissn=1759-4758&amp;pyear=2015&amp;md5=6d48c89a944f4bce5171a8a8dbeeb23b" TargetMode="External"/><Relationship Id="rId18" Type="http://schemas.openxmlformats.org/officeDocument/2006/relationships/hyperlink" Target="http://links.isiglobalnet2.com/gateway/Gateway.cgi?amp;GWVersion=2&amp;amp;SrcAuth=Nature&amp;amp;SrcApp=Nature&amp;amp;DestLinkType=FullRecord&amp;amp;KeyUT=A1997XT75400032&amp;amp;DestApp=WOS_CPL" TargetMode="External"/><Relationship Id="rId265" Type="http://schemas.openxmlformats.org/officeDocument/2006/relationships/hyperlink" Target="http://www.ncbi.nlm.nih.gov/entrez/query.fcgi?holding=npg&amp;amp;cmd=Retrieve&amp;amp;db=PubMed&amp;amp;list_uids=17220289&amp;amp;dopt=Abstract" TargetMode="External"/><Relationship Id="rId125" Type="http://schemas.openxmlformats.org/officeDocument/2006/relationships/hyperlink" Target="http://www.ncbi.nlm.nih.gov/entrez/query.fcgi?holding=npg&amp;amp;cmd=Retrieve&amp;amp;db=PubMed&amp;amp;list_uids=1944898&amp;amp;dopt=Abstract" TargetMode="External"/><Relationship Id="rId167" Type="http://schemas.openxmlformats.org/officeDocument/2006/relationships/hyperlink" Target="http://dx.doi.org/10.1001/jamaneurol.2013.4749" TargetMode="External"/><Relationship Id="rId332" Type="http://schemas.openxmlformats.org/officeDocument/2006/relationships/hyperlink" Target="http://www.ncbi.nlm.nih.gov/entrez/query.fcgi?holding=npg&amp;amp;cmd=Retrieve&amp;amp;db=PubMed&amp;amp;list_uids=15536184&amp;amp;dopt=Abstract" TargetMode="External"/><Relationship Id="rId374" Type="http://schemas.openxmlformats.org/officeDocument/2006/relationships/hyperlink" Target="http://chemport.cas.org/cgi-bin/sdcgi?APP=ftslink&amp;action=reflink&amp;origin=npg&amp;version=1.0&amp;coi=1:CAS:528:DC+D1MXisVOrtrc=&amp;pissn=1759-4758&amp;pyear=2015&amp;md5=022a97cd800be23493068b5fb7bce133" TargetMode="External"/><Relationship Id="rId71" Type="http://schemas.openxmlformats.org/officeDocument/2006/relationships/hyperlink" Target="http://links.isiglobalnet2.com/gateway/Gateway.cgi?amp;GWVersion=2&amp;amp;SrcAuth=Nature&amp;amp;SrcApp=Nature&amp;amp;DestLinkType=FullRecord&amp;amp;KeyUT=ERROR&amp;amp;DestApp=WOS_CPL" TargetMode="External"/><Relationship Id="rId234" Type="http://schemas.openxmlformats.org/officeDocument/2006/relationships/hyperlink" Target="http://chemport.cas.org/cgi-bin/sdcgi?APP=ftslink&amp;action=reflink&amp;origin=npg&amp;version=1.0&amp;coi=1:CAS:528:DC+C38XhvVCksL/P&amp;pissn=1759-4758&amp;pyear=2015&amp;md5=503eef9423264a4d428afd9c51b7f106" TargetMode="External"/><Relationship Id="rId2" Type="http://schemas.openxmlformats.org/officeDocument/2006/relationships/slide" Target="../slides/slide12.xml"/><Relationship Id="rId29" Type="http://schemas.openxmlformats.org/officeDocument/2006/relationships/hyperlink" Target="http://www.ncbi.nlm.nih.gov/entrez/query.fcgi?holding=npg&amp;amp;cmd=Retrieve&amp;amp;db=PubMed&amp;amp;list_uids=23319549&amp;amp;dopt=Abstract" TargetMode="External"/><Relationship Id="rId276" Type="http://schemas.openxmlformats.org/officeDocument/2006/relationships/hyperlink" Target="http://dx.doi.org/10.1016/j.nurt.2008.02.006" TargetMode="External"/><Relationship Id="rId441" Type="http://schemas.openxmlformats.org/officeDocument/2006/relationships/hyperlink" Target="http://www.ncbi.nlm.nih.gov/entrez/query.fcgi?holding=npg&amp;amp;cmd=Retrieve&amp;amp;db=PubMed&amp;amp;list_uids=2252446&amp;amp;dopt=Abstract" TargetMode="External"/><Relationship Id="rId40" Type="http://schemas.openxmlformats.org/officeDocument/2006/relationships/hyperlink" Target="http://chemport.cas.org/cgi-bin/sdcgi?APP=ftslink&amp;action=reflink&amp;origin=npg&amp;version=1.0&amp;coi=1:STN:280:DyaK2M/ktVWisw==&amp;pissn=1759-4758&amp;pyear=2015&amp;md5=1af72db95bb0178a220a489889c22e5e" TargetMode="External"/><Relationship Id="rId136" Type="http://schemas.openxmlformats.org/officeDocument/2006/relationships/hyperlink" Target="http://www.ncbi.nlm.nih.gov/entrez/query.fcgi?holding=npg&amp;amp;cmd=Retrieve&amp;amp;db=PubMed&amp;amp;list_uids=2388643&amp;amp;dopt=Abstract" TargetMode="External"/><Relationship Id="rId178" Type="http://schemas.openxmlformats.org/officeDocument/2006/relationships/hyperlink" Target="http://links.isiglobalnet2.com/gateway/Gateway.cgi?amp;GWVersion=2&amp;amp;SrcAuth=Nature&amp;amp;SrcApp=Nature&amp;amp;DestLinkType=FullRecord&amp;amp;KeyUT=A1992JZ43200003&amp;amp;DestApp=WOS_CPL" TargetMode="External"/><Relationship Id="rId301" Type="http://schemas.openxmlformats.org/officeDocument/2006/relationships/hyperlink" Target="http://links.isiglobalnet2.com/gateway/Gateway.cgi?amp;GWVersion=2&amp;amp;SrcAuth=Nature&amp;amp;SrcApp=Nature&amp;amp;DestLinkType=FullRecord&amp;amp;KeyUT=000172524400026&amp;amp;DestApp=WOS_CPL" TargetMode="External"/><Relationship Id="rId343" Type="http://schemas.openxmlformats.org/officeDocument/2006/relationships/hyperlink" Target="http://links.isiglobalnet2.com/gateway/Gateway.cgi?amp;GWVersion=2&amp;amp;SrcAuth=Nature&amp;amp;SrcApp=Nature&amp;amp;DestLinkType=FullRecord&amp;amp;KeyUT=000229625100008&amp;amp;DestApp=WOS_CPL" TargetMode="External"/><Relationship Id="rId61" Type="http://schemas.openxmlformats.org/officeDocument/2006/relationships/hyperlink" Target="http://links.isiglobalnet2.com/gateway/Gateway.cgi?amp;GWVersion=2&amp;amp;SrcAuth=Nature&amp;amp;SrcApp=Nature&amp;amp;DestLinkType=FullRecord&amp;amp;KeyUT=A1979GU15500035&amp;amp;DestApp=WOS_CPL" TargetMode="External"/><Relationship Id="rId82" Type="http://schemas.openxmlformats.org/officeDocument/2006/relationships/hyperlink" Target="http://chemport.cas.org/cgi-bin/sdcgi?APP=ftslink&amp;action=reflink&amp;origin=npg&amp;version=1.0&amp;coi=1:STN:280:BiqC3cjisFQ=&amp;pissn=1759-4758&amp;pyear=2015&amp;md5=e351b73fc0510a073c907cff253d55ef" TargetMode="External"/><Relationship Id="rId199" Type="http://schemas.openxmlformats.org/officeDocument/2006/relationships/hyperlink" Target="http://links.isiglobalnet2.com/gateway/Gateway.cgi?amp;GWVersion=2&amp;amp;SrcAuth=Nature&amp;amp;SrcApp=Nature&amp;amp;DestLinkType=FullRecord&amp;amp;KeyUT=000185158100018&amp;amp;DestApp=WOS_CPL" TargetMode="External"/><Relationship Id="rId203" Type="http://schemas.openxmlformats.org/officeDocument/2006/relationships/hyperlink" Target="http://dx.doi.org/10.1001/archneur.63.8.1181" TargetMode="External"/><Relationship Id="rId385" Type="http://schemas.openxmlformats.org/officeDocument/2006/relationships/hyperlink" Target="http://dx.doi.org/10.1016/j.stem.2010.03.001" TargetMode="External"/><Relationship Id="rId19" Type="http://schemas.openxmlformats.org/officeDocument/2006/relationships/hyperlink" Target="http://www.ncbi.nlm.nih.gov/entrez/query.fcgi?holding=npg&amp;amp;cmd=Retrieve&amp;amp;db=PubMed&amp;amp;list_uids=9278044&amp;amp;dopt=Abstract" TargetMode="External"/><Relationship Id="rId224" Type="http://schemas.openxmlformats.org/officeDocument/2006/relationships/hyperlink" Target="http://www.ncbi.nlm.nih.gov/entrez/query.fcgi?holding=npg&amp;amp;cmd=Retrieve&amp;amp;db=PubMed&amp;amp;list_uids=16406222&amp;amp;dopt=Abstract" TargetMode="External"/><Relationship Id="rId245" Type="http://schemas.openxmlformats.org/officeDocument/2006/relationships/hyperlink" Target="http://links.isiglobalnet2.com/gateway/Gateway.cgi?amp;GWVersion=2&amp;amp;SrcAuth=Nature&amp;amp;SrcApp=Nature&amp;amp;DestLinkType=FullRecord&amp;amp;KeyUT=A1996UT94300006&amp;amp;DestApp=WOS_CPL" TargetMode="External"/><Relationship Id="rId266" Type="http://schemas.openxmlformats.org/officeDocument/2006/relationships/hyperlink" Target="http://dx.doi.org/10.1136/jnnp.2006.106021" TargetMode="External"/><Relationship Id="rId287" Type="http://schemas.openxmlformats.org/officeDocument/2006/relationships/hyperlink" Target="http://www.ncbi.nlm.nih.gov/entrez/query.fcgi?holding=npg&amp;amp;cmd=Retrieve&amp;amp;db=PubMed&amp;amp;list_uids=25517462&amp;amp;dopt=Abstract" TargetMode="External"/><Relationship Id="rId410" Type="http://schemas.openxmlformats.org/officeDocument/2006/relationships/hyperlink" Target="http://www.ncbi.nlm.nih.gov/entrez/query.fcgi?holding=npg&amp;amp;cmd=Retrieve&amp;amp;db=PubMed&amp;amp;list_uids=18391962&amp;amp;dopt=Abstract" TargetMode="External"/><Relationship Id="rId431" Type="http://schemas.openxmlformats.org/officeDocument/2006/relationships/hyperlink" Target="http://www.ncbi.nlm.nih.gov/entrez/query.fcgi?holding=npg&amp;amp;cmd=Retrieve&amp;amp;db=PubMed&amp;amp;list_uids=24919900&amp;amp;dopt=Abstract" TargetMode="External"/><Relationship Id="rId452" Type="http://schemas.openxmlformats.org/officeDocument/2006/relationships/hyperlink" Target="http://dx.doi.org/10.1002/JNR.1152" TargetMode="External"/><Relationship Id="rId30" Type="http://schemas.openxmlformats.org/officeDocument/2006/relationships/hyperlink" Target="http://dx.doi.org/10.1124/pr.111.005678" TargetMode="External"/><Relationship Id="rId105" Type="http://schemas.openxmlformats.org/officeDocument/2006/relationships/hyperlink" Target="http://www.ncbi.nlm.nih.gov/entrez/query.fcgi?holding=npg&amp;amp;cmd=Retrieve&amp;amp;db=PubMed&amp;amp;list_uids=2300248&amp;amp;dopt=Abstract" TargetMode="External"/><Relationship Id="rId126" Type="http://schemas.openxmlformats.org/officeDocument/2006/relationships/hyperlink" Target="http://dx.doi.org/10.1212/WNL.41.11.1719" TargetMode="External"/><Relationship Id="rId147" Type="http://schemas.openxmlformats.org/officeDocument/2006/relationships/hyperlink" Target="http://www.ncbi.nlm.nih.gov/entrez/query.fcgi?holding=npg&amp;amp;cmd=Retrieve&amp;amp;db=PubMed&amp;amp;list_uids=10869050&amp;amp;dopt=Abstract" TargetMode="External"/><Relationship Id="rId168" Type="http://schemas.openxmlformats.org/officeDocument/2006/relationships/hyperlink" Target="http://chemport.cas.org/cgi-bin/sdcgi?APP=ftslink&amp;action=reflink&amp;origin=npg&amp;version=1.0&amp;coi=1:STN:280:ByyD28zgs1E=&amp;pissn=1759-4758&amp;pyear=2015&amp;md5=6c49a6a144fd9829887c371a8a8f131b" TargetMode="External"/><Relationship Id="rId312" Type="http://schemas.openxmlformats.org/officeDocument/2006/relationships/hyperlink" Target="http://chemport.cas.org/cgi-bin/sdcgi?APP=ftslink&amp;action=reflink&amp;origin=npg&amp;version=1.0&amp;coi=1:CAS:528:DC+D38XltVantrc=&amp;pissn=1759-4758&amp;pyear=2015&amp;md5=51c6456936b418cf7e80b337af54def3" TargetMode="External"/><Relationship Id="rId333" Type="http://schemas.openxmlformats.org/officeDocument/2006/relationships/hyperlink" Target="http://dx.doi.org/10.1634/stemcells.22-6-925" TargetMode="External"/><Relationship Id="rId354" Type="http://schemas.openxmlformats.org/officeDocument/2006/relationships/hyperlink" Target="http://links.isiglobalnet2.com/gateway/Gateway.cgi?amp;GWVersion=2&amp;amp;SrcAuth=Nature&amp;amp;SrcApp=Nature&amp;amp;DestLinkType=FullRecord&amp;amp;KeyUT=000263930900018&amp;amp;DestApp=WOS_CPL" TargetMode="External"/><Relationship Id="rId51" Type="http://schemas.openxmlformats.org/officeDocument/2006/relationships/hyperlink" Target="http://dx.doi.org/10.1016/0014-2999(68)90164-7" TargetMode="External"/><Relationship Id="rId72" Type="http://schemas.openxmlformats.org/officeDocument/2006/relationships/hyperlink" Target="http://www.ncbi.nlm.nih.gov/entrez/query.fcgi?holding=npg&amp;amp;cmd=Retrieve&amp;amp;db=PubMed&amp;amp;list_uids=6258079&amp;amp;dopt=Abstract" TargetMode="External"/><Relationship Id="rId93" Type="http://schemas.openxmlformats.org/officeDocument/2006/relationships/hyperlink" Target="http://chemport.cas.org/cgi-bin/sdcgi?APP=ftslink&amp;action=reflink&amp;origin=npg&amp;version=1.0&amp;coi=1:STN:280:DyaL2s7ksVGjsQ==&amp;pissn=1759-4758&amp;pyear=2015&amp;md5=ea736d09e6102afc92df5673af654355" TargetMode="External"/><Relationship Id="rId189" Type="http://schemas.openxmlformats.org/officeDocument/2006/relationships/hyperlink" Target="http://www.ncbi.nlm.nih.gov/entrez/query.fcgi?holding=npg&amp;amp;cmd=Retrieve&amp;amp;db=PubMed&amp;amp;list_uids=8303281&amp;amp;dopt=Abstract" TargetMode="External"/><Relationship Id="rId375" Type="http://schemas.openxmlformats.org/officeDocument/2006/relationships/hyperlink" Target="http://links.isiglobalnet2.com/gateway/Gateway.cgi?amp;GWVersion=2&amp;amp;SrcAuth=Nature&amp;amp;SrcApp=Nature&amp;amp;DestLinkType=FullRecord&amp;amp;KeyUT=000264030700021&amp;amp;DestApp=WOS_CPL" TargetMode="External"/><Relationship Id="rId396" Type="http://schemas.openxmlformats.org/officeDocument/2006/relationships/hyperlink" Target="http://chemport.cas.org/cgi-bin/sdcgi?APP=ftslink&amp;action=reflink&amp;origin=npg&amp;version=1.0&amp;coi=1:CAS:528:DC+C2MXmslOrtw==&amp;pissn=1759-4758&amp;pyear=2015&amp;md5=54bbca5cd8016bde55054b0b5d934b45" TargetMode="External"/><Relationship Id="rId3" Type="http://schemas.openxmlformats.org/officeDocument/2006/relationships/hyperlink" Target="http://www.nature.com/nrc/journal/v11/n11/full/nrc3150.html" TargetMode="External"/><Relationship Id="rId214" Type="http://schemas.openxmlformats.org/officeDocument/2006/relationships/hyperlink" Target="http://www.ncbi.nlm.nih.gov/entrez/query.fcgi?holding=npg&amp;amp;cmd=Retrieve&amp;amp;db=PubMed&amp;amp;list_uids=20682443&amp;amp;dopt=Abstract" TargetMode="External"/><Relationship Id="rId235" Type="http://schemas.openxmlformats.org/officeDocument/2006/relationships/hyperlink" Target="http://links.isiglobalnet2.com/gateway/Gateway.cgi?amp;GWVersion=2&amp;amp;SrcAuth=Nature&amp;amp;SrcApp=Nature&amp;amp;DestLinkType=FullRecord&amp;amp;KeyUT=000312429400023&amp;amp;DestApp=WOS_CPL" TargetMode="External"/><Relationship Id="rId256" Type="http://schemas.openxmlformats.org/officeDocument/2006/relationships/hyperlink" Target="http://links.isiglobalnet2.com/gateway/Gateway.cgi?amp;GWVersion=2&amp;amp;SrcAuth=Nature&amp;amp;SrcApp=Nature&amp;amp;DestLinkType=FullRecord&amp;amp;KeyUT=A1996UU45800001&amp;amp;DestApp=WOS_CPL" TargetMode="External"/><Relationship Id="rId277" Type="http://schemas.openxmlformats.org/officeDocument/2006/relationships/hyperlink" Target="http://www.ncbi.nlm.nih.gov/entrez/query.fcgi?holding=npg&amp;amp;cmd=Retrieve&amp;amp;db=PubMed&amp;amp;list_uids=12946059&amp;amp;dopt=Abstract" TargetMode="External"/><Relationship Id="rId298" Type="http://schemas.openxmlformats.org/officeDocument/2006/relationships/hyperlink" Target="http://links.isiglobalnet2.com/gateway/Gateway.cgi?amp;GWVersion=2&amp;amp;SrcAuth=Nature&amp;amp;SrcApp=Nature&amp;amp;DestLinkType=FullRecord&amp;amp;KeyUT=000087110900003&amp;amp;DestApp=WOS_CPL" TargetMode="External"/><Relationship Id="rId400" Type="http://schemas.openxmlformats.org/officeDocument/2006/relationships/hyperlink" Target="http://dx.doi.org/10.3727/096368912X654984" TargetMode="External"/><Relationship Id="rId421" Type="http://schemas.openxmlformats.org/officeDocument/2006/relationships/hyperlink" Target="http://dx.doi.org/10.1002/mds.23012" TargetMode="External"/><Relationship Id="rId442" Type="http://schemas.openxmlformats.org/officeDocument/2006/relationships/hyperlink" Target="http://dx.doi.org/10.1001/archneur.1990.00530120030006" TargetMode="External"/><Relationship Id="rId463" Type="http://schemas.openxmlformats.org/officeDocument/2006/relationships/hyperlink" Target="http://www.nature.com/natureevents/science/events/54027-European_Congress_of_Surgical_Case_Reports_EUSCR_2017" TargetMode="External"/><Relationship Id="rId116" Type="http://schemas.openxmlformats.org/officeDocument/2006/relationships/hyperlink" Target="http://dx.doi.org/10.1016/S0025-6196(12)65248-3" TargetMode="External"/><Relationship Id="rId137" Type="http://schemas.openxmlformats.org/officeDocument/2006/relationships/hyperlink" Target="http://dx.doi.org/10.1002/mds.870050312" TargetMode="External"/><Relationship Id="rId158" Type="http://schemas.openxmlformats.org/officeDocument/2006/relationships/hyperlink" Target="http://links.isiglobalnet2.com/gateway/Gateway.cgi?amp;GWVersion=2&amp;amp;SrcAuth=Nature&amp;amp;SrcApp=Nature&amp;amp;DestLinkType=FullRecord&amp;amp;KeyUT=000085810100020&amp;amp;DestApp=WOS_CPL" TargetMode="External"/><Relationship Id="rId302" Type="http://schemas.openxmlformats.org/officeDocument/2006/relationships/hyperlink" Target="http://www.ncbi.nlm.nih.gov/entrez/query.fcgi?holding=npg&amp;amp;cmd=Retrieve&amp;amp;db=PubMed&amp;amp;list_uids=11731782&amp;amp;dopt=Abstract" TargetMode="External"/><Relationship Id="rId323" Type="http://schemas.openxmlformats.org/officeDocument/2006/relationships/hyperlink" Target="http://dx.doi.org/10.1111/j.1471-4159.2004.03006.x" TargetMode="External"/><Relationship Id="rId344" Type="http://schemas.openxmlformats.org/officeDocument/2006/relationships/hyperlink" Target="http://www.ncbi.nlm.nih.gov/entrez/query.fcgi?holding=npg&amp;amp;cmd=Retrieve&amp;amp;db=PubMed&amp;amp;list_uids=15917474&amp;amp;dopt=Abstract" TargetMode="External"/><Relationship Id="rId20" Type="http://schemas.openxmlformats.org/officeDocument/2006/relationships/hyperlink" Target="http://www.nature.com/doifinder/10.1038/42166" TargetMode="External"/><Relationship Id="rId41" Type="http://schemas.openxmlformats.org/officeDocument/2006/relationships/hyperlink" Target="http://www.ncbi.nlm.nih.gov/entrez/query.fcgi?holding=npg&amp;amp;cmd=Retrieve&amp;amp;db=PubMed&amp;amp;list_uids=7952385&amp;amp;dopt=Abstract" TargetMode="External"/><Relationship Id="rId62" Type="http://schemas.openxmlformats.org/officeDocument/2006/relationships/hyperlink" Target="http://www.ncbi.nlm.nih.gov/entrez/query.fcgi?holding=npg&amp;amp;cmd=Retrieve&amp;amp;db=PubMed&amp;amp;list_uids=571147&amp;amp;dopt=Abstract" TargetMode="External"/><Relationship Id="rId83" Type="http://schemas.openxmlformats.org/officeDocument/2006/relationships/hyperlink" Target="http://links.isiglobalnet2.com/gateway/Gateway.cgi?amp;GWVersion=2&amp;amp;SrcAuth=Nature&amp;amp;SrcApp=Nature&amp;amp;DestLinkType=FullRecord&amp;amp;KeyUT=A1985AAU5900001&amp;amp;DestApp=WOS_CPL" TargetMode="External"/><Relationship Id="rId179" Type="http://schemas.openxmlformats.org/officeDocument/2006/relationships/hyperlink" Target="http://www.ncbi.nlm.nih.gov/entrez/query.fcgi?holding=npg&amp;amp;cmd=Retrieve&amp;amp;db=PubMed&amp;amp;list_uids=1435882&amp;amp;dopt=Abstract" TargetMode="External"/><Relationship Id="rId365" Type="http://schemas.openxmlformats.org/officeDocument/2006/relationships/hyperlink" Target="http://www.ncbi.nlm.nih.gov/entrez/query.fcgi?holding=npg&amp;amp;cmd=Retrieve&amp;amp;db=PubMed&amp;amp;list_uids=17670789&amp;amp;dopt=Abstract" TargetMode="External"/><Relationship Id="rId386" Type="http://schemas.openxmlformats.org/officeDocument/2006/relationships/hyperlink" Target="http://chemport.cas.org/cgi-bin/sdcgi?APP=ftslink&amp;action=reflink&amp;origin=npg&amp;version=1.0&amp;coi=1:CAS:528:DC+C38XhtVOrsrjF&amp;pissn=1759-4758&amp;pyear=2015&amp;md5=20c98bc886717c505366e42ef16021e0" TargetMode="External"/><Relationship Id="rId190" Type="http://schemas.openxmlformats.org/officeDocument/2006/relationships/hyperlink" Target="http://dx.doi.org/10.1126/science.8303281" TargetMode="External"/><Relationship Id="rId204" Type="http://schemas.openxmlformats.org/officeDocument/2006/relationships/hyperlink" Target="http://www.ncbi.nlm.nih.gov/entrez/query.fcgi?holding=npg&amp;amp;cmd=Retrieve&amp;amp;db=PubMed&amp;amp;list_uids=18536037&amp;amp;dopt=Abstract" TargetMode="External"/><Relationship Id="rId225" Type="http://schemas.openxmlformats.org/officeDocument/2006/relationships/hyperlink" Target="http://dx.doi.org/10.1016/j.nbd.2005.11.011" TargetMode="External"/><Relationship Id="rId246" Type="http://schemas.openxmlformats.org/officeDocument/2006/relationships/hyperlink" Target="http://www.ncbi.nlm.nih.gov/entrez/query.fcgi?holding=npg&amp;amp;cmd=Retrieve&amp;amp;db=PubMed&amp;amp;list_uids=8808731&amp;amp;dopt=Abstract" TargetMode="External"/><Relationship Id="rId267" Type="http://schemas.openxmlformats.org/officeDocument/2006/relationships/hyperlink" Target="http://chemport.cas.org/cgi-bin/sdcgi?APP=ftslink&amp;action=reflink&amp;origin=npg&amp;version=1.0&amp;coi=1:CAS:528:DC+D2cXhtFCktLs=&amp;pissn=1759-4758&amp;pyear=2015&amp;md5=9e145c891790f65409ba8402211338a6" TargetMode="External"/><Relationship Id="rId288" Type="http://schemas.openxmlformats.org/officeDocument/2006/relationships/hyperlink" Target="http://dx.doi.org/10.1016/j.stem.2014.09.016" TargetMode="External"/><Relationship Id="rId411" Type="http://schemas.openxmlformats.org/officeDocument/2006/relationships/hyperlink" Target="http://www.nature.com/doifinder/10.1038/nm1747" TargetMode="External"/><Relationship Id="rId432" Type="http://schemas.openxmlformats.org/officeDocument/2006/relationships/hyperlink" Target="http://dx.doi.org/10.1038/510195a" TargetMode="External"/><Relationship Id="rId453" Type="http://schemas.openxmlformats.org/officeDocument/2006/relationships/hyperlink" Target="http://chemport.cas.org/cgi-bin/sdcgi?APP=ftslink&amp;action=reflink&amp;origin=npg&amp;version=1.0&amp;coi=1:CAS:528:DC+C3MXotlCms7w=&amp;pissn=1759-4758&amp;pyear=2015&amp;md5=fb6f12a1df0d62f1a551a87cca79a3ff" TargetMode="External"/><Relationship Id="rId106" Type="http://schemas.openxmlformats.org/officeDocument/2006/relationships/hyperlink" Target="http://dx.doi.org/10.1212/WNL.40.2.273" TargetMode="External"/><Relationship Id="rId127" Type="http://schemas.openxmlformats.org/officeDocument/2006/relationships/hyperlink" Target="http://chemport.cas.org/cgi-bin/sdcgi?APP=ftslink&amp;action=reflink&amp;origin=npg&amp;version=1.0&amp;coi=1:STN:280:DyaL1MzgtFGlsw==&amp;pissn=1759-4758&amp;pyear=2015&amp;md5=525a52c0411ad009588e8b6e7eb6ea86" TargetMode="External"/><Relationship Id="rId313" Type="http://schemas.openxmlformats.org/officeDocument/2006/relationships/hyperlink" Target="http://links.isiglobalnet2.com/gateway/Gateway.cgi?amp;GWVersion=2&amp;amp;SrcAuth=Nature&amp;amp;SrcApp=Nature&amp;amp;DestLinkType=FullRecord&amp;amp;KeyUT=000176599200034&amp;amp;DestApp=WOS_CPL" TargetMode="External"/><Relationship Id="rId10" Type="http://schemas.openxmlformats.org/officeDocument/2006/relationships/hyperlink" Target="http://www.nature.com/nrneurol/journal/v11/n9/abs/nrneurol.2015.123.html#author-information" TargetMode="External"/><Relationship Id="rId31" Type="http://schemas.openxmlformats.org/officeDocument/2006/relationships/hyperlink" Target="http://chemport.cas.org/cgi-bin/sdcgi?APP=ftslink&amp;action=reflink&amp;origin=npg&amp;version=1.0&amp;coi=1:STN:280:DyaE2M7ms1Cltw==&amp;pissn=1759-4758&amp;pyear=2015&amp;md5=3172e48f3fbc99306667101b437a7f24" TargetMode="External"/><Relationship Id="rId52" Type="http://schemas.openxmlformats.org/officeDocument/2006/relationships/hyperlink" Target="http://chemport.cas.org/cgi-bin/sdcgi?APP=ftslink&amp;action=reflink&amp;origin=npg&amp;version=1.0&amp;coi=1:CAS:528:DyaK2cXkt1Y=&amp;pissn=1759-4758&amp;pyear=2015&amp;md5=cb561b6f3b107e86c04f1fe6eb9f84dc" TargetMode="External"/><Relationship Id="rId73" Type="http://schemas.openxmlformats.org/officeDocument/2006/relationships/hyperlink" Target="http://www.nature.com/doifinder/10.1038/289497a0" TargetMode="External"/><Relationship Id="rId94" Type="http://schemas.openxmlformats.org/officeDocument/2006/relationships/hyperlink" Target="http://www.ncbi.nlm.nih.gov/entrez/query.fcgi?holding=npg&amp;amp;cmd=Retrieve&amp;amp;db=PubMed&amp;amp;list_uids=3821829&amp;amp;dopt=Abstract" TargetMode="External"/><Relationship Id="rId148" Type="http://schemas.openxmlformats.org/officeDocument/2006/relationships/hyperlink" Target="http://dx.doi.org/10.1093/brain/123.7.1380" TargetMode="External"/><Relationship Id="rId169" Type="http://schemas.openxmlformats.org/officeDocument/2006/relationships/hyperlink" Target="http://links.isiglobalnet2.com/gateway/Gateway.cgi?amp;GWVersion=2&amp;amp;SrcAuth=Nature&amp;amp;SrcApp=Nature&amp;amp;DestLinkType=FullRecord&amp;amp;KeyUT=A1992JZ43200002&amp;amp;DestApp=WOS_CPL" TargetMode="External"/><Relationship Id="rId334" Type="http://schemas.openxmlformats.org/officeDocument/2006/relationships/hyperlink" Target="http://chemport.cas.org/cgi-bin/sdcgi?APP=ftslink&amp;action=reflink&amp;origin=npg&amp;version=1.0&amp;coi=1:CAS:528:DC+D28XhtFKlsLfL&amp;pissn=1759-4758&amp;pyear=2015&amp;md5=707d7295dc4f6afd8a2cd1ef5396f4aa" TargetMode="External"/><Relationship Id="rId355" Type="http://schemas.openxmlformats.org/officeDocument/2006/relationships/hyperlink" Target="http://www.ncbi.nlm.nih.gov/entrez/query.fcgi?holding=npg&amp;amp;cmd=Retrieve&amp;amp;db=PubMed&amp;amp;list_uids=19269371&amp;amp;dopt=Abstract" TargetMode="External"/><Relationship Id="rId376" Type="http://schemas.openxmlformats.org/officeDocument/2006/relationships/hyperlink" Target="http://www.ncbi.nlm.nih.gov/entrez/query.fcgi?holding=npg&amp;amp;cmd=Retrieve&amp;amp;db=PubMed&amp;amp;list_uids=19252484&amp;amp;dopt=Abstract" TargetMode="External"/><Relationship Id="rId397" Type="http://schemas.openxmlformats.org/officeDocument/2006/relationships/hyperlink" Target="http://www.ncbi.nlm.nih.gov/entrez/query.fcgi?holding=npg&amp;amp;cmd=Retrieve&amp;amp;db=PubMed&amp;amp;list_uids=25580598&amp;amp;dopt=Abstract" TargetMode="External"/><Relationship Id="rId4" Type="http://schemas.openxmlformats.org/officeDocument/2006/relationships/hyperlink" Target="http://www.nature.com/nrneurol/journal/v11/n9/full/nrneurol.2015.123.html" TargetMode="External"/><Relationship Id="rId180" Type="http://schemas.openxmlformats.org/officeDocument/2006/relationships/hyperlink" Target="http://dx.doi.org/10.1056/NEJM199211263272203" TargetMode="External"/><Relationship Id="rId215" Type="http://schemas.openxmlformats.org/officeDocument/2006/relationships/hyperlink" Target="http://dx.doi.org/10.1016/j.stem.2010.07.003" TargetMode="External"/><Relationship Id="rId236" Type="http://schemas.openxmlformats.org/officeDocument/2006/relationships/hyperlink" Target="http://www.ncbi.nlm.nih.gov/entrez/query.fcgi?holding=npg&amp;amp;cmd=Retrieve&amp;amp;db=PubMed&amp;amp;list_uids=23237903&amp;amp;dopt=Abstract" TargetMode="External"/><Relationship Id="rId257" Type="http://schemas.openxmlformats.org/officeDocument/2006/relationships/hyperlink" Target="http://www.ncbi.nlm.nih.gov/entrez/query.fcgi?holding=npg&amp;amp;cmd=Retrieve&amp;amp;db=PubMed&amp;amp;list_uids=8682173&amp;amp;dopt=Abstract" TargetMode="External"/><Relationship Id="rId278" Type="http://schemas.openxmlformats.org/officeDocument/2006/relationships/hyperlink" Target="http://links.isiglobalnet2.com/gateway/Gateway.cgi?amp;GWVersion=2&amp;amp;SrcAuth=Nature&amp;amp;SrcApp=Nature&amp;amp;DestLinkType=FullRecord&amp;amp;KeyUT=000291376100010&amp;amp;DestApp=WOS_CPL" TargetMode="External"/><Relationship Id="rId401" Type="http://schemas.openxmlformats.org/officeDocument/2006/relationships/hyperlink" Target="http://chemport.cas.org/cgi-bin/sdcgi?APP=ftslink&amp;action=reflink&amp;origin=npg&amp;version=1.0&amp;coi=1:CAS:528:DC+D1MXivVKmsLY=&amp;pissn=1759-4758&amp;pyear=2015&amp;md5=47e86897642a3a6ebadd4c22d0d4f5bb" TargetMode="External"/><Relationship Id="rId422" Type="http://schemas.openxmlformats.org/officeDocument/2006/relationships/hyperlink" Target="http://chemport.cas.org/cgi-bin/sdcgi?APP=ftslink&amp;action=reflink&amp;origin=npg&amp;version=1.0&amp;coi=1:CAS:528:DC+C2cXitVenu7s=&amp;pissn=1759-4758&amp;pyear=2015&amp;md5=e0bc4556fe7507fdd44f45ccaac3d0f5" TargetMode="External"/><Relationship Id="rId443" Type="http://schemas.openxmlformats.org/officeDocument/2006/relationships/hyperlink" Target="http://chemport.cas.org/cgi-bin/sdcgi?APP=ftslink&amp;action=reflink&amp;origin=npg&amp;version=1.0&amp;coi=1:CAS:528:DC+C2MXjsFGltLc=&amp;pissn=1759-4758&amp;pyear=2015&amp;md5=3141018687ce80c4ef281848b895ed67" TargetMode="External"/><Relationship Id="rId464" Type="http://schemas.openxmlformats.org/officeDocument/2006/relationships/hyperlink" Target="http://www.nature.com/natureevents/science/events/new" TargetMode="External"/><Relationship Id="rId303" Type="http://schemas.openxmlformats.org/officeDocument/2006/relationships/hyperlink" Target="http://www.nature.com/doifinder/10.1038/nbt1201-1134" TargetMode="External"/><Relationship Id="rId42" Type="http://schemas.openxmlformats.org/officeDocument/2006/relationships/hyperlink" Target="http://dx.doi.org/10.1515/REVNEURO.1993.4.2.113" TargetMode="External"/><Relationship Id="rId84" Type="http://schemas.openxmlformats.org/officeDocument/2006/relationships/hyperlink" Target="http://www.ncbi.nlm.nih.gov/entrez/query.fcgi?holding=npg&amp;amp;cmd=Retrieve&amp;amp;db=PubMed&amp;amp;list_uids=2578558&amp;amp;dopt=Abstract" TargetMode="External"/><Relationship Id="rId138" Type="http://schemas.openxmlformats.org/officeDocument/2006/relationships/hyperlink" Target="http://chemport.cas.org/cgi-bin/sdcgi?APP=ftslink&amp;action=reflink&amp;origin=npg&amp;version=1.0&amp;coi=1:STN:280:BiaB2s3ntFc=&amp;pissn=1759-4758&amp;pyear=2015&amp;md5=4d99e77c72e642262fe6819bcd66d3aa" TargetMode="External"/><Relationship Id="rId345" Type="http://schemas.openxmlformats.org/officeDocument/2006/relationships/hyperlink" Target="http://dx.doi.org/10.1634/stemcells.2004-0365" TargetMode="External"/><Relationship Id="rId387" Type="http://schemas.openxmlformats.org/officeDocument/2006/relationships/hyperlink" Target="http://www.ncbi.nlm.nih.gov/entrez/query.fcgi?holding=npg&amp;amp;cmd=Retrieve&amp;amp;db=PubMed&amp;amp;list_uids=22813745&amp;amp;dopt=Abstract" TargetMode="External"/><Relationship Id="rId191" Type="http://schemas.openxmlformats.org/officeDocument/2006/relationships/hyperlink" Target="http://chemport.cas.org/cgi-bin/sdcgi?APP=ftslink&amp;action=reflink&amp;origin=npg&amp;version=1.0&amp;coi=1:STN:280:DyaK1cvhvVygtg==&amp;pissn=1759-4758&amp;pyear=2015&amp;md5=2ecedf12b3babf71f4e22fcdec97cc7c" TargetMode="External"/><Relationship Id="rId205" Type="http://schemas.openxmlformats.org/officeDocument/2006/relationships/hyperlink" Target="http://dx.doi.org/10.1002/mds.21768" TargetMode="External"/><Relationship Id="rId247" Type="http://schemas.openxmlformats.org/officeDocument/2006/relationships/hyperlink" Target="http://dx.doi.org/10.1002/(SICI)1096-9861(19960624)370:2%3c203::AID-CNE6%3e3.3.CO;2-S" TargetMode="External"/><Relationship Id="rId412" Type="http://schemas.openxmlformats.org/officeDocument/2006/relationships/hyperlink" Target="http://chemport.cas.org/cgi-bin/sdcgi?APP=ftslink&amp;action=reflink&amp;origin=npg&amp;version=1.0&amp;coi=1:CAS:528:DC+D1cXlsFCmsrs=&amp;pissn=1759-4758&amp;pyear=2015&amp;md5=4c9d2f7e232c5a617a565b41981f4b26" TargetMode="External"/><Relationship Id="rId107" Type="http://schemas.openxmlformats.org/officeDocument/2006/relationships/hyperlink" Target="http://chemport.cas.org/cgi-bin/sdcgi?APP=ftslink&amp;action=reflink&amp;origin=npg&amp;version=1.0&amp;coi=1:STN:280:DyaL1MzmsFKjtQ==&amp;pissn=1759-4758&amp;pyear=2015&amp;md5=256e82570fad8d11b62ab58d49715697" TargetMode="External"/><Relationship Id="rId289" Type="http://schemas.openxmlformats.org/officeDocument/2006/relationships/hyperlink" Target="http://chemport.cas.org/cgi-bin/sdcgi?APP=ftslink&amp;action=reflink&amp;origin=npg&amp;version=1.0&amp;coi=1:CAS:528:DyaK1cXntleisLg=&amp;pissn=1759-4758&amp;pyear=2015&amp;md5=0d6229d2df098875cdf93ee97579062f" TargetMode="External"/><Relationship Id="rId454" Type="http://schemas.openxmlformats.org/officeDocument/2006/relationships/hyperlink" Target="http://links.isiglobalnet2.com/gateway/Gateway.cgi?amp;GWVersion=2&amp;amp;SrcAuth=Nature&amp;amp;SrcApp=Nature&amp;amp;DestLinkType=FullRecord&amp;amp;KeyUT=000293731900040&amp;amp;DestApp=WOS_CPL" TargetMode="External"/><Relationship Id="rId11" Type="http://schemas.openxmlformats.org/officeDocument/2006/relationships/hyperlink" Target="http://www.nature.com/subjects/parkinsons-disease" TargetMode="External"/><Relationship Id="rId53" Type="http://schemas.openxmlformats.org/officeDocument/2006/relationships/hyperlink" Target="http://links.isiglobalnet2.com/gateway/Gateway.cgi?amp;GWVersion=2&amp;amp;SrcAuth=Nature&amp;amp;SrcApp=Nature&amp;amp;DestLinkType=FullRecord&amp;amp;KeyUT=A1993MC80100021&amp;amp;DestApp=WOS_CPL" TargetMode="External"/><Relationship Id="rId149" Type="http://schemas.openxmlformats.org/officeDocument/2006/relationships/hyperlink" Target="http://chemport.cas.org/cgi-bin/sdcgi?APP=ftslink&amp;action=reflink&amp;origin=npg&amp;version=1.0&amp;coi=1:STN:280:ByuC2MzgtVU=&amp;pissn=1759-4758&amp;pyear=2015&amp;md5=e756b88ae137b28ce2df4b9850fc3538" TargetMode="External"/><Relationship Id="rId314" Type="http://schemas.openxmlformats.org/officeDocument/2006/relationships/hyperlink" Target="http://www.ncbi.nlm.nih.gov/entrez/query.fcgi?holding=npg&amp;amp;cmd=Retrieve&amp;amp;db=PubMed&amp;amp;list_uids=12077607&amp;amp;dopt=Abstract" TargetMode="External"/><Relationship Id="rId356" Type="http://schemas.openxmlformats.org/officeDocument/2006/relationships/hyperlink" Target="http://dx.doi.org/10.1016/j.cell.2009.02.013" TargetMode="External"/><Relationship Id="rId398" Type="http://schemas.openxmlformats.org/officeDocument/2006/relationships/hyperlink" Target="http://www.nature.com/doifinder/10.1038/nbt.3124" TargetMode="External"/><Relationship Id="rId95" Type="http://schemas.openxmlformats.org/officeDocument/2006/relationships/hyperlink" Target="http://dx.doi.org/10.1056/NEJM198704023161410" TargetMode="External"/><Relationship Id="rId160" Type="http://schemas.openxmlformats.org/officeDocument/2006/relationships/hyperlink" Target="http://www.nature.com/doifinder/10.1038/16060" TargetMode="External"/><Relationship Id="rId216" Type="http://schemas.openxmlformats.org/officeDocument/2006/relationships/hyperlink" Target="http://chemport.cas.org/cgi-bin/sdcgi?APP=ftslink&amp;action=reflink&amp;origin=npg&amp;version=1.0&amp;coi=1:CAS:528:DC+C3cXhtVOis73I&amp;pissn=1759-4758&amp;pyear=2015&amp;md5=599fd22c4a17f4598b382af2348d9881" TargetMode="External"/><Relationship Id="rId423" Type="http://schemas.openxmlformats.org/officeDocument/2006/relationships/hyperlink" Target="http://links.isiglobalnet2.com/gateway/Gateway.cgi?amp;GWVersion=2&amp;amp;SrcAuth=Nature&amp;amp;SrcApp=Nature&amp;amp;DestLinkType=FullRecord&amp;amp;KeyUT=000330915000013&amp;amp;DestApp=WOS_CPL" TargetMode="External"/><Relationship Id="rId258" Type="http://schemas.openxmlformats.org/officeDocument/2006/relationships/hyperlink" Target="http://dx.doi.org/10.1006/exnr.1996.0109" TargetMode="External"/><Relationship Id="rId465" Type="http://schemas.openxmlformats.org/officeDocument/2006/relationships/hyperlink" Target="http://www.nature.com/natureevents/science" TargetMode="External"/><Relationship Id="rId22" Type="http://schemas.openxmlformats.org/officeDocument/2006/relationships/hyperlink" Target="http://www.ncbi.nlm.nih.gov/entrez/query.fcgi?holding=npg&amp;amp;cmd=Retrieve&amp;amp;db=PubMed&amp;amp;list_uids=10430830&amp;amp;dopt=Abstract" TargetMode="External"/><Relationship Id="rId64" Type="http://schemas.openxmlformats.org/officeDocument/2006/relationships/hyperlink" Target="http://chemport.cas.org/cgi-bin/sdcgi?APP=ftslink&amp;action=reflink&amp;origin=npg&amp;version=1.0&amp;coi=1:STN:280:DyaL2M/kvFyhsA==&amp;pissn=1759-4758&amp;pyear=2015&amp;md5=b56b0c892fd9056e9e32e2eae82cf252" TargetMode="External"/><Relationship Id="rId118" Type="http://schemas.openxmlformats.org/officeDocument/2006/relationships/hyperlink" Target="http://links.isiglobalnet2.com/gateway/Gateway.cgi?amp;GWVersion=2&amp;amp;SrcAuth=Nature&amp;amp;SrcApp=Nature&amp;amp;DestLinkType=FullRecord&amp;amp;KeyUT=A1987K570600002&amp;amp;DestApp=WOS_CPL" TargetMode="External"/><Relationship Id="rId325" Type="http://schemas.openxmlformats.org/officeDocument/2006/relationships/hyperlink" Target="http://www.ncbi.nlm.nih.gov/entrez/query.fcgi?holding=npg&amp;amp;cmd=Retrieve&amp;amp;db=PubMed&amp;amp;list_uids=15310843&amp;amp;dopt=Abstract" TargetMode="External"/><Relationship Id="rId367" Type="http://schemas.openxmlformats.org/officeDocument/2006/relationships/hyperlink" Target="http://chemport.cas.org/cgi-bin/sdcgi?APP=ftslink&amp;action=reflink&amp;origin=npg&amp;version=1.0&amp;coi=1:CAS:528:DC+D2MXhslSisbw=&amp;pissn=1759-4758&amp;pyear=2015&amp;md5=7134d487c0a06b52ca97a1d5fecb4ba0" TargetMode="External"/><Relationship Id="rId171" Type="http://schemas.openxmlformats.org/officeDocument/2006/relationships/hyperlink" Target="http://dx.doi.org/10.1056/NEJM199211263272202" TargetMode="External"/><Relationship Id="rId227" Type="http://schemas.openxmlformats.org/officeDocument/2006/relationships/hyperlink" Target="http://www.ncbi.nlm.nih.gov/entrez/query.fcgi?holding=npg&amp;amp;cmd=Retrieve&amp;amp;db=PubMed&amp;amp;list_uids=16697115&amp;amp;dopt=Abstract" TargetMode="External"/><Relationship Id="rId269" Type="http://schemas.openxmlformats.org/officeDocument/2006/relationships/hyperlink" Target="http://dx.doi.org/10.2741/1217" TargetMode="External"/><Relationship Id="rId434" Type="http://schemas.openxmlformats.org/officeDocument/2006/relationships/hyperlink" Target="http://chemport.cas.org/cgi-bin/sdcgi?APP=ftslink&amp;action=reflink&amp;origin=npg&amp;version=1.0&amp;coi=1:STN:280:DyaK3c3pslGrsg==&amp;pissn=1759-4758&amp;pyear=2015&amp;md5=a07617d8085910e8c7d61ee153db769d" TargetMode="External"/><Relationship Id="rId33" Type="http://schemas.openxmlformats.org/officeDocument/2006/relationships/hyperlink" Target="http://dx.doi.org/10.1007/BF00219957" TargetMode="External"/><Relationship Id="rId129" Type="http://schemas.openxmlformats.org/officeDocument/2006/relationships/hyperlink" Target="http://dx.doi.org/10.1002/ana.410250613" TargetMode="External"/><Relationship Id="rId280" Type="http://schemas.openxmlformats.org/officeDocument/2006/relationships/hyperlink" Target="http://dx.doi.org/10.1016/S1474-4422(11)70097-7" TargetMode="External"/><Relationship Id="rId336" Type="http://schemas.openxmlformats.org/officeDocument/2006/relationships/hyperlink" Target="http://www.ncbi.nlm.nih.gov/entrez/query.fcgi?holding=npg&amp;amp;cmd=Retrieve&amp;amp;db=PubMed&amp;amp;list_uids=17057709&amp;amp;dopt=Abstract" TargetMode="External"/><Relationship Id="rId75" Type="http://schemas.openxmlformats.org/officeDocument/2006/relationships/hyperlink" Target="http://www.ncbi.nlm.nih.gov/entrez/query.fcgi?holding=npg&amp;amp;cmd=Retrieve&amp;amp;db=PubMed&amp;amp;list_uids=7417786&amp;amp;dopt=Abstract" TargetMode="External"/><Relationship Id="rId140" Type="http://schemas.openxmlformats.org/officeDocument/2006/relationships/hyperlink" Target="http://www.ncbi.nlm.nih.gov/entrez/query.fcgi?holding=npg&amp;amp;cmd=Retrieve&amp;amp;db=PubMed&amp;amp;list_uids=2786405&amp;amp;dopt=Abstract" TargetMode="External"/><Relationship Id="rId182" Type="http://schemas.openxmlformats.org/officeDocument/2006/relationships/hyperlink" Target="http://links.isiglobalnet2.com/gateway/Gateway.cgi?amp;GWVersion=2&amp;amp;SrcAuth=Nature&amp;amp;SrcApp=Nature&amp;amp;DestLinkType=FullRecord&amp;amp;KeyUT=000086675600017&amp;amp;DestApp=WOS_CPL" TargetMode="External"/><Relationship Id="rId378" Type="http://schemas.openxmlformats.org/officeDocument/2006/relationships/hyperlink" Target="http://chemport.cas.org/cgi-bin/sdcgi?APP=ftslink&amp;action=reflink&amp;origin=npg&amp;version=1.0&amp;coi=1:CAS:528:DC+C2cXotFyktw==&amp;pissn=1759-4758&amp;pyear=2015&amp;md5=4211129cd2a5cd0adc7ce3897e3c93c5" TargetMode="External"/><Relationship Id="rId403" Type="http://schemas.openxmlformats.org/officeDocument/2006/relationships/hyperlink" Target="http://www.ncbi.nlm.nih.gov/entrez/query.fcgi?holding=npg&amp;amp;cmd=Retrieve&amp;amp;db=PubMed&amp;amp;list_uids=19270655&amp;amp;dopt=Abstract" TargetMode="External"/><Relationship Id="rId6" Type="http://schemas.openxmlformats.org/officeDocument/2006/relationships/hyperlink" Target="https://s100.copyright.com/AppDispatchServlet?publisherName=NPGR&amp;publication=Nature+Reviews+Neurology&amp;title=Cell-based+therapies+for+Parkinson+disease%5bmdash%5dpast+insights+and+future+potential&amp;contentID=10.1038/nrneurol.2015.123&amp;volumeNum=11&amp;issueNum=9&amp;numPages=12&amp;pageNumbers=pp492-503&amp;orderBeanReset=true&amp;publicationDate=2015-08-04&amp;author=Roger+A.+Barker,+Janelle+Drouin-Ouellet,+Malin+Parmar" TargetMode="External"/><Relationship Id="rId238" Type="http://schemas.openxmlformats.org/officeDocument/2006/relationships/hyperlink" Target="http://www.ncbi.nlm.nih.gov/entrez/query.fcgi?holding=npg&amp;amp;cmd=Retrieve&amp;amp;db=PubMed&amp;amp;list_uids=16246865&amp;amp;dopt=Abstract" TargetMode="External"/><Relationship Id="rId445" Type="http://schemas.openxmlformats.org/officeDocument/2006/relationships/hyperlink" Target="http://dx.doi.org/10.1016/j.stem.2015.01.018" TargetMode="External"/><Relationship Id="rId291" Type="http://schemas.openxmlformats.org/officeDocument/2006/relationships/hyperlink" Target="http://www.ncbi.nlm.nih.gov/entrez/query.fcgi?holding=npg&amp;amp;cmd=Retrieve&amp;amp;db=PubMed&amp;amp;list_uids=9804556&amp;amp;dopt=Abstract" TargetMode="External"/><Relationship Id="rId305" Type="http://schemas.openxmlformats.org/officeDocument/2006/relationships/hyperlink" Target="http://links.isiglobalnet2.com/gateway/Gateway.cgi?amp;GWVersion=2&amp;amp;SrcAuth=Nature&amp;amp;SrcApp=Nature&amp;amp;DestLinkType=FullRecord&amp;amp;KeyUT=000172524400025&amp;amp;DestApp=WOS_CPL" TargetMode="External"/><Relationship Id="rId347" Type="http://schemas.openxmlformats.org/officeDocument/2006/relationships/hyperlink" Target="http://www.ncbi.nlm.nih.gov/entrez/query.fcgi?holding=npg&amp;amp;cmd=Retrieve&amp;amp;db=PubMed&amp;amp;list_uids=17951220&amp;amp;dopt=Abstract" TargetMode="External"/><Relationship Id="rId44" Type="http://schemas.openxmlformats.org/officeDocument/2006/relationships/hyperlink" Target="http://www.ncbi.nlm.nih.gov/entrez/query.fcgi?holding=npg&amp;amp;cmd=Retrieve&amp;amp;db=PubMed&amp;amp;list_uids=4531217&amp;amp;dopt=Abstract" TargetMode="External"/><Relationship Id="rId86" Type="http://schemas.openxmlformats.org/officeDocument/2006/relationships/hyperlink" Target="http://chemport.cas.org/cgi-bin/sdcgi?APP=ftslink&amp;action=reflink&amp;origin=npg&amp;version=1.0&amp;coi=1:CAS:528:DyaK3MXhvVaqu78=&amp;pissn=1759-4758&amp;pyear=2015&amp;md5=3e21797e8e68a4f56c94b799df37d888" TargetMode="External"/><Relationship Id="rId151" Type="http://schemas.openxmlformats.org/officeDocument/2006/relationships/hyperlink" Target="http://www.ncbi.nlm.nih.gov/entrez/query.fcgi?holding=npg&amp;amp;cmd=Retrieve&amp;amp;db=PubMed&amp;amp;list_uids=8109898&amp;amp;dopt=Abstract" TargetMode="External"/><Relationship Id="rId389" Type="http://schemas.openxmlformats.org/officeDocument/2006/relationships/hyperlink" Target="http://chemport.cas.org/cgi-bin/sdcgi?APP=ftslink&amp;action=reflink&amp;origin=npg&amp;version=1.0&amp;coi=1:CAS:528:DC+C3MXhsVagtLfP&amp;pissn=1759-4758&amp;pyear=2015&amp;md5=c0d878b262b81805c3263c2a42b944b7" TargetMode="External"/><Relationship Id="rId193" Type="http://schemas.openxmlformats.org/officeDocument/2006/relationships/hyperlink" Target="http://www.ncbi.nlm.nih.gov/entrez/query.fcgi?holding=npg&amp;amp;cmd=Retrieve&amp;amp;db=PubMed&amp;amp;list_uids=9748038&amp;amp;dopt=Abstract" TargetMode="External"/><Relationship Id="rId207" Type="http://schemas.openxmlformats.org/officeDocument/2006/relationships/hyperlink" Target="http://links.isiglobalnet2.com/gateway/Gateway.cgi?amp;GWVersion=2&amp;amp;SrcAuth=Nature&amp;amp;SrcApp=Nature&amp;amp;DestLinkType=FullRecord&amp;amp;KeyUT=000176414300009&amp;amp;DestApp=WOS_CPL" TargetMode="External"/><Relationship Id="rId249" Type="http://schemas.openxmlformats.org/officeDocument/2006/relationships/hyperlink" Target="http://links.isiglobalnet2.com/gateway/Gateway.cgi?amp;GWVersion=2&amp;amp;SrcAuth=Nature&amp;amp;SrcApp=Nature&amp;amp;DestLinkType=FullRecord&amp;amp;KeyUT=000074286100002&amp;amp;DestApp=WOS_CPL" TargetMode="External"/><Relationship Id="rId414" Type="http://schemas.openxmlformats.org/officeDocument/2006/relationships/hyperlink" Target="http://www.ncbi.nlm.nih.gov/entrez/query.fcgi?holding=npg&amp;amp;cmd=Retrieve&amp;amp;db=PubMed&amp;amp;list_uids=18391963&amp;amp;dopt=Abstract" TargetMode="External"/><Relationship Id="rId456" Type="http://schemas.openxmlformats.org/officeDocument/2006/relationships/hyperlink" Target="http://www.nature.com/doifinder/10.1038/nature10284" TargetMode="External"/><Relationship Id="rId13" Type="http://schemas.openxmlformats.org/officeDocument/2006/relationships/hyperlink" Target="http://www.nature.com/subjects/stem-cell-research" TargetMode="External"/><Relationship Id="rId109" Type="http://schemas.openxmlformats.org/officeDocument/2006/relationships/hyperlink" Target="http://dx.doi.org/10.1212/WNL.39.9.1227" TargetMode="External"/><Relationship Id="rId260" Type="http://schemas.openxmlformats.org/officeDocument/2006/relationships/hyperlink" Target="http://links.isiglobalnet2.com/gateway/Gateway.cgi?amp;GWVersion=2&amp;amp;SrcAuth=Nature&amp;amp;SrcApp=Nature&amp;amp;DestLinkType=FullRecord&amp;amp;KeyUT=000085785700008&amp;amp;DestApp=WOS_CPL" TargetMode="External"/><Relationship Id="rId316" Type="http://schemas.openxmlformats.org/officeDocument/2006/relationships/hyperlink" Target="http://chemport.cas.org/cgi-bin/sdcgi?APP=ftslink&amp;action=reflink&amp;origin=npg&amp;version=1.0&amp;coi=1:CAS:528:DC+D28XhtFKlsbnJ&amp;pissn=1759-4758&amp;pyear=2015&amp;md5=3045d751e563600e0d0749d2cb3b5443" TargetMode="External"/><Relationship Id="rId55" Type="http://schemas.openxmlformats.org/officeDocument/2006/relationships/hyperlink" Target="http://dx.doi.org/10.1016/0006-8993(93)90576-9" TargetMode="External"/><Relationship Id="rId97" Type="http://schemas.openxmlformats.org/officeDocument/2006/relationships/hyperlink" Target="http://www.ncbi.nlm.nih.gov/entrez/query.fcgi?holding=npg&amp;amp;cmd=Retrieve&amp;amp;db=PubMed&amp;amp;list_uids=2712744&amp;amp;dopt=Abstract" TargetMode="External"/><Relationship Id="rId120" Type="http://schemas.openxmlformats.org/officeDocument/2006/relationships/hyperlink" Target="http://dx.doi.org/10.1002/ana.410220403" TargetMode="External"/><Relationship Id="rId358" Type="http://schemas.openxmlformats.org/officeDocument/2006/relationships/hyperlink" Target="http://dx.doi.org/10.1073/pnas.1010209107" TargetMode="External"/><Relationship Id="rId162" Type="http://schemas.openxmlformats.org/officeDocument/2006/relationships/hyperlink" Target="http://links.isiglobalnet2.com/gateway/Gateway.cgi?amp;GWVersion=2&amp;amp;SrcAuth=Nature&amp;amp;SrcApp=Nature&amp;amp;DestLinkType=FullRecord&amp;amp;KeyUT=000165130000001&amp;amp;DestApp=WOS_CPL" TargetMode="External"/><Relationship Id="rId218" Type="http://schemas.openxmlformats.org/officeDocument/2006/relationships/hyperlink" Target="http://dx.doi.org/10.1126/scitranslmed.3000976" TargetMode="External"/><Relationship Id="rId425" Type="http://schemas.openxmlformats.org/officeDocument/2006/relationships/hyperlink" Target="http://www.nature.com/doifinder/10.1038/nm.3457" TargetMode="External"/><Relationship Id="rId467" Type="http://schemas.openxmlformats.org/officeDocument/2006/relationships/hyperlink" Target="http://dx.doi.org/10.1038/nm1495" TargetMode="External"/><Relationship Id="rId271" Type="http://schemas.openxmlformats.org/officeDocument/2006/relationships/hyperlink" Target="http://www.ncbi.nlm.nih.gov/entrez/query.fcgi?holding=npg&amp;amp;cmd=Retrieve&amp;amp;db=PubMed&amp;amp;list_uids=16344341&amp;amp;dopt=Abstract" TargetMode="External"/><Relationship Id="rId24" Type="http://schemas.openxmlformats.org/officeDocument/2006/relationships/hyperlink" Target="http://links.isiglobalnet2.com/gateway/Gateway.cgi?amp;GWVersion=2&amp;amp;SrcAuth=Nature&amp;amp;SrcApp=Nature&amp;amp;DestLinkType=FullRecord&amp;amp;KeyUT=000180616100001&amp;amp;DestApp=WOS_CPL" TargetMode="External"/><Relationship Id="rId66" Type="http://schemas.openxmlformats.org/officeDocument/2006/relationships/hyperlink" Target="http://chemport.cas.org/cgi-bin/sdcgi?APP=ftslink&amp;action=reflink&amp;origin=npg&amp;version=1.0&amp;coi=1:CAS:528:DyaL3MXivVGgsA==&amp;pissn=1759-4758&amp;pyear=2015&amp;md5=c61d7ca2d6f97a777cd4d1dcda219fbb" TargetMode="External"/><Relationship Id="rId131" Type="http://schemas.openxmlformats.org/officeDocument/2006/relationships/hyperlink" Target="http://dx.doi.org/10.1002/mds.21528" TargetMode="External"/><Relationship Id="rId327" Type="http://schemas.openxmlformats.org/officeDocument/2006/relationships/hyperlink" Target="http://chemport.cas.org/cgi-bin/sdcgi?APP=ftslink&amp;action=reflink&amp;origin=npg&amp;version=1.0&amp;coi=1:CAS:528:DC+D2sXivVOlt78=&amp;pissn=1759-4758&amp;pyear=2015&amp;md5=83010620338fad321ca88e53343dd281" TargetMode="External"/><Relationship Id="rId369" Type="http://schemas.openxmlformats.org/officeDocument/2006/relationships/hyperlink" Target="http://www.ncbi.nlm.nih.gov/entrez/query.fcgi?holding=npg&amp;amp;cmd=Retrieve&amp;amp;db=PubMed&amp;amp;list_uids=15738958&amp;amp;dopt=Abstract" TargetMode="External"/><Relationship Id="rId173" Type="http://schemas.openxmlformats.org/officeDocument/2006/relationships/hyperlink" Target="http://links.isiglobalnet2.com/gateway/Gateway.cgi?amp;GWVersion=2&amp;amp;SrcAuth=Nature&amp;amp;SrcApp=Nature&amp;amp;DestLinkType=FullRecord&amp;amp;KeyUT=A1995RU33300006&amp;amp;DestApp=WOS_CPL" TargetMode="External"/><Relationship Id="rId229" Type="http://schemas.openxmlformats.org/officeDocument/2006/relationships/hyperlink" Target="http://links.isiglobalnet2.com/gateway/Gateway.cgi?amp;GWVersion=2&amp;amp;SrcAuth=Nature&amp;amp;SrcApp=Nature&amp;amp;DestLinkType=FullRecord&amp;amp;KeyUT=000230204800005&amp;amp;DestApp=WOS_CPL" TargetMode="External"/><Relationship Id="rId380" Type="http://schemas.openxmlformats.org/officeDocument/2006/relationships/hyperlink" Target="http://www.ncbi.nlm.nih.gov/entrez/query.fcgi?holding=npg&amp;amp;cmd=Retrieve&amp;amp;db=PubMed&amp;amp;list_uids=24434846&amp;amp;dopt=Abstract" TargetMode="External"/><Relationship Id="rId436" Type="http://schemas.openxmlformats.org/officeDocument/2006/relationships/hyperlink" Target="http://dx.doi.org/10.1002/ana.410270615" TargetMode="External"/><Relationship Id="rId240" Type="http://schemas.openxmlformats.org/officeDocument/2006/relationships/hyperlink" Target="http://chemport.cas.org/cgi-bin/sdcgi?APP=ftslink&amp;action=reflink&amp;origin=npg&amp;version=1.0&amp;coi=1:STN:280:ByqB3MvmslM=&amp;pissn=1759-4758&amp;pyear=2015&amp;md5=2607a42b861322a39d7e89f7bf05558e" TargetMode="External"/><Relationship Id="rId35" Type="http://schemas.openxmlformats.org/officeDocument/2006/relationships/hyperlink" Target="http://www.ncbi.nlm.nih.gov/entrez/query.fcgi?holding=npg&amp;amp;cmd=Retrieve&amp;amp;db=PubMed&amp;amp;list_uids=4760512&amp;amp;dopt=Abstract" TargetMode="External"/><Relationship Id="rId77" Type="http://schemas.openxmlformats.org/officeDocument/2006/relationships/hyperlink" Target="http://www.ncbi.nlm.nih.gov/entrez/query.fcgi?holding=npg&amp;amp;cmd=Retrieve&amp;amp;db=PubMed&amp;amp;list_uids=574053&amp;amp;dopt=Abstract" TargetMode="External"/><Relationship Id="rId100" Type="http://schemas.openxmlformats.org/officeDocument/2006/relationships/hyperlink" Target="http://www.ncbi.nlm.nih.gov/entrez/query.fcgi?holding=npg&amp;amp;cmd=Retrieve&amp;amp;db=PubMed&amp;amp;list_uids=3247451&amp;amp;dopt=Abstract" TargetMode="External"/><Relationship Id="rId282" Type="http://schemas.openxmlformats.org/officeDocument/2006/relationships/hyperlink" Target="http://www.ncbi.nlm.nih.gov/entrez/query.fcgi?holding=npg&amp;amp;cmd=Retrieve&amp;amp;db=PubMed&amp;amp;list_uids=22940632&amp;amp;dopt=Abstract" TargetMode="External"/><Relationship Id="rId338" Type="http://schemas.openxmlformats.org/officeDocument/2006/relationships/hyperlink" Target="http://chemport.cas.org/cgi-bin/sdcgi?APP=ftslink&amp;action=reflink&amp;origin=npg&amp;version=1.0&amp;coi=1:CAS:528:DC+C3cXhtFGhsbjM&amp;pissn=1759-4758&amp;pyear=2015&amp;md5=0d2d42083ec233b9cf26810801d25cbd" TargetMode="External"/><Relationship Id="rId8" Type="http://schemas.openxmlformats.org/officeDocument/2006/relationships/hyperlink" Target="http://www.nature.com/nrneurol/journal/v11/n9/nrneurol.2015.123/metrics" TargetMode="External"/><Relationship Id="rId142" Type="http://schemas.openxmlformats.org/officeDocument/2006/relationships/hyperlink" Target="http://chemport.cas.org/cgi-bin/sdcgi?APP=ftslink&amp;action=reflink&amp;origin=npg&amp;version=1.0&amp;coi=1:STN:280:By+C2c/nt1I=&amp;pissn=1759-4758&amp;pyear=2015&amp;md5=caeaa6218f715a69b2aa20232eb77a8a" TargetMode="External"/><Relationship Id="rId184" Type="http://schemas.openxmlformats.org/officeDocument/2006/relationships/hyperlink" Target="http://dx.doi.org/10.3171/jns.2000.92.5.0863" TargetMode="External"/><Relationship Id="rId391" Type="http://schemas.openxmlformats.org/officeDocument/2006/relationships/hyperlink" Target="http://www.ncbi.nlm.nih.gov/entrez/query.fcgi?holding=npg&amp;amp;cmd=Retrieve&amp;amp;db=PubMed&amp;amp;list_uids=22056989&amp;amp;dopt=Abstract" TargetMode="External"/><Relationship Id="rId405" Type="http://schemas.openxmlformats.org/officeDocument/2006/relationships/hyperlink" Target="http://chemport.cas.org/cgi-bin/sdcgi?APP=ftslink&amp;action=reflink&amp;origin=npg&amp;version=1.0&amp;coi=1:CAS:528:DC+C2cXitVKls74=&amp;pissn=1759-4758&amp;pyear=2015&amp;md5=56d76e152235976f4e7d271f1cade886" TargetMode="External"/><Relationship Id="rId447" Type="http://schemas.openxmlformats.org/officeDocument/2006/relationships/hyperlink" Target="http://www.ncbi.nlm.nih.gov/entrez/query.fcgi?holding=npg&amp;amp;cmd=Retrieve&amp;amp;db=PubMed&amp;amp;list_uids=21074844&amp;amp;dopt=Abstract" TargetMode="External"/><Relationship Id="rId251" Type="http://schemas.openxmlformats.org/officeDocument/2006/relationships/hyperlink" Target="http://dx.doi.org/10.1002/mds.870130303" TargetMode="External"/><Relationship Id="rId46" Type="http://schemas.openxmlformats.org/officeDocument/2006/relationships/hyperlink" Target="http://www.ncbi.nlm.nih.gov/entrez/query.fcgi?holding=npg&amp;amp;cmd=Retrieve&amp;amp;db=PubMed&amp;amp;list_uids=5494536&amp;amp;dopt=Abstract" TargetMode="External"/><Relationship Id="rId293" Type="http://schemas.openxmlformats.org/officeDocument/2006/relationships/hyperlink" Target="http://chemport.cas.org/cgi-bin/sdcgi?APP=ftslink&amp;action=reflink&amp;origin=npg&amp;version=1.0&amp;coi=1:CAS:528:DC+D3cXis1Gmt74=&amp;pissn=1759-4758&amp;pyear=2015&amp;md5=a8f37c584d8195b3396dab02d58935da" TargetMode="External"/><Relationship Id="rId307" Type="http://schemas.openxmlformats.org/officeDocument/2006/relationships/hyperlink" Target="http://www.nature.com/doifinder/10.1038/nbt1201-1129" TargetMode="External"/><Relationship Id="rId349" Type="http://schemas.openxmlformats.org/officeDocument/2006/relationships/hyperlink" Target="http://chemport.cas.org/cgi-bin/sdcgi?APP=ftslink&amp;action=reflink&amp;origin=npg&amp;version=1.0&amp;coi=1:CAS:528:DC+D2sXhsVejt77E&amp;pissn=1759-4758&amp;pyear=2015&amp;md5=58f9573f313e8205178368e098dafe8d" TargetMode="External"/><Relationship Id="rId88" Type="http://schemas.openxmlformats.org/officeDocument/2006/relationships/hyperlink" Target="http://dx.doi.org/10.1016/0014-4886(90)90026-O" TargetMode="External"/><Relationship Id="rId111" Type="http://schemas.openxmlformats.org/officeDocument/2006/relationships/hyperlink" Target="http://www.ncbi.nlm.nih.gov/entrez/query.fcgi?holding=npg&amp;amp;cmd=Retrieve&amp;amp;db=PubMed&amp;amp;list_uids=3247452&amp;amp;dopt=Abstract" TargetMode="External"/><Relationship Id="rId153" Type="http://schemas.openxmlformats.org/officeDocument/2006/relationships/hyperlink" Target="http://chemport.cas.org/cgi-bin/sdcgi?APP=ftslink&amp;action=reflink&amp;origin=npg&amp;version=1.0&amp;coi=1:STN:280:ByiA28bitVY=&amp;pissn=1759-4758&amp;pyear=2015&amp;md5=340e7a8c8b083a665415102812ccb30a" TargetMode="External"/><Relationship Id="rId195" Type="http://schemas.openxmlformats.org/officeDocument/2006/relationships/hyperlink" Target="http://chemport.cas.org/cgi-bin/sdcgi?APP=ftslink&amp;action=reflink&amp;origin=npg&amp;version=1.0&amp;coi=1:STN:280:DC+D3M7ltFCisQ==&amp;pissn=1759-4758&amp;pyear=2015&amp;md5=d6ebf694d94de33435e325e959523624" TargetMode="External"/><Relationship Id="rId209" Type="http://schemas.openxmlformats.org/officeDocument/2006/relationships/hyperlink" Target="http://www.nature.com/doifinder/10.1038/nn863" TargetMode="External"/><Relationship Id="rId360" Type="http://schemas.openxmlformats.org/officeDocument/2006/relationships/hyperlink" Target="http://www.ncbi.nlm.nih.gov/entrez/query.fcgi?holding=npg&amp;amp;cmd=Retrieve&amp;amp;db=PubMed&amp;amp;list_uids=23933658&amp;amp;dopt=Abstract" TargetMode="External"/><Relationship Id="rId416" Type="http://schemas.openxmlformats.org/officeDocument/2006/relationships/hyperlink" Target="http://chemport.cas.org/cgi-bin/sdcgi?APP=ftslink&amp;action=reflink&amp;origin=npg&amp;version=1.0&amp;coi=1:CAS:528:DC+C3cXivVegt7Y=&amp;pissn=1759-4758&amp;pyear=2015&amp;md5=565f05145fc3df8ee53b9c94c6ce87e8" TargetMode="External"/><Relationship Id="rId220" Type="http://schemas.openxmlformats.org/officeDocument/2006/relationships/hyperlink" Target="http://www.ncbi.nlm.nih.gov/entrez/query.fcgi?holding=npg&amp;amp;cmd=Retrieve&amp;amp;db=PubMed&amp;amp;list_uids=21611977&amp;amp;dopt=Abstract" TargetMode="External"/><Relationship Id="rId458" Type="http://schemas.openxmlformats.org/officeDocument/2006/relationships/hyperlink" Target="http://dx.doi.org/10.1073/pnas.1105135108" TargetMode="External"/><Relationship Id="rId15" Type="http://schemas.openxmlformats.org/officeDocument/2006/relationships/hyperlink" Target="http://www.nature.com/nrneurol/journal/v11/n9/fig_tab/nrneurol.2015.123_ft.html" TargetMode="External"/><Relationship Id="rId57" Type="http://schemas.openxmlformats.org/officeDocument/2006/relationships/hyperlink" Target="http://links.isiglobalnet2.com/gateway/Gateway.cgi?amp;GWVersion=2&amp;amp;SrcAuth=Nature&amp;amp;SrcApp=Nature&amp;amp;DestLinkType=FullRecord&amp;amp;KeyUT=A1981LY39000050&amp;amp;DestApp=WOS_CPL" TargetMode="External"/><Relationship Id="rId262" Type="http://schemas.openxmlformats.org/officeDocument/2006/relationships/hyperlink" Target="http://dx.doi.org/10.1212/WNL.54.5.1042" TargetMode="External"/><Relationship Id="rId318" Type="http://schemas.openxmlformats.org/officeDocument/2006/relationships/hyperlink" Target="http://www.ncbi.nlm.nih.gov/entrez/query.fcgi?holding=npg&amp;amp;cmd=Retrieve&amp;amp;db=PubMed&amp;amp;list_uids=16556709&amp;amp;dopt=Abstract" TargetMode="External"/><Relationship Id="rId99" Type="http://schemas.openxmlformats.org/officeDocument/2006/relationships/hyperlink" Target="http://chemport.cas.org/cgi-bin/sdcgi?APP=ftslink&amp;action=reflink&amp;origin=npg&amp;version=1.0&amp;coi=1:STN:280:DyaL1M3ktFehtw==&amp;pissn=1759-4758&amp;pyear=2015&amp;md5=d43ef09e3b7e089d796c88d34bb1e819" TargetMode="External"/><Relationship Id="rId122" Type="http://schemas.openxmlformats.org/officeDocument/2006/relationships/hyperlink" Target="http://www.ncbi.nlm.nih.gov/entrez/query.fcgi?holding=npg&amp;amp;cmd=Retrieve&amp;amp;db=PubMed&amp;amp;list_uids=3412594&amp;amp;dopt=Abstract" TargetMode="External"/><Relationship Id="rId164" Type="http://schemas.openxmlformats.org/officeDocument/2006/relationships/hyperlink" Target="http://dx.doi.org/10.1002/1531-8249(200011)48:5%3c689::AID-ANA1%3e3.3.CO;2-E" TargetMode="External"/><Relationship Id="rId371" Type="http://schemas.openxmlformats.org/officeDocument/2006/relationships/hyperlink" Target="http://chemport.cas.org/cgi-bin/sdcgi?APP=ftslink&amp;action=reflink&amp;origin=npg&amp;version=1.0&amp;coi=1:CAS:528:DC+C2MXhtFymu77M&amp;pissn=1759-4758&amp;pyear=2015&amp;md5=69584b9300d75ff70a4ab7cbf6c56ecd" TargetMode="External"/><Relationship Id="rId427" Type="http://schemas.openxmlformats.org/officeDocument/2006/relationships/hyperlink" Target="http://links.isiglobalnet2.com/gateway/Gateway.cgi?amp;GWVersion=2&amp;amp;SrcAuth=Nature&amp;amp;SrcApp=Nature&amp;amp;DestLinkType=FullRecord&amp;amp;KeyUT=000338325400001&amp;amp;DestApp=WOS_CPL" TargetMode="External"/><Relationship Id="rId26" Type="http://schemas.openxmlformats.org/officeDocument/2006/relationships/hyperlink" Target="http://dx.doi.org/10.1016/S0197-4580(02)00065-9" TargetMode="External"/><Relationship Id="rId231" Type="http://schemas.openxmlformats.org/officeDocument/2006/relationships/hyperlink" Target="http://dx.doi.org/10.1093/brain/awh510" TargetMode="External"/><Relationship Id="rId273" Type="http://schemas.openxmlformats.org/officeDocument/2006/relationships/hyperlink" Target="http://chemport.cas.org/cgi-bin/sdcgi?APP=ftslink&amp;action=reflink&amp;origin=npg&amp;version=1.0&amp;coi=1:CAS:528:DC+D1cXmtFOltb4=&amp;pissn=1759-4758&amp;pyear=2015&amp;md5=7d8749101f5080d9eef937b5e93e9df1" TargetMode="External"/><Relationship Id="rId329" Type="http://schemas.openxmlformats.org/officeDocument/2006/relationships/hyperlink" Target="http://dx.doi.org/10.1634/stemcells.2006-0380" TargetMode="External"/><Relationship Id="rId68" Type="http://schemas.openxmlformats.org/officeDocument/2006/relationships/hyperlink" Target="http://www.ncbi.nlm.nih.gov/entrez/query.fcgi?holding=npg&amp;amp;cmd=Retrieve&amp;amp;db=PubMed&amp;amp;list_uids=7436393&amp;amp;dopt=Abstract" TargetMode="External"/><Relationship Id="rId133" Type="http://schemas.openxmlformats.org/officeDocument/2006/relationships/hyperlink" Target="http://www.ncbi.nlm.nih.gov/entrez/query.fcgi?holding=npg&amp;amp;cmd=Retrieve&amp;amp;db=PubMed&amp;amp;list_uids=1681779&amp;amp;dopt=Abstract" TargetMode="External"/><Relationship Id="rId175" Type="http://schemas.openxmlformats.org/officeDocument/2006/relationships/hyperlink" Target="http://dx.doi.org/10.1002/ana.410380307" TargetMode="External"/><Relationship Id="rId340" Type="http://schemas.openxmlformats.org/officeDocument/2006/relationships/hyperlink" Target="http://www.ncbi.nlm.nih.gov/entrez/query.fcgi?holding=npg&amp;amp;cmd=Retrieve&amp;amp;db=PubMed&amp;amp;list_uids=20603216&amp;amp;dopt=Abstract" TargetMode="External"/><Relationship Id="rId200" Type="http://schemas.openxmlformats.org/officeDocument/2006/relationships/hyperlink" Target="http://www.ncbi.nlm.nih.gov/entrez/query.fcgi?holding=npg&amp;amp;cmd=Retrieve&amp;amp;db=PubMed&amp;amp;list_uids=12953276&amp;amp;dopt=Abstract" TargetMode="External"/><Relationship Id="rId382" Type="http://schemas.openxmlformats.org/officeDocument/2006/relationships/hyperlink" Target="http://chemport.cas.org/cgi-bin/sdcgi?APP=ftslink&amp;action=reflink&amp;origin=npg&amp;version=1.0&amp;coi=1:CAS:528:DC+C3cXlt1Khtr0=&amp;pissn=1759-4758&amp;pyear=2015&amp;md5=4400185acb7e3f1608311f6d07f10b6c" TargetMode="External"/><Relationship Id="rId438" Type="http://schemas.openxmlformats.org/officeDocument/2006/relationships/hyperlink" Target="http://www.ncbi.nlm.nih.gov/entrez/query.fcgi?holding=npg&amp;amp;cmd=Retrieve&amp;amp;db=PubMed&amp;amp;list_uids=2915795&amp;amp;dopt=Abstract" TargetMode="External"/><Relationship Id="rId242" Type="http://schemas.openxmlformats.org/officeDocument/2006/relationships/hyperlink" Target="http://www.ncbi.nlm.nih.gov/entrez/query.fcgi?holding=npg&amp;amp;cmd=Retrieve&amp;amp;db=PubMed&amp;amp;list_uids=7700284&amp;amp;dopt=Abstract" TargetMode="External"/><Relationship Id="rId284" Type="http://schemas.openxmlformats.org/officeDocument/2006/relationships/hyperlink" Target="http://www.ncbi.nlm.nih.gov/entrez/query.fcgi?holding=npg&amp;amp;cmd=Retrieve&amp;amp;db=PubMed&amp;amp;list_uids=23665410&amp;amp;dopt=Abstract" TargetMode="External"/><Relationship Id="rId37" Type="http://schemas.openxmlformats.org/officeDocument/2006/relationships/hyperlink" Target="http://chemport.cas.org/cgi-bin/sdcgi?APP=ftslink&amp;action=reflink&amp;origin=npg&amp;version=1.0&amp;coi=1:CAS:528:DyaE2cXkslGltbw=&amp;pissn=1759-4758&amp;pyear=2015&amp;md5=b177424133324d4cbae6c9b4c933796e" TargetMode="External"/><Relationship Id="rId79" Type="http://schemas.openxmlformats.org/officeDocument/2006/relationships/hyperlink" Target="http://www.ncbi.nlm.nih.gov/entrez/query.fcgi?holding=npg&amp;amp;cmd=Retrieve&amp;amp;db=PubMed&amp;amp;list_uids=6586058&amp;amp;dopt=Abstract" TargetMode="External"/><Relationship Id="rId102" Type="http://schemas.openxmlformats.org/officeDocument/2006/relationships/hyperlink" Target="http://www.ncbi.nlm.nih.gov/entrez/query.fcgi?holding=npg&amp;amp;cmd=Retrieve&amp;amp;db=PubMed&amp;amp;list_uids=2643770&amp;amp;dopt=Abstract" TargetMode="External"/><Relationship Id="rId144" Type="http://schemas.openxmlformats.org/officeDocument/2006/relationships/hyperlink" Target="http://www.ncbi.nlm.nih.gov/entrez/query.fcgi?holding=npg&amp;amp;cmd=Retrieve&amp;amp;db=PubMed&amp;amp;list_uids=2105529&amp;amp;dopt=Abstract" TargetMode="External"/><Relationship Id="rId90" Type="http://schemas.openxmlformats.org/officeDocument/2006/relationships/hyperlink" Target="http://links.isiglobalnet2.com/gateway/Gateway.cgi?amp;GWVersion=2&amp;amp;SrcAuth=Nature&amp;amp;SrcApp=Nature&amp;amp;DestLinkType=FullRecord&amp;amp;KeyUT=A1987G606200002&amp;amp;DestApp=WOS_CPL" TargetMode="External"/><Relationship Id="rId186" Type="http://schemas.openxmlformats.org/officeDocument/2006/relationships/hyperlink" Target="http://dx.doi.org/10.3171/jns.2002.96.3.0589" TargetMode="External"/><Relationship Id="rId351" Type="http://schemas.openxmlformats.org/officeDocument/2006/relationships/hyperlink" Target="http://www.ncbi.nlm.nih.gov/entrez/query.fcgi?holding=npg&amp;amp;cmd=Retrieve&amp;amp;db=PubMed&amp;amp;list_uids=18079707&amp;amp;dopt=Abstract" TargetMode="External"/><Relationship Id="rId393" Type="http://schemas.openxmlformats.org/officeDocument/2006/relationships/hyperlink" Target="http://www.ncbi.nlm.nih.gov/entrez/query.fcgi?holding=npg&amp;amp;cmd=Retrieve&amp;amp;db=PubMed&amp;amp;list_uids=25517469&amp;amp;dopt=Abstract" TargetMode="External"/><Relationship Id="rId407" Type="http://schemas.openxmlformats.org/officeDocument/2006/relationships/hyperlink" Target="http://dx.doi.org/10.1371/journal.pone.0085336" TargetMode="External"/><Relationship Id="rId449" Type="http://schemas.openxmlformats.org/officeDocument/2006/relationships/hyperlink" Target="http://chemport.cas.org/cgi-bin/sdcgi?APP=ftslink&amp;action=reflink&amp;origin=npg&amp;version=1.0&amp;coi=1:CAS:528:DC+D3MXlvVGmsL0=&amp;pissn=1759-4758&amp;pyear=2015&amp;md5=da79266140e3d1f142b30832dc16cbe2" TargetMode="External"/><Relationship Id="rId211" Type="http://schemas.openxmlformats.org/officeDocument/2006/relationships/hyperlink" Target="http://www.ncbi.nlm.nih.gov/entrez/query.fcgi?holding=npg&amp;amp;cmd=Retrieve&amp;amp;db=PubMed&amp;amp;list_uids=12402261&amp;amp;dopt=Abstract" TargetMode="External"/><Relationship Id="rId253" Type="http://schemas.openxmlformats.org/officeDocument/2006/relationships/hyperlink" Target="http://chemport.cas.org/cgi-bin/sdcgi?APP=ftslink&amp;action=reflink&amp;origin=npg&amp;version=1.0&amp;coi=1:STN:280:DC+D3czosVOmtg==&amp;pissn=1759-4758&amp;pyear=2015&amp;md5=afe5ebb8a342f47807241993f280029a" TargetMode="External"/><Relationship Id="rId295" Type="http://schemas.openxmlformats.org/officeDocument/2006/relationships/hyperlink" Target="http://www.ncbi.nlm.nih.gov/entrez/query.fcgi?holding=npg&amp;amp;cmd=Retrieve&amp;amp;db=PubMed&amp;amp;list_uids=10748519&amp;amp;dopt=Abstract" TargetMode="External"/><Relationship Id="rId309" Type="http://schemas.openxmlformats.org/officeDocument/2006/relationships/hyperlink" Target="http://links.isiglobalnet2.com/gateway/Gateway.cgi?amp;GWVersion=2&amp;amp;SrcAuth=Nature&amp;amp;SrcApp=Nature&amp;amp;DestLinkType=FullRecord&amp;amp;KeyUT=000165143500008&amp;amp;DestApp=WOS_CPL" TargetMode="External"/><Relationship Id="rId460" Type="http://schemas.openxmlformats.org/officeDocument/2006/relationships/hyperlink" Target="http://www.nature.com/nrneurol/foxtrot/svc/authoremailform?doi=10.1038/nrneurol.2015.123&amp;file=/nrneurol/journal/v11/n9/full/nrneurol.2015.123.html&amp;title=Cell-based+therapies+for+Parkinson+disease%5bmdash%5dpast+insights+and+future+potential&amp;author=Roger+A.+Barker" TargetMode="External"/><Relationship Id="rId48" Type="http://schemas.openxmlformats.org/officeDocument/2006/relationships/hyperlink" Target="http://chemport.cas.org/cgi-bin/sdcgi?APP=ftslink&amp;action=reflink&amp;origin=npg&amp;version=1.0&amp;coi=1:CAS:528:DyaF1MXns1eisw==&amp;pissn=1759-4758&amp;pyear=2015&amp;md5=6eb749b00950f83404a1d061ef3c3f98" TargetMode="External"/><Relationship Id="rId113" Type="http://schemas.openxmlformats.org/officeDocument/2006/relationships/hyperlink" Target="http://dx.doi.org/10.1056/NEJM198908033210512" TargetMode="External"/><Relationship Id="rId320" Type="http://schemas.openxmlformats.org/officeDocument/2006/relationships/hyperlink" Target="http://chemport.cas.org/cgi-bin/sdcgi?APP=ftslink&amp;action=reflink&amp;origin=npg&amp;version=1.0&amp;coi=1:CAS:528:DC+D2MXitlehsrg=&amp;pissn=1759-4758&amp;pyear=2015&amp;md5=cde12b777a84ffc9a22f923e73000f49" TargetMode="External"/><Relationship Id="rId155" Type="http://schemas.openxmlformats.org/officeDocument/2006/relationships/hyperlink" Target="http://www.ncbi.nlm.nih.gov/entrez/query.fcgi?holding=npg&amp;amp;cmd=Retrieve&amp;amp;db=PubMed&amp;amp;list_uids=9225690&amp;amp;dopt=Abstract" TargetMode="External"/><Relationship Id="rId197" Type="http://schemas.openxmlformats.org/officeDocument/2006/relationships/hyperlink" Target="http://www.ncbi.nlm.nih.gov/entrez/query.fcgi?holding=npg&amp;amp;cmd=Retrieve&amp;amp;db=PubMed&amp;amp;list_uids=11236774&amp;amp;dopt=Abstract" TargetMode="External"/><Relationship Id="rId362" Type="http://schemas.openxmlformats.org/officeDocument/2006/relationships/hyperlink" Target="http://dx.doi.org/10.1002/glia.20654" TargetMode="External"/><Relationship Id="rId418" Type="http://schemas.openxmlformats.org/officeDocument/2006/relationships/hyperlink" Target="http://dx.doi.org/10.1111/j.1749-6632.2009.05229.x" TargetMode="External"/><Relationship Id="rId222" Type="http://schemas.openxmlformats.org/officeDocument/2006/relationships/hyperlink" Target="http://chemport.cas.org/cgi-bin/sdcgi?APP=ftslink&amp;action=reflink&amp;origin=npg&amp;version=1.0&amp;coi=1:CAS:528:DC+D28XktVyjsrc=&amp;pissn=1759-4758&amp;pyear=2015&amp;md5=08e83a3e31d895a85171a295ff5db5b8" TargetMode="External"/><Relationship Id="rId264" Type="http://schemas.openxmlformats.org/officeDocument/2006/relationships/hyperlink" Target="http://dx.doi.org/10.1227/01.NEU.0000073315.88827.72" TargetMode="External"/><Relationship Id="rId17" Type="http://schemas.openxmlformats.org/officeDocument/2006/relationships/hyperlink" Target="http://chemport.cas.org/cgi-bin/sdcgi?APP=ftslink&amp;action=reflink&amp;origin=npg&amp;version=1.0&amp;coi=1:CAS:528:DyaK2sXlslWru7o=&amp;pissn=1759-4758&amp;pyear=2015&amp;md5=efa507c30637faef652d39669ef7a0ba" TargetMode="External"/><Relationship Id="rId59" Type="http://schemas.openxmlformats.org/officeDocument/2006/relationships/hyperlink" Target="http://www.nature.com/doifinder/10.1038/292351a0" TargetMode="External"/><Relationship Id="rId124" Type="http://schemas.openxmlformats.org/officeDocument/2006/relationships/hyperlink" Target="http://chemport.cas.org/cgi-bin/sdcgi?APP=ftslink&amp;action=reflink&amp;origin=npg&amp;version=1.0&amp;coi=1:STN:280:DyaK38/ltVaiug==&amp;pissn=1759-4758&amp;pyear=2015&amp;md5=814ce6feccc35a6812753c92516e5b95" TargetMode="External"/><Relationship Id="rId70" Type="http://schemas.openxmlformats.org/officeDocument/2006/relationships/hyperlink" Target="http://chemport.cas.org/cgi-bin/sdcgi?APP=ftslink&amp;action=reflink&amp;origin=npg&amp;version=1.0&amp;coi=1:STN:280:Bi6C38zgsFE=&amp;pissn=1759-4758&amp;pyear=2015&amp;md5=054ec41584e42ae0141e9e249543df0c" TargetMode="External"/><Relationship Id="rId166" Type="http://schemas.openxmlformats.org/officeDocument/2006/relationships/hyperlink" Target="http://www.ncbi.nlm.nih.gov/entrez/query.fcgi?holding=npg&amp;amp;cmd=Retrieve&amp;amp;db=PubMed&amp;amp;list_uids=24217017&amp;amp;dopt=Abstract" TargetMode="External"/><Relationship Id="rId331" Type="http://schemas.openxmlformats.org/officeDocument/2006/relationships/hyperlink" Target="http://links.isiglobalnet2.com/gateway/Gateway.cgi?amp;GWVersion=2&amp;amp;SrcAuth=Nature&amp;amp;SrcApp=Nature&amp;amp;DestLinkType=FullRecord&amp;amp;KeyUT=000225093300007&amp;amp;DestApp=WOS_CPL" TargetMode="External"/><Relationship Id="rId373" Type="http://schemas.openxmlformats.org/officeDocument/2006/relationships/hyperlink" Target="http://dx.doi.org/10.1242/dev.097394" TargetMode="External"/><Relationship Id="rId429" Type="http://schemas.openxmlformats.org/officeDocument/2006/relationships/hyperlink" Target="http://dx.doi.org/10.1016/j.celrep.2014.05.027" TargetMode="External"/><Relationship Id="rId1" Type="http://schemas.openxmlformats.org/officeDocument/2006/relationships/notesMaster" Target="../notesMasters/notesMaster1.xml"/><Relationship Id="rId233" Type="http://schemas.openxmlformats.org/officeDocument/2006/relationships/hyperlink" Target="http://dx.doi.org/10.2967/jnumed.109.066811" TargetMode="External"/><Relationship Id="rId440" Type="http://schemas.openxmlformats.org/officeDocument/2006/relationships/hyperlink" Target="http://chemport.cas.org/cgi-bin/sdcgi?APP=ftslink&amp;action=reflink&amp;origin=npg&amp;version=1.0&amp;coi=1:STN:280:DyaK3M/mvFejtg==&amp;pissn=1759-4758&amp;pyear=2015&amp;md5=e4372bb1a59f526d966b0208cd00b3d6" TargetMode="External"/><Relationship Id="rId28" Type="http://schemas.openxmlformats.org/officeDocument/2006/relationships/hyperlink" Target="http://links.isiglobalnet2.com/gateway/Gateway.cgi?amp;GWVersion=2&amp;amp;SrcAuth=Nature&amp;amp;SrcApp=Nature&amp;amp;DestLinkType=FullRecord&amp;amp;KeyUT=000313595800007&amp;amp;DestApp=WOS_CPL" TargetMode="External"/><Relationship Id="rId275" Type="http://schemas.openxmlformats.org/officeDocument/2006/relationships/hyperlink" Target="http://www.ncbi.nlm.nih.gov/entrez/query.fcgi?holding=npg&amp;amp;cmd=Retrieve&amp;amp;db=PubMed&amp;amp;list_uids=18394567&amp;amp;dopt=Abstract" TargetMode="External"/><Relationship Id="rId300" Type="http://schemas.openxmlformats.org/officeDocument/2006/relationships/hyperlink" Target="http://chemport.cas.org/cgi-bin/sdcgi?APP=ftslink&amp;action=reflink&amp;origin=npg&amp;version=1.0&amp;coi=1:CAS:528:DC+D3MXptV2rt70=&amp;pissn=1759-4758&amp;pyear=2015&amp;md5=2121dbea46e84dbdf974835e9b92d19a" TargetMode="External"/><Relationship Id="rId81" Type="http://schemas.openxmlformats.org/officeDocument/2006/relationships/hyperlink" Target="http://dx.doi.org/10.1016/j.baga.2014.06.003" TargetMode="External"/><Relationship Id="rId135" Type="http://schemas.openxmlformats.org/officeDocument/2006/relationships/hyperlink" Target="http://chemport.cas.org/cgi-bin/sdcgi?APP=ftslink&amp;action=reflink&amp;origin=npg&amp;version=1.0&amp;coi=1:STN:280:DyaK3czls1Snsg==&amp;pissn=1759-4758&amp;pyear=2015&amp;md5=9d9b2676cd1fcc61f7d5451f9a8d6b96" TargetMode="External"/><Relationship Id="rId177" Type="http://schemas.openxmlformats.org/officeDocument/2006/relationships/hyperlink" Target="http://chemport.cas.org/cgi-bin/sdcgi?APP=ftslink&amp;action=reflink&amp;origin=npg&amp;version=1.0&amp;coi=1:STN:280:ByyD28zgs1I=&amp;pissn=1759-4758&amp;pyear=2015&amp;md5=c3505ef3559af06b028b070fa24947c2" TargetMode="External"/><Relationship Id="rId342" Type="http://schemas.openxmlformats.org/officeDocument/2006/relationships/hyperlink" Target="http://chemport.cas.org/cgi-bin/sdcgi?APP=ftslink&amp;action=reflink&amp;origin=npg&amp;version=1.0&amp;coi=1:CAS:528:DC+D2MXlslCltb8=&amp;pissn=1759-4758&amp;pyear=2015&amp;md5=15f3603ab171c811ce196a213528616a" TargetMode="External"/><Relationship Id="rId384" Type="http://schemas.openxmlformats.org/officeDocument/2006/relationships/hyperlink" Target="http://www.ncbi.nlm.nih.gov/entrez/query.fcgi?holding=npg&amp;amp;cmd=Retrieve&amp;amp;db=PubMed&amp;amp;list_uids=20362538&amp;amp;dopt=Abstract" TargetMode="External"/><Relationship Id="rId202" Type="http://schemas.openxmlformats.org/officeDocument/2006/relationships/hyperlink" Target="http://www.ncbi.nlm.nih.gov/entrez/query.fcgi?holding=npg&amp;amp;cmd=Retrieve&amp;amp;db=PubMed&amp;amp;list_uids=16908749&amp;amp;dopt=Abstract" TargetMode="External"/><Relationship Id="rId244" Type="http://schemas.openxmlformats.org/officeDocument/2006/relationships/hyperlink" Target="http://chemport.cas.org/cgi-bin/sdcgi?APP=ftslink&amp;action=reflink&amp;origin=npg&amp;version=1.0&amp;coi=1:STN:280:BymH3cvlsV0=&amp;pissn=1759-4758&amp;pyear=2015&amp;md5=a278c5bd8653fb079a1461842a69208e" TargetMode="External"/><Relationship Id="rId39" Type="http://schemas.openxmlformats.org/officeDocument/2006/relationships/hyperlink" Target="http://dx.doi.org/10.1007/BF00315125" TargetMode="External"/><Relationship Id="rId286" Type="http://schemas.openxmlformats.org/officeDocument/2006/relationships/hyperlink" Target="http://chemport.cas.org/cgi-bin/sdcgi?APP=ftslink&amp;action=reflink&amp;origin=npg&amp;version=1.0&amp;coi=1:CAS:528:DC+C2cXhslCit7nM&amp;pissn=1759-4758&amp;pyear=2015&amp;md5=2fb56264df223c1d28304ab2340fdb94" TargetMode="External"/><Relationship Id="rId451" Type="http://schemas.openxmlformats.org/officeDocument/2006/relationships/hyperlink" Target="http://www.ncbi.nlm.nih.gov/entrez/query.fcgi?holding=npg&amp;amp;cmd=Retrieve&amp;amp;db=PubMed&amp;amp;list_uids=11494363&amp;amp;dopt=Abstract" TargetMode="External"/><Relationship Id="rId50" Type="http://schemas.openxmlformats.org/officeDocument/2006/relationships/hyperlink" Target="http://www.ncbi.nlm.nih.gov/entrez/query.fcgi?holding=npg&amp;amp;cmd=Retrieve&amp;amp;db=PubMed&amp;amp;list_uids=5718510&amp;amp;dopt=Abstract" TargetMode="External"/><Relationship Id="rId104" Type="http://schemas.openxmlformats.org/officeDocument/2006/relationships/hyperlink" Target="http://chemport.cas.org/cgi-bin/sdcgi?APP=ftslink&amp;action=reflink&amp;origin=npg&amp;version=1.0&amp;coi=1:STN:280:DyaK3c7jslaktA==&amp;pissn=1759-4758&amp;pyear=2015&amp;md5=0df5f5c50ac382fb7d1210f8bb4cddad" TargetMode="External"/><Relationship Id="rId146" Type="http://schemas.openxmlformats.org/officeDocument/2006/relationships/hyperlink" Target="http://links.isiglobalnet2.com/gateway/Gateway.cgi?amp;GWVersion=2&amp;amp;SrcAuth=Nature&amp;amp;SrcApp=Nature&amp;amp;DestLinkType=FullRecord&amp;amp;KeyUT=000088183600007&amp;amp;DestApp=WOS_CPL" TargetMode="External"/><Relationship Id="rId188" Type="http://schemas.openxmlformats.org/officeDocument/2006/relationships/hyperlink" Target="http://links.isiglobalnet2.com/gateway/Gateway.cgi?amp;GWVersion=2&amp;amp;SrcAuth=Nature&amp;amp;SrcApp=Nature&amp;amp;DestLinkType=FullRecord&amp;amp;KeyUT=A1994MV86600002&amp;amp;DestApp=WOS_CPL" TargetMode="External"/><Relationship Id="rId311" Type="http://schemas.openxmlformats.org/officeDocument/2006/relationships/hyperlink" Target="http://dx.doi.org/10.1016/S0896-6273(00)00083-0" TargetMode="External"/><Relationship Id="rId353" Type="http://schemas.openxmlformats.org/officeDocument/2006/relationships/hyperlink" Target="http://chemport.cas.org/cgi-bin/sdcgi?APP=ftslink&amp;action=reflink&amp;origin=npg&amp;version=1.0&amp;coi=1:CAS:528:DC+D1MXltFSnsb0=&amp;pissn=1759-4758&amp;pyear=2015&amp;md5=9d23eacb831966b8f5ac7347620abf38" TargetMode="External"/><Relationship Id="rId395" Type="http://schemas.openxmlformats.org/officeDocument/2006/relationships/hyperlink" Target="http://dx.doi.org/10.1016/j.stemcr.2015.04.011" TargetMode="External"/><Relationship Id="rId409" Type="http://schemas.openxmlformats.org/officeDocument/2006/relationships/hyperlink" Target="http://links.isiglobalnet2.com/gateway/Gateway.cgi?amp;GWVersion=2&amp;amp;SrcAuth=Nature&amp;amp;SrcApp=Nature&amp;amp;DestLinkType=FullRecord&amp;amp;KeyUT=000255681800029&amp;amp;DestApp=WOS_CPL" TargetMode="External"/><Relationship Id="rId92" Type="http://schemas.openxmlformats.org/officeDocument/2006/relationships/hyperlink" Target="http://dx.doi.org/10.1056/NEJM198704023161402" TargetMode="External"/><Relationship Id="rId213" Type="http://schemas.openxmlformats.org/officeDocument/2006/relationships/hyperlink" Target="http://chemport.cas.org/cgi-bin/sdcgi?APP=ftslink&amp;action=reflink&amp;origin=npg&amp;version=1.0&amp;coi=1:CAS:528:DC+C3cXhtVyrt77K&amp;pissn=1759-4758&amp;pyear=2015&amp;md5=2cb1aa5427072f8357a1678e2fe10be3" TargetMode="External"/><Relationship Id="rId420" Type="http://schemas.openxmlformats.org/officeDocument/2006/relationships/hyperlink" Target="http://www.ncbi.nlm.nih.gov/entrez/query.fcgi?holding=npg&amp;amp;cmd=Retrieve&amp;amp;db=PubMed&amp;amp;list_uids=20198645&amp;amp;dopt=Abstract" TargetMode="External"/><Relationship Id="rId255" Type="http://schemas.openxmlformats.org/officeDocument/2006/relationships/hyperlink" Target="http://chemport.cas.org/cgi-bin/sdcgi?APP=ftslink&amp;action=reflink&amp;origin=npg&amp;version=1.0&amp;coi=1:STN:280:BymB2MfislI=&amp;pissn=1759-4758&amp;pyear=2015&amp;md5=736f8d3eb9416e35ca164fd5c33ac2f9" TargetMode="External"/><Relationship Id="rId297" Type="http://schemas.openxmlformats.org/officeDocument/2006/relationships/hyperlink" Target="http://chemport.cas.org/cgi-bin/sdcgi?APP=ftslink&amp;action=reflink&amp;origin=npg&amp;version=1.0&amp;coi=1:STN:280:DC+D3cvgt1WksA==&amp;pissn=1759-4758&amp;pyear=2015&amp;md5=c976f0702f3cdbe33ee41578e419a2e0" TargetMode="External"/><Relationship Id="rId462" Type="http://schemas.openxmlformats.org/officeDocument/2006/relationships/hyperlink" Target="http://www.nature.com/natureevents/science/events/53959-Electron_Microscopy_for_Materials_The_Next_Ten_Years" TargetMode="External"/><Relationship Id="rId115" Type="http://schemas.openxmlformats.org/officeDocument/2006/relationships/hyperlink" Target="http://www.ncbi.nlm.nih.gov/entrez/query.fcgi?holding=npg&amp;amp;cmd=Retrieve&amp;amp;db=PubMed&amp;amp;list_uids=2649748&amp;amp;dopt=Abstract" TargetMode="External"/><Relationship Id="rId157" Type="http://schemas.openxmlformats.org/officeDocument/2006/relationships/hyperlink" Target="http://chemport.cas.org/cgi-bin/sdcgi?APP=ftslink&amp;action=reflink&amp;origin=npg&amp;version=1.0&amp;coi=1:CAS:528:DyaK1MXnslKqtLk=&amp;pissn=1759-4758&amp;pyear=2015&amp;md5=6a7aa23d5da9b0334cf86e1ba5f01399" TargetMode="External"/><Relationship Id="rId322" Type="http://schemas.openxmlformats.org/officeDocument/2006/relationships/hyperlink" Target="http://www.ncbi.nlm.nih.gov/entrez/query.fcgi?holding=npg&amp;amp;cmd=Retrieve&amp;amp;db=PubMed&amp;amp;list_uids=15715675&amp;amp;dopt=Abstract" TargetMode="External"/><Relationship Id="rId364" Type="http://schemas.openxmlformats.org/officeDocument/2006/relationships/hyperlink" Target="http://links.isiglobalnet2.com/gateway/Gateway.cgi?amp;GWVersion=2&amp;amp;SrcAuth=Nature&amp;amp;SrcApp=Nature&amp;amp;DestLinkType=FullRecord&amp;amp;KeyUT=000248692900016&amp;amp;DestApp=WOS_CP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17" Type="http://schemas.openxmlformats.org/officeDocument/2006/relationships/hyperlink" Target="http://chemport.cas.org/cgi-bin/sdcgi?APP=ftslink&amp;action=reflink&amp;origin=npg&amp;version=1.0&amp;coi=1:STN:280:BieC3s3lvVM=&amp;pissn=1759-4758&amp;pyear=2015&amp;md5=b33d0a18298175a69716da96b4f45f27" TargetMode="External"/><Relationship Id="rId299" Type="http://schemas.openxmlformats.org/officeDocument/2006/relationships/hyperlink" Target="http://www.ncbi.nlm.nih.gov/entrez/query.fcgi?holding=npg&amp;amp;cmd=Retrieve&amp;amp;db=PubMed&amp;amp;list_uids=10859025&amp;amp;dopt=Abstract" TargetMode="External"/><Relationship Id="rId21" Type="http://schemas.openxmlformats.org/officeDocument/2006/relationships/hyperlink" Target="http://links.isiglobalnet2.com/gateway/Gateway.cgi?amp;GWVersion=2&amp;amp;SrcAuth=Nature&amp;amp;SrcApp=Nature&amp;amp;DestLinkType=FullRecord&amp;amp;KeyUT=000082259700004&amp;amp;DestApp=WOS_CPL" TargetMode="External"/><Relationship Id="rId63" Type="http://schemas.openxmlformats.org/officeDocument/2006/relationships/hyperlink" Target="http://dx.doi.org/10.1126/science.571147" TargetMode="External"/><Relationship Id="rId159" Type="http://schemas.openxmlformats.org/officeDocument/2006/relationships/hyperlink" Target="http://www.ncbi.nlm.nih.gov/entrez/query.fcgi?holding=npg&amp;amp;cmd=Retrieve&amp;amp;db=PubMed&amp;amp;list_uids=10570493&amp;amp;dopt=Abstract" TargetMode="External"/><Relationship Id="rId324" Type="http://schemas.openxmlformats.org/officeDocument/2006/relationships/hyperlink" Target="http://chemport.cas.org/cgi-bin/sdcgi?APP=ftslink&amp;action=reflink&amp;origin=npg&amp;version=1.0&amp;coi=1:CAS:528:DC+D2cXnsVensLc=&amp;pissn=1759-4758&amp;pyear=2015&amp;md5=021c18e0740134eae7c78db611892977" TargetMode="External"/><Relationship Id="rId366" Type="http://schemas.openxmlformats.org/officeDocument/2006/relationships/hyperlink" Target="http://dx.doi.org/10.1242/dev.02879" TargetMode="External"/><Relationship Id="rId170" Type="http://schemas.openxmlformats.org/officeDocument/2006/relationships/hyperlink" Target="http://www.ncbi.nlm.nih.gov/entrez/query.fcgi?holding=npg&amp;amp;cmd=Retrieve&amp;amp;db=PubMed&amp;amp;list_uids=1435881&amp;amp;dopt=Abstract" TargetMode="External"/><Relationship Id="rId226" Type="http://schemas.openxmlformats.org/officeDocument/2006/relationships/hyperlink" Target="http://chemport.cas.org/cgi-bin/sdcgi?APP=ftslink&amp;action=reflink&amp;origin=npg&amp;version=1.0&amp;coi=1:CAS:528:DC+D28Xms1elsr4=&amp;pissn=1759-4758&amp;pyear=2015&amp;md5=8b2827529ef0d4ab1e823158c9b2e073" TargetMode="External"/><Relationship Id="rId433" Type="http://schemas.openxmlformats.org/officeDocument/2006/relationships/hyperlink" Target="http://www.gforce-pd.com/" TargetMode="External"/><Relationship Id="rId268" Type="http://schemas.openxmlformats.org/officeDocument/2006/relationships/hyperlink" Target="http://www.ncbi.nlm.nih.gov/entrez/query.fcgi?holding=npg&amp;amp;cmd=Retrieve&amp;amp;db=PubMed&amp;amp;list_uids=14766394&amp;amp;dopt=Abstract" TargetMode="External"/><Relationship Id="rId32" Type="http://schemas.openxmlformats.org/officeDocument/2006/relationships/hyperlink" Target="http://www.ncbi.nlm.nih.gov/entrez/query.fcgi?holding=npg&amp;amp;cmd=Retrieve&amp;amp;db=PubMed&amp;amp;list_uids=1131859&amp;amp;dopt=Abstract" TargetMode="External"/><Relationship Id="rId74" Type="http://schemas.openxmlformats.org/officeDocument/2006/relationships/hyperlink" Target="http://chemport.cas.org/cgi-bin/sdcgi?APP=ftslink&amp;action=reflink&amp;origin=npg&amp;version=1.0&amp;coi=1:STN:280:Bi6D383is1Q=&amp;pissn=1759-4758&amp;pyear=2015&amp;md5=c8369b93cb4d4da29d6e00a53e97e99f" TargetMode="External"/><Relationship Id="rId128" Type="http://schemas.openxmlformats.org/officeDocument/2006/relationships/hyperlink" Target="http://www.ncbi.nlm.nih.gov/entrez/query.fcgi?holding=npg&amp;amp;cmd=Retrieve&amp;amp;db=PubMed&amp;amp;list_uids=2742361&amp;amp;dopt=Abstract" TargetMode="External"/><Relationship Id="rId335" Type="http://schemas.openxmlformats.org/officeDocument/2006/relationships/hyperlink" Target="http://links.isiglobalnet2.com/gateway/Gateway.cgi?amp;GWVersion=2&amp;amp;SrcAuth=Nature&amp;amp;SrcApp=Nature&amp;amp;DestLinkType=FullRecord&amp;amp;KeyUT=000241844900023&amp;amp;DestApp=WOS_CPL" TargetMode="External"/><Relationship Id="rId377" Type="http://schemas.openxmlformats.org/officeDocument/2006/relationships/hyperlink" Target="http://www.nature.com/doifinder/10.1038/nbt.1529" TargetMode="External"/><Relationship Id="rId5" Type="http://schemas.openxmlformats.org/officeDocument/2006/relationships/hyperlink" Target="http://www.nature.com/nrneurol/journal/v11/n9/ris/nrneurol.2015.123.ris" TargetMode="External"/><Relationship Id="rId181" Type="http://schemas.openxmlformats.org/officeDocument/2006/relationships/hyperlink" Target="http://chemport.cas.org/cgi-bin/sdcgi?APP=ftslink&amp;action=reflink&amp;origin=npg&amp;version=1.0&amp;coi=1:STN:280:DC+D3c3lt1aktQ==&amp;pissn=1759-4758&amp;pyear=2015&amp;md5=22c36c15cce1f897509e5ac8c3435fed" TargetMode="External"/><Relationship Id="rId237" Type="http://schemas.openxmlformats.org/officeDocument/2006/relationships/hyperlink" Target="http://dx.doi.org/10.1016/S1474-4422(12)70295-8" TargetMode="External"/><Relationship Id="rId402" Type="http://schemas.openxmlformats.org/officeDocument/2006/relationships/hyperlink" Target="http://links.isiglobalnet2.com/gateway/Gateway.cgi?amp;GWVersion=2&amp;amp;SrcAuth=Nature&amp;amp;SrcApp=Nature&amp;amp;DestLinkType=FullRecord&amp;amp;KeyUT=000264030700003&amp;amp;DestApp=WOS_CPL" TargetMode="External"/><Relationship Id="rId279" Type="http://schemas.openxmlformats.org/officeDocument/2006/relationships/hyperlink" Target="http://www.ncbi.nlm.nih.gov/entrez/query.fcgi?holding=npg&amp;amp;cmd=Retrieve&amp;amp;db=PubMed&amp;amp;list_uids=21565557&amp;amp;dopt=Abstract" TargetMode="External"/><Relationship Id="rId444" Type="http://schemas.openxmlformats.org/officeDocument/2006/relationships/hyperlink" Target="http://www.ncbi.nlm.nih.gov/entrez/query.fcgi?holding=npg&amp;amp;cmd=Retrieve&amp;amp;db=PubMed&amp;amp;list_uids=25732245&amp;amp;dopt=Abstract" TargetMode="External"/><Relationship Id="rId43" Type="http://schemas.openxmlformats.org/officeDocument/2006/relationships/hyperlink" Target="http://chemport.cas.org/cgi-bin/sdcgi?APP=ftslink&amp;action=reflink&amp;origin=npg&amp;version=1.0&amp;coi=1:CAS:528:DyaE2cXltFChtLc=&amp;pissn=1759-4758&amp;pyear=2015&amp;md5=07cbf78baca4a0a81a63e46050248d43" TargetMode="External"/><Relationship Id="rId139" Type="http://schemas.openxmlformats.org/officeDocument/2006/relationships/hyperlink" Target="http://links.isiglobalnet2.com/gateway/Gateway.cgi?amp;GWVersion=2&amp;amp;SrcAuth=Nature&amp;amp;SrcApp=Nature&amp;amp;DestLinkType=FullRecord&amp;amp;KeyUT=A1989U932500017&amp;amp;DestApp=WOS_CPL" TargetMode="External"/><Relationship Id="rId290" Type="http://schemas.openxmlformats.org/officeDocument/2006/relationships/hyperlink" Target="http://links.isiglobalnet2.com/gateway/Gateway.cgi?amp;GWVersion=2&amp;amp;SrcAuth=Nature&amp;amp;SrcApp=Nature&amp;amp;DestLinkType=FullRecord&amp;amp;KeyUT=000076887700056&amp;amp;DestApp=WOS_CPL" TargetMode="External"/><Relationship Id="rId304" Type="http://schemas.openxmlformats.org/officeDocument/2006/relationships/hyperlink" Target="http://chemport.cas.org/cgi-bin/sdcgi?APP=ftslink&amp;action=reflink&amp;origin=npg&amp;version=1.0&amp;coi=1:CAS:528:DC+D3MXptV2rtrc=&amp;pissn=1759-4758&amp;pyear=2015&amp;md5=bc5b75a0f8fe0de829533e7558257009" TargetMode="External"/><Relationship Id="rId346" Type="http://schemas.openxmlformats.org/officeDocument/2006/relationships/hyperlink" Target="http://chemport.cas.org/cgi-bin/sdcgi?APP=ftslink&amp;action=reflink&amp;origin=npg&amp;version=1.0&amp;coi=1:CAS:528:DC+D1cXhvVCkt7g=&amp;pissn=1759-4758&amp;pyear=2015&amp;md5=7d6e6e7b72cf0ea02dad42844f9be499" TargetMode="External"/><Relationship Id="rId388" Type="http://schemas.openxmlformats.org/officeDocument/2006/relationships/hyperlink" Target="http://dx.doi.org/10.1016/j.celrep.2012.04.009" TargetMode="External"/><Relationship Id="rId85" Type="http://schemas.openxmlformats.org/officeDocument/2006/relationships/hyperlink" Target="http://dx.doi.org/10.3171/jns.1985.62.2.0169" TargetMode="External"/><Relationship Id="rId150" Type="http://schemas.openxmlformats.org/officeDocument/2006/relationships/hyperlink" Target="http://links.isiglobalnet2.com/gateway/Gateway.cgi?amp;GWVersion=2&amp;amp;SrcAuth=Nature&amp;amp;SrcApp=Nature&amp;amp;DestLinkType=FullRecord&amp;amp;KeyUT=A1994MW50600007&amp;amp;DestApp=WOS_CPL" TargetMode="External"/><Relationship Id="rId192" Type="http://schemas.openxmlformats.org/officeDocument/2006/relationships/hyperlink" Target="http://links.isiglobalnet2.com/gateway/Gateway.cgi?amp;GWVersion=2&amp;amp;SrcAuth=Nature&amp;amp;SrcApp=Nature&amp;amp;DestLinkType=FullRecord&amp;amp;KeyUT=000075898300038&amp;amp;DestApp=WOS_CPL" TargetMode="External"/><Relationship Id="rId206" Type="http://schemas.openxmlformats.org/officeDocument/2006/relationships/hyperlink" Target="http://chemport.cas.org/cgi-bin/sdcgi?APP=ftslink&amp;action=reflink&amp;origin=npg&amp;version=1.0&amp;coi=1:CAS:528:DC+D38Xkslyisr4=&amp;pissn=1759-4758&amp;pyear=2015&amp;md5=e1eab42327b4cffb1c0a529a60c6bb9a" TargetMode="External"/><Relationship Id="rId413" Type="http://schemas.openxmlformats.org/officeDocument/2006/relationships/hyperlink" Target="http://links.isiglobalnet2.com/gateway/Gateway.cgi?amp;GWVersion=2&amp;amp;SrcAuth=Nature&amp;amp;SrcApp=Nature&amp;amp;DestLinkType=FullRecord&amp;amp;KeyUT=000255681800028&amp;amp;DestApp=WOS_CPL" TargetMode="External"/><Relationship Id="rId248" Type="http://schemas.openxmlformats.org/officeDocument/2006/relationships/hyperlink" Target="http://chemport.cas.org/cgi-bin/sdcgi?APP=ftslink&amp;action=reflink&amp;origin=npg&amp;version=1.0&amp;coi=1:STN:280:DyaK1c3ntlOrsA==&amp;pissn=1759-4758&amp;pyear=2015&amp;md5=037562add8f5af1e48266b18add374b4" TargetMode="External"/><Relationship Id="rId455" Type="http://schemas.openxmlformats.org/officeDocument/2006/relationships/hyperlink" Target="http://www.ncbi.nlm.nih.gov/entrez/query.fcgi?holding=npg&amp;amp;cmd=Retrieve&amp;amp;db=PubMed&amp;amp;list_uids=21725324&amp;amp;dopt=Abstract" TargetMode="External"/><Relationship Id="rId12" Type="http://schemas.openxmlformats.org/officeDocument/2006/relationships/hyperlink" Target="http://www.nature.com/subjects/stem-cell-biotechnology" TargetMode="External"/><Relationship Id="rId108" Type="http://schemas.openxmlformats.org/officeDocument/2006/relationships/hyperlink" Target="http://www.ncbi.nlm.nih.gov/entrez/query.fcgi?holding=npg&amp;amp;cmd=Retrieve&amp;amp;db=PubMed&amp;amp;list_uids=2475820&amp;amp;dopt=Abstract" TargetMode="External"/><Relationship Id="rId315" Type="http://schemas.openxmlformats.org/officeDocument/2006/relationships/hyperlink" Target="http://www.nature.com/doifinder/10.1038/nature00900" TargetMode="External"/><Relationship Id="rId357" Type="http://schemas.openxmlformats.org/officeDocument/2006/relationships/hyperlink" Target="http://www.ncbi.nlm.nih.gov/entrez/query.fcgi?holding=npg&amp;amp;cmd=Retrieve&amp;amp;db=PubMed&amp;amp;list_uids=20798034&amp;amp;dopt=Abstract" TargetMode="External"/><Relationship Id="rId54" Type="http://schemas.openxmlformats.org/officeDocument/2006/relationships/hyperlink" Target="http://www.ncbi.nlm.nih.gov/entrez/query.fcgi?holding=npg&amp;amp;cmd=Retrieve&amp;amp;db=PubMed&amp;amp;list_uids=8281427&amp;amp;dopt=Abstract" TargetMode="External"/><Relationship Id="rId96" Type="http://schemas.openxmlformats.org/officeDocument/2006/relationships/hyperlink" Target="http://chemport.cas.org/cgi-bin/sdcgi?APP=ftslink&amp;action=reflink&amp;origin=npg&amp;version=1.0&amp;coi=1:STN:280:DyaL1M3islKqug==&amp;pissn=1759-4758&amp;pyear=2015&amp;md5=f1bc36612b7f14467a887b81993123a4" TargetMode="External"/><Relationship Id="rId161" Type="http://schemas.openxmlformats.org/officeDocument/2006/relationships/hyperlink" Target="http://chemport.cas.org/cgi-bin/sdcgi?APP=ftslink&amp;action=reflink&amp;origin=npg&amp;version=1.0&amp;coi=1:STN:280:DC+D3M/kvVSjtg==&amp;pissn=1759-4758&amp;pyear=2015&amp;md5=c4f3fc46917f78073039649e0a60ddc2" TargetMode="External"/><Relationship Id="rId217" Type="http://schemas.openxmlformats.org/officeDocument/2006/relationships/hyperlink" Target="http://www.ncbi.nlm.nih.gov/entrez/query.fcgi?holding=npg&amp;amp;cmd=Retrieve&amp;amp;db=PubMed&amp;amp;list_uids=20592420&amp;amp;dopt=Abstract" TargetMode="External"/><Relationship Id="rId399" Type="http://schemas.openxmlformats.org/officeDocument/2006/relationships/hyperlink" Target="http://www.ncbi.nlm.nih.gov/entrez/query.fcgi?holding=npg&amp;amp;cmd=Retrieve&amp;amp;db=PubMed&amp;amp;list_uids=22963760&amp;amp;dopt=Abstract" TargetMode="External"/><Relationship Id="rId259" Type="http://schemas.openxmlformats.org/officeDocument/2006/relationships/hyperlink" Target="http://chemport.cas.org/cgi-bin/sdcgi?APP=ftslink&amp;action=reflink&amp;origin=npg&amp;version=1.0&amp;coi=1:STN:280:DC+D3c7otlaitg==&amp;pissn=1759-4758&amp;pyear=2015&amp;md5=92bdcd359926b4af5bb597dc19127837" TargetMode="External"/><Relationship Id="rId424" Type="http://schemas.openxmlformats.org/officeDocument/2006/relationships/hyperlink" Target="http://www.ncbi.nlm.nih.gov/entrez/query.fcgi?holding=npg&amp;amp;cmd=Retrieve&amp;amp;db=PubMed&amp;amp;list_uids=24504409&amp;amp;dopt=Abstract" TargetMode="External"/><Relationship Id="rId466" Type="http://schemas.openxmlformats.org/officeDocument/2006/relationships/hyperlink" Target="http://dx.doi.org/10.1038/cddis.2013.530" TargetMode="External"/><Relationship Id="rId23" Type="http://schemas.openxmlformats.org/officeDocument/2006/relationships/hyperlink" Target="http://dx.doi.org/10.1093/brain/122.8.1437" TargetMode="External"/><Relationship Id="rId119" Type="http://schemas.openxmlformats.org/officeDocument/2006/relationships/hyperlink" Target="http://www.ncbi.nlm.nih.gov/entrez/query.fcgi?holding=npg&amp;amp;cmd=Retrieve&amp;amp;db=PubMed&amp;amp;list_uids=3435067&amp;amp;dopt=Abstract" TargetMode="External"/><Relationship Id="rId270" Type="http://schemas.openxmlformats.org/officeDocument/2006/relationships/hyperlink" Target="http://links.isiglobalnet2.com/gateway/Gateway.cgi?amp;GWVersion=2&amp;amp;SrcAuth=Nature&amp;amp;SrcApp=Nature&amp;amp;DestLinkType=FullRecord&amp;amp;KeyUT=000233827500005&amp;amp;DestApp=WOS_CPL" TargetMode="External"/><Relationship Id="rId326" Type="http://schemas.openxmlformats.org/officeDocument/2006/relationships/hyperlink" Target="http://dx.doi.org/10.1073/pnas.0404700101" TargetMode="External"/><Relationship Id="rId65" Type="http://schemas.openxmlformats.org/officeDocument/2006/relationships/hyperlink" Target="http://www.ncbi.nlm.nih.gov/entrez/query.fcgi?holding=npg&amp;amp;cmd=Retrieve&amp;amp;db=PubMed&amp;amp;list_uids=6687303&amp;amp;dopt=Abstract" TargetMode="External"/><Relationship Id="rId130" Type="http://schemas.openxmlformats.org/officeDocument/2006/relationships/hyperlink" Target="http://www.ncbi.nlm.nih.gov/entrez/query.fcgi?holding=npg&amp;amp;cmd=Retrieve&amp;amp;db=PubMed&amp;amp;list_uids=17534949&amp;amp;dopt=Abstract" TargetMode="External"/><Relationship Id="rId368" Type="http://schemas.openxmlformats.org/officeDocument/2006/relationships/hyperlink" Target="http://links.isiglobalnet2.com/gateway/Gateway.cgi?amp;GWVersion=2&amp;amp;SrcAuth=Nature&amp;amp;SrcApp=Nature&amp;amp;DestLinkType=FullRecord&amp;amp;KeyUT=000227302300016&amp;amp;DestApp=WOS_CPL" TargetMode="External"/><Relationship Id="rId172" Type="http://schemas.openxmlformats.org/officeDocument/2006/relationships/hyperlink" Target="http://chemport.cas.org/cgi-bin/sdcgi?APP=ftslink&amp;action=reflink&amp;origin=npg&amp;version=1.0&amp;coi=1:STN:280:ByqA1MfktVw=&amp;pissn=1759-4758&amp;pyear=2015&amp;md5=c4005b3a3f6e88b351eac63f6b969b31" TargetMode="External"/><Relationship Id="rId228" Type="http://schemas.openxmlformats.org/officeDocument/2006/relationships/hyperlink" Target="http://dx.doi.org/10.1016/j.neuroscience.2006.03.068" TargetMode="External"/><Relationship Id="rId435" Type="http://schemas.openxmlformats.org/officeDocument/2006/relationships/hyperlink" Target="http://www.ncbi.nlm.nih.gov/entrez/query.fcgi?holding=npg&amp;amp;cmd=Retrieve&amp;amp;db=PubMed&amp;amp;list_uids=2360804&amp;amp;dopt=Abstract" TargetMode="External"/><Relationship Id="rId281" Type="http://schemas.openxmlformats.org/officeDocument/2006/relationships/hyperlink" Target="http://chemport.cas.org/cgi-bin/sdcgi?APP=ftslink&amp;action=reflink&amp;origin=npg&amp;version=1.0&amp;coi=1:CAS:528:DC+C38Xhs12jtrbF&amp;pissn=1759-4758&amp;pyear=2015&amp;md5=1f1091f38b1c66e0ef066f5c313ad80c" TargetMode="External"/><Relationship Id="rId337" Type="http://schemas.openxmlformats.org/officeDocument/2006/relationships/hyperlink" Target="http://www.nature.com/doifinder/10.1038/nm1495" TargetMode="External"/><Relationship Id="rId34" Type="http://schemas.openxmlformats.org/officeDocument/2006/relationships/hyperlink" Target="http://chemport.cas.org/cgi-bin/sdcgi?APP=ftslink&amp;action=reflink&amp;origin=npg&amp;version=1.0&amp;coi=1:CAS:528:DyaE2cXhtlSqs78=&amp;pissn=1759-4758&amp;pyear=2015&amp;md5=6fabc7f000fdfee5a6900250c9ab2ca3" TargetMode="External"/><Relationship Id="rId76" Type="http://schemas.openxmlformats.org/officeDocument/2006/relationships/hyperlink" Target="http://dx.doi.org/10.1016/0006-8993(80)90692-7" TargetMode="External"/><Relationship Id="rId141" Type="http://schemas.openxmlformats.org/officeDocument/2006/relationships/hyperlink" Target="http://dx.doi.org/10.1001/archneur.1989.00520420033021" TargetMode="External"/><Relationship Id="rId379" Type="http://schemas.openxmlformats.org/officeDocument/2006/relationships/hyperlink" Target="http://links.isiglobalnet2.com/gateway/Gateway.cgi?amp;GWVersion=2&amp;amp;SrcAuth=Nature&amp;amp;SrcApp=Nature&amp;amp;DestLinkType=FullRecord&amp;amp;KeyUT=000331894200008&amp;amp;DestApp=WOS_CPL" TargetMode="External"/><Relationship Id="rId7" Type="http://schemas.openxmlformats.org/officeDocument/2006/relationships/hyperlink" Target="https://s100.copyright.com/AppDispatchServlet?publisherName=NPG&amp;publication=Nature+Reviews+Neurology&amp;title=Cell-based+therapies+for+Parkinson+disease%5bmdash%5dpast+insights+and+future+potential&amp;contentID=10.1038/nrneurol.2015.123&amp;volumeNum=11&amp;issueNum=9&amp;numPages=12&amp;pageNumbers=pp492-503&amp;publicationDate=2015-08-04&amp;author=Roger+A.+Barker,+Janelle+Drouin-Ouellet,+Malin+Parmar" TargetMode="External"/><Relationship Id="rId183" Type="http://schemas.openxmlformats.org/officeDocument/2006/relationships/hyperlink" Target="http://www.ncbi.nlm.nih.gov/entrez/query.fcgi?holding=npg&amp;amp;cmd=Retrieve&amp;amp;db=PubMed&amp;amp;list_uids=10794303&amp;amp;dopt=Abstract" TargetMode="External"/><Relationship Id="rId239" Type="http://schemas.openxmlformats.org/officeDocument/2006/relationships/hyperlink" Target="http://dx.doi.org/10.1093/brain/awh649" TargetMode="External"/><Relationship Id="rId390" Type="http://schemas.openxmlformats.org/officeDocument/2006/relationships/hyperlink" Target="http://links.isiglobalnet2.com/gateway/Gateway.cgi?amp;GWVersion=2&amp;amp;SrcAuth=Nature&amp;amp;SrcApp=Nature&amp;amp;DestLinkType=FullRecord&amp;amp;KeyUT=000298318000066&amp;amp;DestApp=WOS_CPL" TargetMode="External"/><Relationship Id="rId404" Type="http://schemas.openxmlformats.org/officeDocument/2006/relationships/hyperlink" Target="http://dx.doi.org/10.1038/nbt0309-213a" TargetMode="External"/><Relationship Id="rId446" Type="http://schemas.openxmlformats.org/officeDocument/2006/relationships/hyperlink" Target="http://chemport.cas.org/cgi-bin/sdcgi?APP=ftslink&amp;action=reflink&amp;origin=npg&amp;version=1.0&amp;coi=1:CAS:528:DC+C3cXhs1SqtrbK&amp;pissn=1759-4758&amp;pyear=2015&amp;md5=95a51897f4d179f8633b0b2802d10f9d" TargetMode="External"/><Relationship Id="rId250" Type="http://schemas.openxmlformats.org/officeDocument/2006/relationships/hyperlink" Target="http://www.ncbi.nlm.nih.gov/entrez/query.fcgi?holding=npg&amp;amp;cmd=Retrieve&amp;amp;db=PubMed&amp;amp;list_uids=9613726&amp;amp;dopt=Abstract" TargetMode="External"/><Relationship Id="rId292" Type="http://schemas.openxmlformats.org/officeDocument/2006/relationships/hyperlink" Target="http://dx.doi.org/10.1126/science.282.5391.1145" TargetMode="External"/><Relationship Id="rId306" Type="http://schemas.openxmlformats.org/officeDocument/2006/relationships/hyperlink" Target="http://www.ncbi.nlm.nih.gov/entrez/query.fcgi?holding=npg&amp;amp;cmd=Retrieve&amp;amp;db=PubMed&amp;amp;list_uids=11731781&amp;amp;dopt=Abstract" TargetMode="External"/><Relationship Id="rId45" Type="http://schemas.openxmlformats.org/officeDocument/2006/relationships/hyperlink" Target="http://chemport.cas.org/cgi-bin/sdcgi?APP=ftslink&amp;action=reflink&amp;origin=npg&amp;version=1.0&amp;coi=1:STN:280:CS6D1czpsFY=&amp;pissn=1759-4758&amp;pyear=2015&amp;md5=8231deae8f54be465db5ddc374a454f5" TargetMode="External"/><Relationship Id="rId87" Type="http://schemas.openxmlformats.org/officeDocument/2006/relationships/hyperlink" Target="http://www.ncbi.nlm.nih.gov/entrez/query.fcgi?holding=npg&amp;amp;cmd=Retrieve&amp;amp;db=PubMed&amp;amp;list_uids=1977606&amp;amp;dopt=Abstract" TargetMode="External"/><Relationship Id="rId110" Type="http://schemas.openxmlformats.org/officeDocument/2006/relationships/hyperlink" Target="http://chemport.cas.org/cgi-bin/sdcgi?APP=ftslink&amp;action=reflink&amp;origin=npg&amp;version=1.0&amp;coi=1:STN:280:DyaL1M3ktFehtA==&amp;pissn=1759-4758&amp;pyear=2015&amp;md5=029c9079cc8d0dc87382aa1f6dd09c4b" TargetMode="External"/><Relationship Id="rId348" Type="http://schemas.openxmlformats.org/officeDocument/2006/relationships/hyperlink" Target="http://dx.doi.org/10.1634/stemcells.2007-0494" TargetMode="External"/><Relationship Id="rId152" Type="http://schemas.openxmlformats.org/officeDocument/2006/relationships/hyperlink" Target="http://dx.doi.org/10.1002/ana.410350208" TargetMode="External"/><Relationship Id="rId194" Type="http://schemas.openxmlformats.org/officeDocument/2006/relationships/hyperlink" Target="http://dx.doi.org/10.1212/WNL.51.3.850" TargetMode="External"/><Relationship Id="rId208" Type="http://schemas.openxmlformats.org/officeDocument/2006/relationships/hyperlink" Target="http://www.ncbi.nlm.nih.gov/entrez/query.fcgi?holding=npg&amp;amp;cmd=Retrieve&amp;amp;db=PubMed&amp;amp;list_uids=12042822&amp;amp;dopt=Abstract" TargetMode="External"/><Relationship Id="rId415" Type="http://schemas.openxmlformats.org/officeDocument/2006/relationships/hyperlink" Target="http://www.nature.com/doifinder/10.1038/nm1746" TargetMode="External"/><Relationship Id="rId457" Type="http://schemas.openxmlformats.org/officeDocument/2006/relationships/hyperlink" Target="http://www.ncbi.nlm.nih.gov/entrez/query.fcgi?holding=npg&amp;amp;cmd=Retrieve&amp;amp;db=PubMed&amp;amp;list_uids=21646515&amp;amp;dopt=Abstract" TargetMode="External"/><Relationship Id="rId261" Type="http://schemas.openxmlformats.org/officeDocument/2006/relationships/hyperlink" Target="http://www.ncbi.nlm.nih.gov/entrez/query.fcgi?holding=npg&amp;amp;cmd=Retrieve&amp;amp;db=PubMed&amp;amp;list_uids=10720272&amp;amp;dopt=Abstract" TargetMode="External"/><Relationship Id="rId14" Type="http://schemas.openxmlformats.org/officeDocument/2006/relationships/hyperlink" Target="http://www.nature.com/subjects/translational-research" TargetMode="External"/><Relationship Id="rId56" Type="http://schemas.openxmlformats.org/officeDocument/2006/relationships/hyperlink" Target="http://chemport.cas.org/cgi-bin/sdcgi?APP=ftslink&amp;action=reflink&amp;origin=npg&amp;version=1.0&amp;coi=1:STN:280:Bi6B2crhvFY=&amp;pissn=1759-4758&amp;pyear=2015&amp;md5=a63f6e544516e83189465de0aaf09892" TargetMode="External"/><Relationship Id="rId317" Type="http://schemas.openxmlformats.org/officeDocument/2006/relationships/hyperlink" Target="http://links.isiglobalnet2.com/gateway/Gateway.cgi?amp;GWVersion=2&amp;amp;SrcAuth=Nature&amp;amp;SrcApp=Nature&amp;amp;DestLinkType=FullRecord&amp;amp;KeyUT=000240639300006&amp;amp;DestApp=WOS_CPL" TargetMode="External"/><Relationship Id="rId359" Type="http://schemas.openxmlformats.org/officeDocument/2006/relationships/hyperlink" Target="http://chemport.cas.org/cgi-bin/sdcgi?APP=ftslink&amp;action=reflink&amp;origin=npg&amp;version=1.0&amp;coi=1:CAS:528:DC+C38XhtF2jur3E&amp;pissn=1759-4758&amp;pyear=2015&amp;md5=cab300cedac3d3eefe95c3bc7bc73108" TargetMode="External"/><Relationship Id="rId98" Type="http://schemas.openxmlformats.org/officeDocument/2006/relationships/hyperlink" Target="http://dx.doi.org/10.1001/archneur.1989.00520410021016" TargetMode="External"/><Relationship Id="rId121" Type="http://schemas.openxmlformats.org/officeDocument/2006/relationships/hyperlink" Target="http://chemport.cas.org/cgi-bin/sdcgi?APP=ftslink&amp;action=reflink&amp;origin=npg&amp;version=1.0&amp;coi=1:STN:280:DyaL1czhvFeisg==&amp;pissn=1759-4758&amp;pyear=2015&amp;md5=1ea97e7ef6c3e1c82c35811b8ecf635c" TargetMode="External"/><Relationship Id="rId163" Type="http://schemas.openxmlformats.org/officeDocument/2006/relationships/hyperlink" Target="http://www.ncbi.nlm.nih.gov/entrez/query.fcgi?holding=npg&amp;amp;cmd=Retrieve&amp;amp;db=PubMed&amp;amp;list_uids=11079531&amp;amp;dopt=Abstract" TargetMode="External"/><Relationship Id="rId219" Type="http://schemas.openxmlformats.org/officeDocument/2006/relationships/hyperlink" Target="http://links.isiglobalnet2.com/gateway/Gateway.cgi?amp;GWVersion=2&amp;amp;SrcAuth=Nature&amp;amp;SrcApp=Nature&amp;amp;DestLinkType=FullRecord&amp;amp;KeyUT=000295456300008&amp;amp;DestApp=WOS_CPL" TargetMode="External"/><Relationship Id="rId370" Type="http://schemas.openxmlformats.org/officeDocument/2006/relationships/hyperlink" Target="http://www.nature.com/doifinder/10.1038/nrn1628" TargetMode="External"/><Relationship Id="rId426" Type="http://schemas.openxmlformats.org/officeDocument/2006/relationships/hyperlink" Target="http://chemport.cas.org/cgi-bin/sdcgi?APP=ftslink&amp;action=reflink&amp;origin=npg&amp;version=1.0&amp;coi=1:CAS:528:DC+C2cXpslCmu7c=&amp;pissn=1759-4758&amp;pyear=2015&amp;md5=50bc40d9912ac4d7131e88ddc58e17f8" TargetMode="External"/><Relationship Id="rId230" Type="http://schemas.openxmlformats.org/officeDocument/2006/relationships/hyperlink" Target="http://www.ncbi.nlm.nih.gov/entrez/query.fcgi?holding=npg&amp;amp;cmd=Retrieve&amp;amp;db=PubMed&amp;amp;list_uids=15872020&amp;amp;dopt=Abstract" TargetMode="External"/><Relationship Id="rId468" Type="http://schemas.openxmlformats.org/officeDocument/2006/relationships/hyperlink" Target="http://dx.doi.org/10.1038/ncomms12932" TargetMode="External"/><Relationship Id="rId25" Type="http://schemas.openxmlformats.org/officeDocument/2006/relationships/hyperlink" Target="http://www.ncbi.nlm.nih.gov/entrez/query.fcgi?holding=npg&amp;amp;cmd=Retrieve&amp;amp;db=PubMed&amp;amp;list_uids=12498954&amp;amp;dopt=Abstract" TargetMode="External"/><Relationship Id="rId67" Type="http://schemas.openxmlformats.org/officeDocument/2006/relationships/hyperlink" Target="http://links.isiglobalnet2.com/gateway/Gateway.cgi?amp;GWVersion=2&amp;amp;SrcAuth=Nature&amp;amp;SrcApp=Nature&amp;amp;DestLinkType=FullRecord&amp;amp;KeyUT=A1980KR00600007&amp;amp;DestApp=WOS_CPL" TargetMode="External"/><Relationship Id="rId272" Type="http://schemas.openxmlformats.org/officeDocument/2006/relationships/hyperlink" Target="http://dx.doi.org/10.1001/archneur.62.12.1833" TargetMode="External"/><Relationship Id="rId328" Type="http://schemas.openxmlformats.org/officeDocument/2006/relationships/hyperlink" Target="http://www.ncbi.nlm.nih.gov/entrez/query.fcgi?holding=npg&amp;amp;cmd=Retrieve&amp;amp;db=PubMed&amp;amp;list_uids=17038668&amp;amp;dopt=Abstract" TargetMode="External"/><Relationship Id="rId132" Type="http://schemas.openxmlformats.org/officeDocument/2006/relationships/hyperlink" Target="http://chemport.cas.org/cgi-bin/sdcgi?APP=ftslink&amp;action=reflink&amp;origin=npg&amp;version=1.0&amp;coi=1:STN:280:DyaK38/islGjsw==&amp;pissn=1759-4758&amp;pyear=2015&amp;md5=9f04a12ef26993fe34d1a6cdc0aa75ba" TargetMode="External"/><Relationship Id="rId174" Type="http://schemas.openxmlformats.org/officeDocument/2006/relationships/hyperlink" Target="http://www.ncbi.nlm.nih.gov/entrez/query.fcgi?holding=npg&amp;amp;cmd=Retrieve&amp;amp;db=PubMed&amp;amp;list_uids=7668823&amp;amp;dopt=Abstract" TargetMode="External"/><Relationship Id="rId381" Type="http://schemas.openxmlformats.org/officeDocument/2006/relationships/hyperlink" Target="http://www.nature.com/doifinder/10.1038/nrg3563" TargetMode="External"/><Relationship Id="rId241" Type="http://schemas.openxmlformats.org/officeDocument/2006/relationships/hyperlink" Target="http://links.isiglobalnet2.com/gateway/Gateway.cgi?amp;GWVersion=2&amp;amp;SrcAuth=Nature&amp;amp;SrcApp=Nature&amp;amp;DestLinkType=FullRecord&amp;amp;KeyUT=A1995QU30200002&amp;amp;DestApp=WOS_CPL" TargetMode="External"/><Relationship Id="rId437" Type="http://schemas.openxmlformats.org/officeDocument/2006/relationships/hyperlink" Target="http://chemport.cas.org/cgi-bin/sdcgi?APP=ftslink&amp;action=reflink&amp;origin=npg&amp;version=1.0&amp;coi=1:STN:280:DyaL1M7islyhtw==&amp;pissn=1759-4758&amp;pyear=2015&amp;md5=e19991e77457b41fa66900cc609987e0" TargetMode="External"/><Relationship Id="rId36" Type="http://schemas.openxmlformats.org/officeDocument/2006/relationships/hyperlink" Target="http://dx.doi.org/10.1016/0006-8993(73)90696-3" TargetMode="External"/><Relationship Id="rId283" Type="http://schemas.openxmlformats.org/officeDocument/2006/relationships/hyperlink" Target="http://dx.doi.org/10.1016/j.nbd.2012.08.006" TargetMode="External"/><Relationship Id="rId339" Type="http://schemas.openxmlformats.org/officeDocument/2006/relationships/hyperlink" Target="http://links.isiglobalnet2.com/gateway/Gateway.cgi?amp;GWVersion=2&amp;amp;SrcAuth=Nature&amp;amp;SrcApp=Nature&amp;amp;DestLinkType=FullRecord&amp;amp;KeyUT=000282207500006&amp;amp;DestApp=WOS_CPL" TargetMode="External"/><Relationship Id="rId78" Type="http://schemas.openxmlformats.org/officeDocument/2006/relationships/hyperlink" Target="http://dx.doi.org/10.1016/0006-8993(79)90472-4" TargetMode="External"/><Relationship Id="rId101" Type="http://schemas.openxmlformats.org/officeDocument/2006/relationships/hyperlink" Target="http://chemport.cas.org/cgi-bin/sdcgi?APP=ftslink&amp;action=reflink&amp;origin=npg&amp;version=1.0&amp;coi=1:STN:280:DyaL1M7ht1aktw==&amp;pissn=1759-4758&amp;pyear=2015&amp;md5=7290f6485fc29850299558781ce12a39" TargetMode="External"/><Relationship Id="rId143" Type="http://schemas.openxmlformats.org/officeDocument/2006/relationships/hyperlink" Target="http://links.isiglobalnet2.com/gateway/Gateway.cgi?amp;GWVersion=2&amp;amp;SrcAuth=Nature&amp;amp;SrcApp=Nature&amp;amp;DestLinkType=FullRecord&amp;amp;KeyUT=A1990CM41900034&amp;amp;DestApp=WOS_CPL" TargetMode="External"/><Relationship Id="rId185" Type="http://schemas.openxmlformats.org/officeDocument/2006/relationships/hyperlink" Target="http://www.ncbi.nlm.nih.gov/entrez/query.fcgi?holding=npg&amp;amp;cmd=Retrieve&amp;amp;db=PubMed&amp;amp;list_uids=11883846&amp;amp;dopt=Abstract" TargetMode="External"/><Relationship Id="rId350" Type="http://schemas.openxmlformats.org/officeDocument/2006/relationships/hyperlink" Target="http://links.isiglobalnet2.com/gateway/Gateway.cgi?amp;GWVersion=2&amp;amp;SrcAuth=Nature&amp;amp;SrcApp=Nature&amp;amp;DestLinkType=FullRecord&amp;amp;KeyUT=000253140200006&amp;amp;DestApp=WOS_CPL" TargetMode="External"/><Relationship Id="rId406" Type="http://schemas.openxmlformats.org/officeDocument/2006/relationships/hyperlink" Target="http://www.ncbi.nlm.nih.gov/entrez/query.fcgi?holding=npg&amp;amp;cmd=Retrieve&amp;amp;db=PubMed&amp;amp;list_uids=24454843&amp;amp;dopt=Abstract" TargetMode="External"/><Relationship Id="rId9" Type="http://schemas.openxmlformats.org/officeDocument/2006/relationships/hyperlink" Target="http://www.nature.com/nrneurol/journal/v11/n9/abs/nrneurol.2015.123.html#references" TargetMode="External"/><Relationship Id="rId210" Type="http://schemas.openxmlformats.org/officeDocument/2006/relationships/hyperlink" Target="http://links.isiglobalnet2.com/gateway/Gateway.cgi?amp;GWVersion=2&amp;amp;SrcAuth=Nature&amp;amp;SrcApp=Nature&amp;amp;DestLinkType=FullRecord&amp;amp;KeyUT=000178914000016&amp;amp;DestApp=WOS_CPL" TargetMode="External"/><Relationship Id="rId392" Type="http://schemas.openxmlformats.org/officeDocument/2006/relationships/hyperlink" Target="http://chemport.cas.org/cgi-bin/sdcgi?APP=ftslink&amp;action=reflink&amp;origin=npg&amp;version=1.0&amp;coi=1:CAS:528:DC+C2cXhsl2lt73L&amp;pissn=1759-4758&amp;pyear=2015&amp;md5=0534a39fce392490b31e002c13486eed" TargetMode="External"/><Relationship Id="rId448" Type="http://schemas.openxmlformats.org/officeDocument/2006/relationships/hyperlink" Target="http://dx.doi.org/10.1016/j.biomaterials.2010.10.041" TargetMode="External"/><Relationship Id="rId252" Type="http://schemas.openxmlformats.org/officeDocument/2006/relationships/hyperlink" Target="http://www.transeuro.org.uk/" TargetMode="External"/><Relationship Id="rId294" Type="http://schemas.openxmlformats.org/officeDocument/2006/relationships/hyperlink" Target="http://links.isiglobalnet2.com/gateway/Gateway.cgi?amp;GWVersion=2&amp;amp;SrcAuth=Nature&amp;amp;SrcApp=Nature&amp;amp;DestLinkType=FullRecord&amp;amp;KeyUT=000086444300021&amp;amp;DestApp=WOS_CPL" TargetMode="External"/><Relationship Id="rId308" Type="http://schemas.openxmlformats.org/officeDocument/2006/relationships/hyperlink" Target="http://chemport.cas.org/cgi-bin/sdcgi?APP=ftslink&amp;action=reflink&amp;origin=npg&amp;version=1.0&amp;coi=1:CAS:528:DC+D3cXnvVGlt78=&amp;pissn=1759-4758&amp;pyear=2015&amp;md5=802d84a28d037485d26655f9a010562e" TargetMode="External"/><Relationship Id="rId47" Type="http://schemas.openxmlformats.org/officeDocument/2006/relationships/hyperlink" Target="http://dx.doi.org/10.1016/0006-8993(70)90187-3" TargetMode="External"/><Relationship Id="rId89" Type="http://schemas.openxmlformats.org/officeDocument/2006/relationships/hyperlink" Target="http://chemport.cas.org/cgi-bin/sdcgi?APP=ftslink&amp;action=reflink&amp;origin=npg&amp;version=1.0&amp;coi=1:STN:280:BiiC2cvkvFE=&amp;pissn=1759-4758&amp;pyear=2015&amp;md5=81eac4b77d12d0300e87a2c1d59c4245" TargetMode="External"/><Relationship Id="rId112" Type="http://schemas.openxmlformats.org/officeDocument/2006/relationships/hyperlink" Target="http://www.ncbi.nlm.nih.gov/entrez/query.fcgi?holding=npg&amp;amp;cmd=Retrieve&amp;amp;db=PubMed&amp;amp;list_uids=2747774&amp;amp;dopt=Abstract" TargetMode="External"/><Relationship Id="rId154" Type="http://schemas.openxmlformats.org/officeDocument/2006/relationships/hyperlink" Target="http://links.isiglobalnet2.com/gateway/Gateway.cgi?amp;GWVersion=2&amp;amp;SrcAuth=Nature&amp;amp;SrcApp=Nature&amp;amp;DestLinkType=FullRecord&amp;amp;KeyUT=A1997XK10600013&amp;amp;DestApp=WOS_CPL" TargetMode="External"/><Relationship Id="rId361" Type="http://schemas.openxmlformats.org/officeDocument/2006/relationships/hyperlink" Target="http://www.ncbi.nlm.nih.gov/entrez/query.fcgi?holding=npg&amp;amp;cmd=Retrieve&amp;amp;db=PubMed&amp;amp;list_uids=18351630&amp;amp;dopt=Abstract" TargetMode="External"/><Relationship Id="rId196" Type="http://schemas.openxmlformats.org/officeDocument/2006/relationships/hyperlink" Target="http://links.isiglobalnet2.com/gateway/Gateway.cgi?amp;GWVersion=2&amp;amp;SrcAuth=Nature&amp;amp;SrcApp=Nature&amp;amp;DestLinkType=FullRecord&amp;amp;KeyUT=000167305300002&amp;amp;DestApp=WOS_CPL" TargetMode="External"/><Relationship Id="rId417" Type="http://schemas.openxmlformats.org/officeDocument/2006/relationships/hyperlink" Target="http://www.ncbi.nlm.nih.gov/entrez/query.fcgi?holding=npg&amp;amp;cmd=Retrieve&amp;amp;db=PubMed&amp;amp;list_uids=20146690&amp;amp;dopt=Abstract" TargetMode="External"/><Relationship Id="rId459" Type="http://schemas.openxmlformats.org/officeDocument/2006/relationships/hyperlink" Target="http://www.nature.com/nrneurol/journal/v11/n9/ris/nrneurol.2015.123refs.ris" TargetMode="External"/><Relationship Id="rId16" Type="http://schemas.openxmlformats.org/officeDocument/2006/relationships/hyperlink" Target="http://www.nature.com/nrneurol/journal/v11/n9/abs/nrneurol.2015.123.html#abstract" TargetMode="External"/><Relationship Id="rId221" Type="http://schemas.openxmlformats.org/officeDocument/2006/relationships/hyperlink" Target="http://dx.doi.org/10.1002/mds.23743" TargetMode="External"/><Relationship Id="rId263" Type="http://schemas.openxmlformats.org/officeDocument/2006/relationships/hyperlink" Target="http://www.ncbi.nlm.nih.gov/entrez/query.fcgi?holding=npg&amp;amp;cmd=Retrieve&amp;amp;db=PubMed&amp;amp;list_uids=12925247&amp;amp;dopt=Abstract" TargetMode="External"/><Relationship Id="rId319" Type="http://schemas.openxmlformats.org/officeDocument/2006/relationships/hyperlink" Target="http://dx.doi.org/10.1634/stemcells.2005-0393" TargetMode="External"/><Relationship Id="rId58" Type="http://schemas.openxmlformats.org/officeDocument/2006/relationships/hyperlink" Target="http://www.ncbi.nlm.nih.gov/entrez/query.fcgi?holding=npg&amp;amp;cmd=Retrieve&amp;amp;db=PubMed&amp;amp;list_uids=7254334&amp;amp;dopt=Abstract" TargetMode="External"/><Relationship Id="rId123" Type="http://schemas.openxmlformats.org/officeDocument/2006/relationships/hyperlink" Target="http://dx.doi.org/10.1212/WNL.38.9.1442" TargetMode="External"/><Relationship Id="rId330" Type="http://schemas.openxmlformats.org/officeDocument/2006/relationships/hyperlink" Target="http://chemport.cas.org/cgi-bin/sdcgi?APP=ftslink&amp;action=reflink&amp;origin=npg&amp;version=1.0&amp;coi=1:CAS:528:DC+D2cXhtFSiu7bL&amp;pissn=1759-4758&amp;pyear=2015&amp;md5=8f5f8d772bd7fb3861dba1eb5eaf8e3b" TargetMode="External"/><Relationship Id="rId165" Type="http://schemas.openxmlformats.org/officeDocument/2006/relationships/hyperlink" Target="http://links.isiglobalnet2.com/gateway/Gateway.cgi?amp;GWVersion=2&amp;amp;SrcAuth=Nature&amp;amp;SrcApp=Nature&amp;amp;DestLinkType=FullRecord&amp;amp;KeyUT=000330567700014&amp;amp;DestApp=WOS_CPL" TargetMode="External"/><Relationship Id="rId372" Type="http://schemas.openxmlformats.org/officeDocument/2006/relationships/hyperlink" Target="http://www.ncbi.nlm.nih.gov/entrez/query.fcgi?holding=npg&amp;amp;cmd=Retrieve&amp;amp;db=PubMed&amp;amp;list_uids=26015536&amp;amp;dopt=Abstract" TargetMode="External"/><Relationship Id="rId428" Type="http://schemas.openxmlformats.org/officeDocument/2006/relationships/hyperlink" Target="http://www.ncbi.nlm.nih.gov/entrez/query.fcgi?holding=npg&amp;amp;cmd=Retrieve&amp;amp;db=PubMed&amp;amp;list_uids=24910427&amp;amp;dopt=Abstract" TargetMode="External"/><Relationship Id="rId232" Type="http://schemas.openxmlformats.org/officeDocument/2006/relationships/hyperlink" Target="http://www.ncbi.nlm.nih.gov/entrez/query.fcgi?holding=npg&amp;amp;cmd=Retrieve&amp;amp;db=PubMed&amp;amp;list_uids=20008998&amp;amp;dopt=Abstract" TargetMode="External"/><Relationship Id="rId274" Type="http://schemas.openxmlformats.org/officeDocument/2006/relationships/hyperlink" Target="http://links.isiglobalnet2.com/gateway/Gateway.cgi?amp;GWVersion=2&amp;amp;SrcAuth=Nature&amp;amp;SrcApp=Nature&amp;amp;DestLinkType=FullRecord&amp;amp;KeyUT=000255005100008&amp;amp;DestApp=WOS_CPL" TargetMode="External"/><Relationship Id="rId27" Type="http://schemas.openxmlformats.org/officeDocument/2006/relationships/hyperlink" Target="http://chemport.cas.org/cgi-bin/sdcgi?APP=ftslink&amp;action=reflink&amp;origin=npg&amp;version=1.0&amp;coi=1:CAS:528:DC+C3sXjt1Skur8=&amp;pissn=1759-4758&amp;pyear=2015&amp;md5=d5fbb87f4be84e8a514753b5cd6b44c5" TargetMode="External"/><Relationship Id="rId69" Type="http://schemas.openxmlformats.org/officeDocument/2006/relationships/hyperlink" Target="http://dx.doi.org/10.1002/ana.410080508" TargetMode="External"/><Relationship Id="rId134" Type="http://schemas.openxmlformats.org/officeDocument/2006/relationships/hyperlink" Target="http://dx.doi.org/10.1002/ana.410290411" TargetMode="External"/><Relationship Id="rId80" Type="http://schemas.openxmlformats.org/officeDocument/2006/relationships/hyperlink" Target="http://www.ncbi.nlm.nih.gov/entrez/query.fcgi?holding=npg&amp;amp;cmd=Retrieve&amp;amp;db=PubMed&amp;amp;list_uids=20887880&amp;amp;dopt=Abstract" TargetMode="External"/><Relationship Id="rId176" Type="http://schemas.openxmlformats.org/officeDocument/2006/relationships/hyperlink" Target="http://www.ncbi.nlm.nih.gov/entrez/query.fcgi?holding=npg&amp;amp;cmd=Retrieve&amp;amp;db=PubMed&amp;amp;list_uids=8417471&amp;amp;dopt=Abstract" TargetMode="External"/><Relationship Id="rId341" Type="http://schemas.openxmlformats.org/officeDocument/2006/relationships/hyperlink" Target="http://dx.doi.org/10.1016/j.mcn.2010.06.017" TargetMode="External"/><Relationship Id="rId383" Type="http://schemas.openxmlformats.org/officeDocument/2006/relationships/hyperlink" Target="http://links.isiglobalnet2.com/gateway/Gateway.cgi?amp;GWVersion=2&amp;amp;SrcAuth=Nature&amp;amp;SrcApp=Nature&amp;amp;DestLinkType=FullRecord&amp;amp;KeyUT=000276823300012&amp;amp;DestApp=WOS_CPL" TargetMode="External"/><Relationship Id="rId439" Type="http://schemas.openxmlformats.org/officeDocument/2006/relationships/hyperlink" Target="http://dx.doi.org/10.1212/WNL.39.2.235" TargetMode="External"/><Relationship Id="rId201" Type="http://schemas.openxmlformats.org/officeDocument/2006/relationships/hyperlink" Target="http://dx.doi.org/10.1002/ana.10720" TargetMode="External"/><Relationship Id="rId243" Type="http://schemas.openxmlformats.org/officeDocument/2006/relationships/hyperlink" Target="http://dx.doi.org/10.1056/NEJM199504273321702" TargetMode="External"/><Relationship Id="rId285" Type="http://schemas.openxmlformats.org/officeDocument/2006/relationships/hyperlink" Target="http://dx.doi.org/10.1016/j.pneurobio.2013.04.003" TargetMode="External"/><Relationship Id="rId450" Type="http://schemas.openxmlformats.org/officeDocument/2006/relationships/hyperlink" Target="http://links.isiglobalnet2.com/gateway/Gateway.cgi?amp;GWVersion=2&amp;amp;SrcAuth=Nature&amp;amp;SrcApp=Nature&amp;amp;DestLinkType=FullRecord&amp;amp;KeyUT=000170237500002&amp;amp;DestApp=WOS_CPL" TargetMode="External"/><Relationship Id="rId38" Type="http://schemas.openxmlformats.org/officeDocument/2006/relationships/hyperlink" Target="http://www.ncbi.nlm.nih.gov/entrez/query.fcgi?holding=npg&amp;amp;cmd=Retrieve&amp;amp;db=PubMed&amp;amp;list_uids=4642527&amp;amp;dopt=Abstract" TargetMode="External"/><Relationship Id="rId103" Type="http://schemas.openxmlformats.org/officeDocument/2006/relationships/hyperlink" Target="http://dx.doi.org/10.1056/NEJM198902093200601" TargetMode="External"/><Relationship Id="rId310" Type="http://schemas.openxmlformats.org/officeDocument/2006/relationships/hyperlink" Target="http://www.ncbi.nlm.nih.gov/entrez/query.fcgi?holding=npg&amp;amp;cmd=Retrieve&amp;amp;db=PubMed&amp;amp;list_uids=11086981&amp;amp;dopt=Abstract" TargetMode="External"/><Relationship Id="rId91" Type="http://schemas.openxmlformats.org/officeDocument/2006/relationships/hyperlink" Target="http://www.ncbi.nlm.nih.gov/entrez/query.fcgi?holding=npg&amp;amp;cmd=Retrieve&amp;amp;db=PubMed&amp;amp;list_uids=3821826&amp;amp;dopt=Abstract" TargetMode="External"/><Relationship Id="rId145" Type="http://schemas.openxmlformats.org/officeDocument/2006/relationships/hyperlink" Target="http://dx.doi.org/10.1126/science.2105529" TargetMode="External"/><Relationship Id="rId187" Type="http://schemas.openxmlformats.org/officeDocument/2006/relationships/hyperlink" Target="http://chemport.cas.org/cgi-bin/sdcgi?APP=ftslink&amp;action=reflink&amp;origin=npg&amp;version=1.0&amp;coi=1:STN:280:ByuC3srisVQ=&amp;pissn=1759-4758&amp;pyear=2015&amp;md5=f33af847471f12c2e1d1142c0676a69d" TargetMode="External"/><Relationship Id="rId352" Type="http://schemas.openxmlformats.org/officeDocument/2006/relationships/hyperlink" Target="http://dx.doi.org/10.1038/nprot.2007.418" TargetMode="External"/><Relationship Id="rId394" Type="http://schemas.openxmlformats.org/officeDocument/2006/relationships/hyperlink" Target="http://dx.doi.org/10.1016/j.stem.2014.09.017" TargetMode="External"/><Relationship Id="rId408" Type="http://schemas.openxmlformats.org/officeDocument/2006/relationships/hyperlink" Target="http://chemport.cas.org/cgi-bin/sdcgi?APP=ftslink&amp;action=reflink&amp;origin=npg&amp;version=1.0&amp;coi=1:CAS:528:DC+D1cXlsFCmsrg=&amp;pissn=1759-4758&amp;pyear=2015&amp;md5=83fd4f18b7f3c013fc2e4af64e7d3e8c" TargetMode="External"/><Relationship Id="rId212" Type="http://schemas.openxmlformats.org/officeDocument/2006/relationships/hyperlink" Target="http://dx.doi.org/10.1002/ana.10359" TargetMode="External"/><Relationship Id="rId254" Type="http://schemas.openxmlformats.org/officeDocument/2006/relationships/hyperlink" Target="http://www.ncbi.nlm.nih.gov/entrez/query.fcgi?holding=npg&amp;amp;cmd=Retrieve&amp;amp;db=PubMed&amp;amp;list_uids=10811396&amp;amp;dopt=Abstract" TargetMode="External"/><Relationship Id="rId49" Type="http://schemas.openxmlformats.org/officeDocument/2006/relationships/hyperlink" Target="http://links.isiglobalnet2.com/gateway/Gateway.cgi?amp;GWVersion=2&amp;amp;SrcAuth=Nature&amp;amp;SrcApp=Nature&amp;amp;DestLinkType=FullRecord&amp;amp;KeyUT=A1968C551500016&amp;amp;DestApp=WOS_CPL" TargetMode="External"/><Relationship Id="rId114" Type="http://schemas.openxmlformats.org/officeDocument/2006/relationships/hyperlink" Target="http://chemport.cas.org/cgi-bin/sdcgi?APP=ftslink&amp;action=reflink&amp;origin=npg&amp;version=1.0&amp;coi=1:STN:280:DyaL1M3gtVGqtg==&amp;pissn=1759-4758&amp;pyear=2015&amp;md5=be6238dfb027f76d8d358913d7340b18" TargetMode="External"/><Relationship Id="rId296" Type="http://schemas.openxmlformats.org/officeDocument/2006/relationships/hyperlink" Target="http://www.nature.com/doifinder/10.1038/74447" TargetMode="External"/><Relationship Id="rId461" Type="http://schemas.openxmlformats.org/officeDocument/2006/relationships/hyperlink" Target="http://www.nature.com/natureevents/science/events/53957-Genome_Variation_in_Precision_Medicine_2017" TargetMode="External"/><Relationship Id="rId60" Type="http://schemas.openxmlformats.org/officeDocument/2006/relationships/hyperlink" Target="http://chemport.cas.org/cgi-bin/sdcgi?APP=ftslink&amp;action=reflink&amp;origin=npg&amp;version=1.0&amp;coi=1:STN:280:CSaC2MblvVI=&amp;pissn=1759-4758&amp;pyear=2015&amp;md5=99fe0eb8e4f73ea54149552c9785a265" TargetMode="External"/><Relationship Id="rId156" Type="http://schemas.openxmlformats.org/officeDocument/2006/relationships/hyperlink" Target="http://dx.doi.org/10.1002/ana.410420115" TargetMode="External"/><Relationship Id="rId198" Type="http://schemas.openxmlformats.org/officeDocument/2006/relationships/hyperlink" Target="http://dx.doi.org/10.1056/NEJM200103083441002" TargetMode="External"/><Relationship Id="rId321" Type="http://schemas.openxmlformats.org/officeDocument/2006/relationships/hyperlink" Target="http://links.isiglobalnet2.com/gateway/Gateway.cgi?amp;GWVersion=2&amp;amp;SrcAuth=Nature&amp;amp;SrcApp=Nature&amp;amp;DestLinkType=FullRecord&amp;amp;KeyUT=000226964900025&amp;amp;DestApp=WOS_CPL" TargetMode="External"/><Relationship Id="rId363" Type="http://schemas.openxmlformats.org/officeDocument/2006/relationships/hyperlink" Target="http://chemport.cas.org/cgi-bin/sdcgi?APP=ftslink&amp;action=reflink&amp;origin=npg&amp;version=1.0&amp;coi=1:CAS:528:DC+D2sXhtFKqs7zN&amp;pissn=1759-4758&amp;pyear=2015&amp;md5=e39efc9aeb43d84be1a9342b1247e7d3" TargetMode="External"/><Relationship Id="rId419" Type="http://schemas.openxmlformats.org/officeDocument/2006/relationships/hyperlink" Target="http://links.isiglobalnet2.com/gateway/Gateway.cgi?amp;GWVersion=2&amp;amp;SrcAuth=Nature&amp;amp;SrcApp=Nature&amp;amp;DestLinkType=FullRecord&amp;amp;KeyUT=000279044600019&amp;amp;DestApp=WOS_CPL" TargetMode="External"/><Relationship Id="rId223" Type="http://schemas.openxmlformats.org/officeDocument/2006/relationships/hyperlink" Target="http://links.isiglobalnet2.com/gateway/Gateway.cgi?amp;GWVersion=2&amp;amp;SrcAuth=Nature&amp;amp;SrcApp=Nature&amp;amp;DestLinkType=FullRecord&amp;amp;KeyUT=000237378000013&amp;amp;DestApp=WOS_CPL" TargetMode="External"/><Relationship Id="rId430" Type="http://schemas.openxmlformats.org/officeDocument/2006/relationships/hyperlink" Target="http://chemport.cas.org/cgi-bin/sdcgi?APP=ftslink&amp;action=reflink&amp;origin=npg&amp;version=1.0&amp;coi=1:CAS:528:DC+C2cXps1Wmurs=&amp;pissn=1759-4758&amp;pyear=2015&amp;md5=6d48c89a944f4bce5171a8a8dbeeb23b" TargetMode="External"/><Relationship Id="rId18" Type="http://schemas.openxmlformats.org/officeDocument/2006/relationships/hyperlink" Target="http://links.isiglobalnet2.com/gateway/Gateway.cgi?amp;GWVersion=2&amp;amp;SrcAuth=Nature&amp;amp;SrcApp=Nature&amp;amp;DestLinkType=FullRecord&amp;amp;KeyUT=A1997XT75400032&amp;amp;DestApp=WOS_CPL" TargetMode="External"/><Relationship Id="rId265" Type="http://schemas.openxmlformats.org/officeDocument/2006/relationships/hyperlink" Target="http://www.ncbi.nlm.nih.gov/entrez/query.fcgi?holding=npg&amp;amp;cmd=Retrieve&amp;amp;db=PubMed&amp;amp;list_uids=17220289&amp;amp;dopt=Abstract" TargetMode="External"/><Relationship Id="rId125" Type="http://schemas.openxmlformats.org/officeDocument/2006/relationships/hyperlink" Target="http://www.ncbi.nlm.nih.gov/entrez/query.fcgi?holding=npg&amp;amp;cmd=Retrieve&amp;amp;db=PubMed&amp;amp;list_uids=1944898&amp;amp;dopt=Abstract" TargetMode="External"/><Relationship Id="rId167" Type="http://schemas.openxmlformats.org/officeDocument/2006/relationships/hyperlink" Target="http://dx.doi.org/10.1001/jamaneurol.2013.4749" TargetMode="External"/><Relationship Id="rId332" Type="http://schemas.openxmlformats.org/officeDocument/2006/relationships/hyperlink" Target="http://www.ncbi.nlm.nih.gov/entrez/query.fcgi?holding=npg&amp;amp;cmd=Retrieve&amp;amp;db=PubMed&amp;amp;list_uids=15536184&amp;amp;dopt=Abstract" TargetMode="External"/><Relationship Id="rId374" Type="http://schemas.openxmlformats.org/officeDocument/2006/relationships/hyperlink" Target="http://chemport.cas.org/cgi-bin/sdcgi?APP=ftslink&amp;action=reflink&amp;origin=npg&amp;version=1.0&amp;coi=1:CAS:528:DC+D1MXisVOrtrc=&amp;pissn=1759-4758&amp;pyear=2015&amp;md5=022a97cd800be23493068b5fb7bce133" TargetMode="External"/><Relationship Id="rId71" Type="http://schemas.openxmlformats.org/officeDocument/2006/relationships/hyperlink" Target="http://links.isiglobalnet2.com/gateway/Gateway.cgi?amp;GWVersion=2&amp;amp;SrcAuth=Nature&amp;amp;SrcApp=Nature&amp;amp;DestLinkType=FullRecord&amp;amp;KeyUT=ERROR&amp;amp;DestApp=WOS_CPL" TargetMode="External"/><Relationship Id="rId234" Type="http://schemas.openxmlformats.org/officeDocument/2006/relationships/hyperlink" Target="http://chemport.cas.org/cgi-bin/sdcgi?APP=ftslink&amp;action=reflink&amp;origin=npg&amp;version=1.0&amp;coi=1:CAS:528:DC+C38XhvVCksL/P&amp;pissn=1759-4758&amp;pyear=2015&amp;md5=503eef9423264a4d428afd9c51b7f106" TargetMode="External"/><Relationship Id="rId2" Type="http://schemas.openxmlformats.org/officeDocument/2006/relationships/slide" Target="../slides/slide15.xml"/><Relationship Id="rId29" Type="http://schemas.openxmlformats.org/officeDocument/2006/relationships/hyperlink" Target="http://www.ncbi.nlm.nih.gov/entrez/query.fcgi?holding=npg&amp;amp;cmd=Retrieve&amp;amp;db=PubMed&amp;amp;list_uids=23319549&amp;amp;dopt=Abstract" TargetMode="External"/><Relationship Id="rId276" Type="http://schemas.openxmlformats.org/officeDocument/2006/relationships/hyperlink" Target="http://dx.doi.org/10.1016/j.nurt.2008.02.006" TargetMode="External"/><Relationship Id="rId441" Type="http://schemas.openxmlformats.org/officeDocument/2006/relationships/hyperlink" Target="http://www.ncbi.nlm.nih.gov/entrez/query.fcgi?holding=npg&amp;amp;cmd=Retrieve&amp;amp;db=PubMed&amp;amp;list_uids=2252446&amp;amp;dopt=Abstract" TargetMode="External"/><Relationship Id="rId40" Type="http://schemas.openxmlformats.org/officeDocument/2006/relationships/hyperlink" Target="http://chemport.cas.org/cgi-bin/sdcgi?APP=ftslink&amp;action=reflink&amp;origin=npg&amp;version=1.0&amp;coi=1:STN:280:DyaK2M/ktVWisw==&amp;pissn=1759-4758&amp;pyear=2015&amp;md5=1af72db95bb0178a220a489889c22e5e" TargetMode="External"/><Relationship Id="rId136" Type="http://schemas.openxmlformats.org/officeDocument/2006/relationships/hyperlink" Target="http://www.ncbi.nlm.nih.gov/entrez/query.fcgi?holding=npg&amp;amp;cmd=Retrieve&amp;amp;db=PubMed&amp;amp;list_uids=2388643&amp;amp;dopt=Abstract" TargetMode="External"/><Relationship Id="rId178" Type="http://schemas.openxmlformats.org/officeDocument/2006/relationships/hyperlink" Target="http://links.isiglobalnet2.com/gateway/Gateway.cgi?amp;GWVersion=2&amp;amp;SrcAuth=Nature&amp;amp;SrcApp=Nature&amp;amp;DestLinkType=FullRecord&amp;amp;KeyUT=A1992JZ43200003&amp;amp;DestApp=WOS_CPL" TargetMode="External"/><Relationship Id="rId301" Type="http://schemas.openxmlformats.org/officeDocument/2006/relationships/hyperlink" Target="http://links.isiglobalnet2.com/gateway/Gateway.cgi?amp;GWVersion=2&amp;amp;SrcAuth=Nature&amp;amp;SrcApp=Nature&amp;amp;DestLinkType=FullRecord&amp;amp;KeyUT=000172524400026&amp;amp;DestApp=WOS_CPL" TargetMode="External"/><Relationship Id="rId343" Type="http://schemas.openxmlformats.org/officeDocument/2006/relationships/hyperlink" Target="http://links.isiglobalnet2.com/gateway/Gateway.cgi?amp;GWVersion=2&amp;amp;SrcAuth=Nature&amp;amp;SrcApp=Nature&amp;amp;DestLinkType=FullRecord&amp;amp;KeyUT=000229625100008&amp;amp;DestApp=WOS_CPL" TargetMode="External"/><Relationship Id="rId61" Type="http://schemas.openxmlformats.org/officeDocument/2006/relationships/hyperlink" Target="http://links.isiglobalnet2.com/gateway/Gateway.cgi?amp;GWVersion=2&amp;amp;SrcAuth=Nature&amp;amp;SrcApp=Nature&amp;amp;DestLinkType=FullRecord&amp;amp;KeyUT=A1979GU15500035&amp;amp;DestApp=WOS_CPL" TargetMode="External"/><Relationship Id="rId82" Type="http://schemas.openxmlformats.org/officeDocument/2006/relationships/hyperlink" Target="http://chemport.cas.org/cgi-bin/sdcgi?APP=ftslink&amp;action=reflink&amp;origin=npg&amp;version=1.0&amp;coi=1:STN:280:BiqC3cjisFQ=&amp;pissn=1759-4758&amp;pyear=2015&amp;md5=e351b73fc0510a073c907cff253d55ef" TargetMode="External"/><Relationship Id="rId199" Type="http://schemas.openxmlformats.org/officeDocument/2006/relationships/hyperlink" Target="http://links.isiglobalnet2.com/gateway/Gateway.cgi?amp;GWVersion=2&amp;amp;SrcAuth=Nature&amp;amp;SrcApp=Nature&amp;amp;DestLinkType=FullRecord&amp;amp;KeyUT=000185158100018&amp;amp;DestApp=WOS_CPL" TargetMode="External"/><Relationship Id="rId203" Type="http://schemas.openxmlformats.org/officeDocument/2006/relationships/hyperlink" Target="http://dx.doi.org/10.1001/archneur.63.8.1181" TargetMode="External"/><Relationship Id="rId385" Type="http://schemas.openxmlformats.org/officeDocument/2006/relationships/hyperlink" Target="http://dx.doi.org/10.1016/j.stem.2010.03.001" TargetMode="External"/><Relationship Id="rId19" Type="http://schemas.openxmlformats.org/officeDocument/2006/relationships/hyperlink" Target="http://www.ncbi.nlm.nih.gov/entrez/query.fcgi?holding=npg&amp;amp;cmd=Retrieve&amp;amp;db=PubMed&amp;amp;list_uids=9278044&amp;amp;dopt=Abstract" TargetMode="External"/><Relationship Id="rId224" Type="http://schemas.openxmlformats.org/officeDocument/2006/relationships/hyperlink" Target="http://www.ncbi.nlm.nih.gov/entrez/query.fcgi?holding=npg&amp;amp;cmd=Retrieve&amp;amp;db=PubMed&amp;amp;list_uids=16406222&amp;amp;dopt=Abstract" TargetMode="External"/><Relationship Id="rId245" Type="http://schemas.openxmlformats.org/officeDocument/2006/relationships/hyperlink" Target="http://links.isiglobalnet2.com/gateway/Gateway.cgi?amp;GWVersion=2&amp;amp;SrcAuth=Nature&amp;amp;SrcApp=Nature&amp;amp;DestLinkType=FullRecord&amp;amp;KeyUT=A1996UT94300006&amp;amp;DestApp=WOS_CPL" TargetMode="External"/><Relationship Id="rId266" Type="http://schemas.openxmlformats.org/officeDocument/2006/relationships/hyperlink" Target="http://dx.doi.org/10.1136/jnnp.2006.106021" TargetMode="External"/><Relationship Id="rId287" Type="http://schemas.openxmlformats.org/officeDocument/2006/relationships/hyperlink" Target="http://www.ncbi.nlm.nih.gov/entrez/query.fcgi?holding=npg&amp;amp;cmd=Retrieve&amp;amp;db=PubMed&amp;amp;list_uids=25517462&amp;amp;dopt=Abstract" TargetMode="External"/><Relationship Id="rId410" Type="http://schemas.openxmlformats.org/officeDocument/2006/relationships/hyperlink" Target="http://www.ncbi.nlm.nih.gov/entrez/query.fcgi?holding=npg&amp;amp;cmd=Retrieve&amp;amp;db=PubMed&amp;amp;list_uids=18391962&amp;amp;dopt=Abstract" TargetMode="External"/><Relationship Id="rId431" Type="http://schemas.openxmlformats.org/officeDocument/2006/relationships/hyperlink" Target="http://www.ncbi.nlm.nih.gov/entrez/query.fcgi?holding=npg&amp;amp;cmd=Retrieve&amp;amp;db=PubMed&amp;amp;list_uids=24919900&amp;amp;dopt=Abstract" TargetMode="External"/><Relationship Id="rId452" Type="http://schemas.openxmlformats.org/officeDocument/2006/relationships/hyperlink" Target="http://dx.doi.org/10.1002/JNR.1152" TargetMode="External"/><Relationship Id="rId30" Type="http://schemas.openxmlformats.org/officeDocument/2006/relationships/hyperlink" Target="http://dx.doi.org/10.1124/pr.111.005678" TargetMode="External"/><Relationship Id="rId105" Type="http://schemas.openxmlformats.org/officeDocument/2006/relationships/hyperlink" Target="http://www.ncbi.nlm.nih.gov/entrez/query.fcgi?holding=npg&amp;amp;cmd=Retrieve&amp;amp;db=PubMed&amp;amp;list_uids=2300248&amp;amp;dopt=Abstract" TargetMode="External"/><Relationship Id="rId126" Type="http://schemas.openxmlformats.org/officeDocument/2006/relationships/hyperlink" Target="http://dx.doi.org/10.1212/WNL.41.11.1719" TargetMode="External"/><Relationship Id="rId147" Type="http://schemas.openxmlformats.org/officeDocument/2006/relationships/hyperlink" Target="http://www.ncbi.nlm.nih.gov/entrez/query.fcgi?holding=npg&amp;amp;cmd=Retrieve&amp;amp;db=PubMed&amp;amp;list_uids=10869050&amp;amp;dopt=Abstract" TargetMode="External"/><Relationship Id="rId168" Type="http://schemas.openxmlformats.org/officeDocument/2006/relationships/hyperlink" Target="http://chemport.cas.org/cgi-bin/sdcgi?APP=ftslink&amp;action=reflink&amp;origin=npg&amp;version=1.0&amp;coi=1:STN:280:ByyD28zgs1E=&amp;pissn=1759-4758&amp;pyear=2015&amp;md5=6c49a6a144fd9829887c371a8a8f131b" TargetMode="External"/><Relationship Id="rId312" Type="http://schemas.openxmlformats.org/officeDocument/2006/relationships/hyperlink" Target="http://chemport.cas.org/cgi-bin/sdcgi?APP=ftslink&amp;action=reflink&amp;origin=npg&amp;version=1.0&amp;coi=1:CAS:528:DC+D38XltVantrc=&amp;pissn=1759-4758&amp;pyear=2015&amp;md5=51c6456936b418cf7e80b337af54def3" TargetMode="External"/><Relationship Id="rId333" Type="http://schemas.openxmlformats.org/officeDocument/2006/relationships/hyperlink" Target="http://dx.doi.org/10.1634/stemcells.22-6-925" TargetMode="External"/><Relationship Id="rId354" Type="http://schemas.openxmlformats.org/officeDocument/2006/relationships/hyperlink" Target="http://links.isiglobalnet2.com/gateway/Gateway.cgi?amp;GWVersion=2&amp;amp;SrcAuth=Nature&amp;amp;SrcApp=Nature&amp;amp;DestLinkType=FullRecord&amp;amp;KeyUT=000263930900018&amp;amp;DestApp=WOS_CPL" TargetMode="External"/><Relationship Id="rId51" Type="http://schemas.openxmlformats.org/officeDocument/2006/relationships/hyperlink" Target="http://dx.doi.org/10.1016/0014-2999(68)90164-7" TargetMode="External"/><Relationship Id="rId72" Type="http://schemas.openxmlformats.org/officeDocument/2006/relationships/hyperlink" Target="http://www.ncbi.nlm.nih.gov/entrez/query.fcgi?holding=npg&amp;amp;cmd=Retrieve&amp;amp;db=PubMed&amp;amp;list_uids=6258079&amp;amp;dopt=Abstract" TargetMode="External"/><Relationship Id="rId93" Type="http://schemas.openxmlformats.org/officeDocument/2006/relationships/hyperlink" Target="http://chemport.cas.org/cgi-bin/sdcgi?APP=ftslink&amp;action=reflink&amp;origin=npg&amp;version=1.0&amp;coi=1:STN:280:DyaL2s7ksVGjsQ==&amp;pissn=1759-4758&amp;pyear=2015&amp;md5=ea736d09e6102afc92df5673af654355" TargetMode="External"/><Relationship Id="rId189" Type="http://schemas.openxmlformats.org/officeDocument/2006/relationships/hyperlink" Target="http://www.ncbi.nlm.nih.gov/entrez/query.fcgi?holding=npg&amp;amp;cmd=Retrieve&amp;amp;db=PubMed&amp;amp;list_uids=8303281&amp;amp;dopt=Abstract" TargetMode="External"/><Relationship Id="rId375" Type="http://schemas.openxmlformats.org/officeDocument/2006/relationships/hyperlink" Target="http://links.isiglobalnet2.com/gateway/Gateway.cgi?amp;GWVersion=2&amp;amp;SrcAuth=Nature&amp;amp;SrcApp=Nature&amp;amp;DestLinkType=FullRecord&amp;amp;KeyUT=000264030700021&amp;amp;DestApp=WOS_CPL" TargetMode="External"/><Relationship Id="rId396" Type="http://schemas.openxmlformats.org/officeDocument/2006/relationships/hyperlink" Target="http://chemport.cas.org/cgi-bin/sdcgi?APP=ftslink&amp;action=reflink&amp;origin=npg&amp;version=1.0&amp;coi=1:CAS:528:DC+C2MXmslOrtw==&amp;pissn=1759-4758&amp;pyear=2015&amp;md5=54bbca5cd8016bde55054b0b5d934b45" TargetMode="External"/><Relationship Id="rId3" Type="http://schemas.openxmlformats.org/officeDocument/2006/relationships/hyperlink" Target="http://www.nature.com/nrc/journal/v11/n11/full/nrc3150.html" TargetMode="External"/><Relationship Id="rId214" Type="http://schemas.openxmlformats.org/officeDocument/2006/relationships/hyperlink" Target="http://www.ncbi.nlm.nih.gov/entrez/query.fcgi?holding=npg&amp;amp;cmd=Retrieve&amp;amp;db=PubMed&amp;amp;list_uids=20682443&amp;amp;dopt=Abstract" TargetMode="External"/><Relationship Id="rId235" Type="http://schemas.openxmlformats.org/officeDocument/2006/relationships/hyperlink" Target="http://links.isiglobalnet2.com/gateway/Gateway.cgi?amp;GWVersion=2&amp;amp;SrcAuth=Nature&amp;amp;SrcApp=Nature&amp;amp;DestLinkType=FullRecord&amp;amp;KeyUT=000312429400023&amp;amp;DestApp=WOS_CPL" TargetMode="External"/><Relationship Id="rId256" Type="http://schemas.openxmlformats.org/officeDocument/2006/relationships/hyperlink" Target="http://links.isiglobalnet2.com/gateway/Gateway.cgi?amp;GWVersion=2&amp;amp;SrcAuth=Nature&amp;amp;SrcApp=Nature&amp;amp;DestLinkType=FullRecord&amp;amp;KeyUT=A1996UU45800001&amp;amp;DestApp=WOS_CPL" TargetMode="External"/><Relationship Id="rId277" Type="http://schemas.openxmlformats.org/officeDocument/2006/relationships/hyperlink" Target="http://www.ncbi.nlm.nih.gov/entrez/query.fcgi?holding=npg&amp;amp;cmd=Retrieve&amp;amp;db=PubMed&amp;amp;list_uids=12946059&amp;amp;dopt=Abstract" TargetMode="External"/><Relationship Id="rId298" Type="http://schemas.openxmlformats.org/officeDocument/2006/relationships/hyperlink" Target="http://links.isiglobalnet2.com/gateway/Gateway.cgi?amp;GWVersion=2&amp;amp;SrcAuth=Nature&amp;amp;SrcApp=Nature&amp;amp;DestLinkType=FullRecord&amp;amp;KeyUT=000087110900003&amp;amp;DestApp=WOS_CPL" TargetMode="External"/><Relationship Id="rId400" Type="http://schemas.openxmlformats.org/officeDocument/2006/relationships/hyperlink" Target="http://dx.doi.org/10.3727/096368912X654984" TargetMode="External"/><Relationship Id="rId421" Type="http://schemas.openxmlformats.org/officeDocument/2006/relationships/hyperlink" Target="http://dx.doi.org/10.1002/mds.23012" TargetMode="External"/><Relationship Id="rId442" Type="http://schemas.openxmlformats.org/officeDocument/2006/relationships/hyperlink" Target="http://dx.doi.org/10.1001/archneur.1990.00530120030006" TargetMode="External"/><Relationship Id="rId463" Type="http://schemas.openxmlformats.org/officeDocument/2006/relationships/hyperlink" Target="http://www.nature.com/natureevents/science/events/54027-European_Congress_of_Surgical_Case_Reports_EUSCR_2017" TargetMode="External"/><Relationship Id="rId116" Type="http://schemas.openxmlformats.org/officeDocument/2006/relationships/hyperlink" Target="http://dx.doi.org/10.1016/S0025-6196(12)65248-3" TargetMode="External"/><Relationship Id="rId137" Type="http://schemas.openxmlformats.org/officeDocument/2006/relationships/hyperlink" Target="http://dx.doi.org/10.1002/mds.870050312" TargetMode="External"/><Relationship Id="rId158" Type="http://schemas.openxmlformats.org/officeDocument/2006/relationships/hyperlink" Target="http://links.isiglobalnet2.com/gateway/Gateway.cgi?amp;GWVersion=2&amp;amp;SrcAuth=Nature&amp;amp;SrcApp=Nature&amp;amp;DestLinkType=FullRecord&amp;amp;KeyUT=000085810100020&amp;amp;DestApp=WOS_CPL" TargetMode="External"/><Relationship Id="rId302" Type="http://schemas.openxmlformats.org/officeDocument/2006/relationships/hyperlink" Target="http://www.ncbi.nlm.nih.gov/entrez/query.fcgi?holding=npg&amp;amp;cmd=Retrieve&amp;amp;db=PubMed&amp;amp;list_uids=11731782&amp;amp;dopt=Abstract" TargetMode="External"/><Relationship Id="rId323" Type="http://schemas.openxmlformats.org/officeDocument/2006/relationships/hyperlink" Target="http://dx.doi.org/10.1111/j.1471-4159.2004.03006.x" TargetMode="External"/><Relationship Id="rId344" Type="http://schemas.openxmlformats.org/officeDocument/2006/relationships/hyperlink" Target="http://www.ncbi.nlm.nih.gov/entrez/query.fcgi?holding=npg&amp;amp;cmd=Retrieve&amp;amp;db=PubMed&amp;amp;list_uids=15917474&amp;amp;dopt=Abstract" TargetMode="External"/><Relationship Id="rId20" Type="http://schemas.openxmlformats.org/officeDocument/2006/relationships/hyperlink" Target="http://www.nature.com/doifinder/10.1038/42166" TargetMode="External"/><Relationship Id="rId41" Type="http://schemas.openxmlformats.org/officeDocument/2006/relationships/hyperlink" Target="http://www.ncbi.nlm.nih.gov/entrez/query.fcgi?holding=npg&amp;amp;cmd=Retrieve&amp;amp;db=PubMed&amp;amp;list_uids=7952385&amp;amp;dopt=Abstract" TargetMode="External"/><Relationship Id="rId62" Type="http://schemas.openxmlformats.org/officeDocument/2006/relationships/hyperlink" Target="http://www.ncbi.nlm.nih.gov/entrez/query.fcgi?holding=npg&amp;amp;cmd=Retrieve&amp;amp;db=PubMed&amp;amp;list_uids=571147&amp;amp;dopt=Abstract" TargetMode="External"/><Relationship Id="rId83" Type="http://schemas.openxmlformats.org/officeDocument/2006/relationships/hyperlink" Target="http://links.isiglobalnet2.com/gateway/Gateway.cgi?amp;GWVersion=2&amp;amp;SrcAuth=Nature&amp;amp;SrcApp=Nature&amp;amp;DestLinkType=FullRecord&amp;amp;KeyUT=A1985AAU5900001&amp;amp;DestApp=WOS_CPL" TargetMode="External"/><Relationship Id="rId179" Type="http://schemas.openxmlformats.org/officeDocument/2006/relationships/hyperlink" Target="http://www.ncbi.nlm.nih.gov/entrez/query.fcgi?holding=npg&amp;amp;cmd=Retrieve&amp;amp;db=PubMed&amp;amp;list_uids=1435882&amp;amp;dopt=Abstract" TargetMode="External"/><Relationship Id="rId365" Type="http://schemas.openxmlformats.org/officeDocument/2006/relationships/hyperlink" Target="http://www.ncbi.nlm.nih.gov/entrez/query.fcgi?holding=npg&amp;amp;cmd=Retrieve&amp;amp;db=PubMed&amp;amp;list_uids=17670789&amp;amp;dopt=Abstract" TargetMode="External"/><Relationship Id="rId386" Type="http://schemas.openxmlformats.org/officeDocument/2006/relationships/hyperlink" Target="http://chemport.cas.org/cgi-bin/sdcgi?APP=ftslink&amp;action=reflink&amp;origin=npg&amp;version=1.0&amp;coi=1:CAS:528:DC+C38XhtVOrsrjF&amp;pissn=1759-4758&amp;pyear=2015&amp;md5=20c98bc886717c505366e42ef16021e0" TargetMode="External"/><Relationship Id="rId190" Type="http://schemas.openxmlformats.org/officeDocument/2006/relationships/hyperlink" Target="http://dx.doi.org/10.1126/science.8303281" TargetMode="External"/><Relationship Id="rId204" Type="http://schemas.openxmlformats.org/officeDocument/2006/relationships/hyperlink" Target="http://www.ncbi.nlm.nih.gov/entrez/query.fcgi?holding=npg&amp;amp;cmd=Retrieve&amp;amp;db=PubMed&amp;amp;list_uids=18536037&amp;amp;dopt=Abstract" TargetMode="External"/><Relationship Id="rId225" Type="http://schemas.openxmlformats.org/officeDocument/2006/relationships/hyperlink" Target="http://dx.doi.org/10.1016/j.nbd.2005.11.011" TargetMode="External"/><Relationship Id="rId246" Type="http://schemas.openxmlformats.org/officeDocument/2006/relationships/hyperlink" Target="http://www.ncbi.nlm.nih.gov/entrez/query.fcgi?holding=npg&amp;amp;cmd=Retrieve&amp;amp;db=PubMed&amp;amp;list_uids=8808731&amp;amp;dopt=Abstract" TargetMode="External"/><Relationship Id="rId267" Type="http://schemas.openxmlformats.org/officeDocument/2006/relationships/hyperlink" Target="http://chemport.cas.org/cgi-bin/sdcgi?APP=ftslink&amp;action=reflink&amp;origin=npg&amp;version=1.0&amp;coi=1:CAS:528:DC+D2cXhtFCktLs=&amp;pissn=1759-4758&amp;pyear=2015&amp;md5=9e145c891790f65409ba8402211338a6" TargetMode="External"/><Relationship Id="rId288" Type="http://schemas.openxmlformats.org/officeDocument/2006/relationships/hyperlink" Target="http://dx.doi.org/10.1016/j.stem.2014.09.016" TargetMode="External"/><Relationship Id="rId411" Type="http://schemas.openxmlformats.org/officeDocument/2006/relationships/hyperlink" Target="http://www.nature.com/doifinder/10.1038/nm1747" TargetMode="External"/><Relationship Id="rId432" Type="http://schemas.openxmlformats.org/officeDocument/2006/relationships/hyperlink" Target="http://dx.doi.org/10.1038/510195a" TargetMode="External"/><Relationship Id="rId453" Type="http://schemas.openxmlformats.org/officeDocument/2006/relationships/hyperlink" Target="http://chemport.cas.org/cgi-bin/sdcgi?APP=ftslink&amp;action=reflink&amp;origin=npg&amp;version=1.0&amp;coi=1:CAS:528:DC+C3MXotlCms7w=&amp;pissn=1759-4758&amp;pyear=2015&amp;md5=fb6f12a1df0d62f1a551a87cca79a3ff" TargetMode="External"/><Relationship Id="rId106" Type="http://schemas.openxmlformats.org/officeDocument/2006/relationships/hyperlink" Target="http://dx.doi.org/10.1212/WNL.40.2.273" TargetMode="External"/><Relationship Id="rId127" Type="http://schemas.openxmlformats.org/officeDocument/2006/relationships/hyperlink" Target="http://chemport.cas.org/cgi-bin/sdcgi?APP=ftslink&amp;action=reflink&amp;origin=npg&amp;version=1.0&amp;coi=1:STN:280:DyaL1MzgtFGlsw==&amp;pissn=1759-4758&amp;pyear=2015&amp;md5=525a52c0411ad009588e8b6e7eb6ea86" TargetMode="External"/><Relationship Id="rId313" Type="http://schemas.openxmlformats.org/officeDocument/2006/relationships/hyperlink" Target="http://links.isiglobalnet2.com/gateway/Gateway.cgi?amp;GWVersion=2&amp;amp;SrcAuth=Nature&amp;amp;SrcApp=Nature&amp;amp;DestLinkType=FullRecord&amp;amp;KeyUT=000176599200034&amp;amp;DestApp=WOS_CPL" TargetMode="External"/><Relationship Id="rId10" Type="http://schemas.openxmlformats.org/officeDocument/2006/relationships/hyperlink" Target="http://www.nature.com/nrneurol/journal/v11/n9/abs/nrneurol.2015.123.html#author-information" TargetMode="External"/><Relationship Id="rId31" Type="http://schemas.openxmlformats.org/officeDocument/2006/relationships/hyperlink" Target="http://chemport.cas.org/cgi-bin/sdcgi?APP=ftslink&amp;action=reflink&amp;origin=npg&amp;version=1.0&amp;coi=1:STN:280:DyaE2M7ms1Cltw==&amp;pissn=1759-4758&amp;pyear=2015&amp;md5=3172e48f3fbc99306667101b437a7f24" TargetMode="External"/><Relationship Id="rId52" Type="http://schemas.openxmlformats.org/officeDocument/2006/relationships/hyperlink" Target="http://chemport.cas.org/cgi-bin/sdcgi?APP=ftslink&amp;action=reflink&amp;origin=npg&amp;version=1.0&amp;coi=1:CAS:528:DyaK2cXkt1Y=&amp;pissn=1759-4758&amp;pyear=2015&amp;md5=cb561b6f3b107e86c04f1fe6eb9f84dc" TargetMode="External"/><Relationship Id="rId73" Type="http://schemas.openxmlformats.org/officeDocument/2006/relationships/hyperlink" Target="http://www.nature.com/doifinder/10.1038/289497a0" TargetMode="External"/><Relationship Id="rId94" Type="http://schemas.openxmlformats.org/officeDocument/2006/relationships/hyperlink" Target="http://www.ncbi.nlm.nih.gov/entrez/query.fcgi?holding=npg&amp;amp;cmd=Retrieve&amp;amp;db=PubMed&amp;amp;list_uids=3821829&amp;amp;dopt=Abstract" TargetMode="External"/><Relationship Id="rId148" Type="http://schemas.openxmlformats.org/officeDocument/2006/relationships/hyperlink" Target="http://dx.doi.org/10.1093/brain/123.7.1380" TargetMode="External"/><Relationship Id="rId169" Type="http://schemas.openxmlformats.org/officeDocument/2006/relationships/hyperlink" Target="http://links.isiglobalnet2.com/gateway/Gateway.cgi?amp;GWVersion=2&amp;amp;SrcAuth=Nature&amp;amp;SrcApp=Nature&amp;amp;DestLinkType=FullRecord&amp;amp;KeyUT=A1992JZ43200002&amp;amp;DestApp=WOS_CPL" TargetMode="External"/><Relationship Id="rId334" Type="http://schemas.openxmlformats.org/officeDocument/2006/relationships/hyperlink" Target="http://chemport.cas.org/cgi-bin/sdcgi?APP=ftslink&amp;action=reflink&amp;origin=npg&amp;version=1.0&amp;coi=1:CAS:528:DC+D28XhtFKlsLfL&amp;pissn=1759-4758&amp;pyear=2015&amp;md5=707d7295dc4f6afd8a2cd1ef5396f4aa" TargetMode="External"/><Relationship Id="rId355" Type="http://schemas.openxmlformats.org/officeDocument/2006/relationships/hyperlink" Target="http://www.ncbi.nlm.nih.gov/entrez/query.fcgi?holding=npg&amp;amp;cmd=Retrieve&amp;amp;db=PubMed&amp;amp;list_uids=19269371&amp;amp;dopt=Abstract" TargetMode="External"/><Relationship Id="rId376" Type="http://schemas.openxmlformats.org/officeDocument/2006/relationships/hyperlink" Target="http://www.ncbi.nlm.nih.gov/entrez/query.fcgi?holding=npg&amp;amp;cmd=Retrieve&amp;amp;db=PubMed&amp;amp;list_uids=19252484&amp;amp;dopt=Abstract" TargetMode="External"/><Relationship Id="rId397" Type="http://schemas.openxmlformats.org/officeDocument/2006/relationships/hyperlink" Target="http://www.ncbi.nlm.nih.gov/entrez/query.fcgi?holding=npg&amp;amp;cmd=Retrieve&amp;amp;db=PubMed&amp;amp;list_uids=25580598&amp;amp;dopt=Abstract" TargetMode="External"/><Relationship Id="rId4" Type="http://schemas.openxmlformats.org/officeDocument/2006/relationships/hyperlink" Target="http://www.nature.com/nrneurol/journal/v11/n9/full/nrneurol.2015.123.html" TargetMode="External"/><Relationship Id="rId180" Type="http://schemas.openxmlformats.org/officeDocument/2006/relationships/hyperlink" Target="http://dx.doi.org/10.1056/NEJM199211263272203" TargetMode="External"/><Relationship Id="rId215" Type="http://schemas.openxmlformats.org/officeDocument/2006/relationships/hyperlink" Target="http://dx.doi.org/10.1016/j.stem.2010.07.003" TargetMode="External"/><Relationship Id="rId236" Type="http://schemas.openxmlformats.org/officeDocument/2006/relationships/hyperlink" Target="http://www.ncbi.nlm.nih.gov/entrez/query.fcgi?holding=npg&amp;amp;cmd=Retrieve&amp;amp;db=PubMed&amp;amp;list_uids=23237903&amp;amp;dopt=Abstract" TargetMode="External"/><Relationship Id="rId257" Type="http://schemas.openxmlformats.org/officeDocument/2006/relationships/hyperlink" Target="http://www.ncbi.nlm.nih.gov/entrez/query.fcgi?holding=npg&amp;amp;cmd=Retrieve&amp;amp;db=PubMed&amp;amp;list_uids=8682173&amp;amp;dopt=Abstract" TargetMode="External"/><Relationship Id="rId278" Type="http://schemas.openxmlformats.org/officeDocument/2006/relationships/hyperlink" Target="http://links.isiglobalnet2.com/gateway/Gateway.cgi?amp;GWVersion=2&amp;amp;SrcAuth=Nature&amp;amp;SrcApp=Nature&amp;amp;DestLinkType=FullRecord&amp;amp;KeyUT=000291376100010&amp;amp;DestApp=WOS_CPL" TargetMode="External"/><Relationship Id="rId401" Type="http://schemas.openxmlformats.org/officeDocument/2006/relationships/hyperlink" Target="http://chemport.cas.org/cgi-bin/sdcgi?APP=ftslink&amp;action=reflink&amp;origin=npg&amp;version=1.0&amp;coi=1:CAS:528:DC+D1MXivVKmsLY=&amp;pissn=1759-4758&amp;pyear=2015&amp;md5=47e86897642a3a6ebadd4c22d0d4f5bb" TargetMode="External"/><Relationship Id="rId422" Type="http://schemas.openxmlformats.org/officeDocument/2006/relationships/hyperlink" Target="http://chemport.cas.org/cgi-bin/sdcgi?APP=ftslink&amp;action=reflink&amp;origin=npg&amp;version=1.0&amp;coi=1:CAS:528:DC+C2cXitVenu7s=&amp;pissn=1759-4758&amp;pyear=2015&amp;md5=e0bc4556fe7507fdd44f45ccaac3d0f5" TargetMode="External"/><Relationship Id="rId443" Type="http://schemas.openxmlformats.org/officeDocument/2006/relationships/hyperlink" Target="http://chemport.cas.org/cgi-bin/sdcgi?APP=ftslink&amp;action=reflink&amp;origin=npg&amp;version=1.0&amp;coi=1:CAS:528:DC+C2MXjsFGltLc=&amp;pissn=1759-4758&amp;pyear=2015&amp;md5=3141018687ce80c4ef281848b895ed67" TargetMode="External"/><Relationship Id="rId464" Type="http://schemas.openxmlformats.org/officeDocument/2006/relationships/hyperlink" Target="http://www.nature.com/natureevents/science/events/new" TargetMode="External"/><Relationship Id="rId303" Type="http://schemas.openxmlformats.org/officeDocument/2006/relationships/hyperlink" Target="http://www.nature.com/doifinder/10.1038/nbt1201-1134" TargetMode="External"/><Relationship Id="rId42" Type="http://schemas.openxmlformats.org/officeDocument/2006/relationships/hyperlink" Target="http://dx.doi.org/10.1515/REVNEURO.1993.4.2.113" TargetMode="External"/><Relationship Id="rId84" Type="http://schemas.openxmlformats.org/officeDocument/2006/relationships/hyperlink" Target="http://www.ncbi.nlm.nih.gov/entrez/query.fcgi?holding=npg&amp;amp;cmd=Retrieve&amp;amp;db=PubMed&amp;amp;list_uids=2578558&amp;amp;dopt=Abstract" TargetMode="External"/><Relationship Id="rId138" Type="http://schemas.openxmlformats.org/officeDocument/2006/relationships/hyperlink" Target="http://chemport.cas.org/cgi-bin/sdcgi?APP=ftslink&amp;action=reflink&amp;origin=npg&amp;version=1.0&amp;coi=1:STN:280:BiaB2s3ntFc=&amp;pissn=1759-4758&amp;pyear=2015&amp;md5=4d99e77c72e642262fe6819bcd66d3aa" TargetMode="External"/><Relationship Id="rId345" Type="http://schemas.openxmlformats.org/officeDocument/2006/relationships/hyperlink" Target="http://dx.doi.org/10.1634/stemcells.2004-0365" TargetMode="External"/><Relationship Id="rId387" Type="http://schemas.openxmlformats.org/officeDocument/2006/relationships/hyperlink" Target="http://www.ncbi.nlm.nih.gov/entrez/query.fcgi?holding=npg&amp;amp;cmd=Retrieve&amp;amp;db=PubMed&amp;amp;list_uids=22813745&amp;amp;dopt=Abstract" TargetMode="External"/><Relationship Id="rId191" Type="http://schemas.openxmlformats.org/officeDocument/2006/relationships/hyperlink" Target="http://chemport.cas.org/cgi-bin/sdcgi?APP=ftslink&amp;action=reflink&amp;origin=npg&amp;version=1.0&amp;coi=1:STN:280:DyaK1cvhvVygtg==&amp;pissn=1759-4758&amp;pyear=2015&amp;md5=2ecedf12b3babf71f4e22fcdec97cc7c" TargetMode="External"/><Relationship Id="rId205" Type="http://schemas.openxmlformats.org/officeDocument/2006/relationships/hyperlink" Target="http://dx.doi.org/10.1002/mds.21768" TargetMode="External"/><Relationship Id="rId247" Type="http://schemas.openxmlformats.org/officeDocument/2006/relationships/hyperlink" Target="http://dx.doi.org/10.1002/(SICI)1096-9861(19960624)370:2%3c203::AID-CNE6%3e3.3.CO;2-S" TargetMode="External"/><Relationship Id="rId412" Type="http://schemas.openxmlformats.org/officeDocument/2006/relationships/hyperlink" Target="http://chemport.cas.org/cgi-bin/sdcgi?APP=ftslink&amp;action=reflink&amp;origin=npg&amp;version=1.0&amp;coi=1:CAS:528:DC+D1cXlsFCmsrs=&amp;pissn=1759-4758&amp;pyear=2015&amp;md5=4c9d2f7e232c5a617a565b41981f4b26" TargetMode="External"/><Relationship Id="rId107" Type="http://schemas.openxmlformats.org/officeDocument/2006/relationships/hyperlink" Target="http://chemport.cas.org/cgi-bin/sdcgi?APP=ftslink&amp;action=reflink&amp;origin=npg&amp;version=1.0&amp;coi=1:STN:280:DyaL1MzmsFKjtQ==&amp;pissn=1759-4758&amp;pyear=2015&amp;md5=256e82570fad8d11b62ab58d49715697" TargetMode="External"/><Relationship Id="rId289" Type="http://schemas.openxmlformats.org/officeDocument/2006/relationships/hyperlink" Target="http://chemport.cas.org/cgi-bin/sdcgi?APP=ftslink&amp;action=reflink&amp;origin=npg&amp;version=1.0&amp;coi=1:CAS:528:DyaK1cXntleisLg=&amp;pissn=1759-4758&amp;pyear=2015&amp;md5=0d6229d2df098875cdf93ee97579062f" TargetMode="External"/><Relationship Id="rId454" Type="http://schemas.openxmlformats.org/officeDocument/2006/relationships/hyperlink" Target="http://links.isiglobalnet2.com/gateway/Gateway.cgi?amp;GWVersion=2&amp;amp;SrcAuth=Nature&amp;amp;SrcApp=Nature&amp;amp;DestLinkType=FullRecord&amp;amp;KeyUT=000293731900040&amp;amp;DestApp=WOS_CPL" TargetMode="External"/><Relationship Id="rId11" Type="http://schemas.openxmlformats.org/officeDocument/2006/relationships/hyperlink" Target="http://www.nature.com/subjects/parkinsons-disease" TargetMode="External"/><Relationship Id="rId53" Type="http://schemas.openxmlformats.org/officeDocument/2006/relationships/hyperlink" Target="http://links.isiglobalnet2.com/gateway/Gateway.cgi?amp;GWVersion=2&amp;amp;SrcAuth=Nature&amp;amp;SrcApp=Nature&amp;amp;DestLinkType=FullRecord&amp;amp;KeyUT=A1993MC80100021&amp;amp;DestApp=WOS_CPL" TargetMode="External"/><Relationship Id="rId149" Type="http://schemas.openxmlformats.org/officeDocument/2006/relationships/hyperlink" Target="http://chemport.cas.org/cgi-bin/sdcgi?APP=ftslink&amp;action=reflink&amp;origin=npg&amp;version=1.0&amp;coi=1:STN:280:ByuC2MzgtVU=&amp;pissn=1759-4758&amp;pyear=2015&amp;md5=e756b88ae137b28ce2df4b9850fc3538" TargetMode="External"/><Relationship Id="rId314" Type="http://schemas.openxmlformats.org/officeDocument/2006/relationships/hyperlink" Target="http://www.ncbi.nlm.nih.gov/entrez/query.fcgi?holding=npg&amp;amp;cmd=Retrieve&amp;amp;db=PubMed&amp;amp;list_uids=12077607&amp;amp;dopt=Abstract" TargetMode="External"/><Relationship Id="rId356" Type="http://schemas.openxmlformats.org/officeDocument/2006/relationships/hyperlink" Target="http://dx.doi.org/10.1016/j.cell.2009.02.013" TargetMode="External"/><Relationship Id="rId398" Type="http://schemas.openxmlformats.org/officeDocument/2006/relationships/hyperlink" Target="http://www.nature.com/doifinder/10.1038/nbt.3124" TargetMode="External"/><Relationship Id="rId95" Type="http://schemas.openxmlformats.org/officeDocument/2006/relationships/hyperlink" Target="http://dx.doi.org/10.1056/NEJM198704023161410" TargetMode="External"/><Relationship Id="rId160" Type="http://schemas.openxmlformats.org/officeDocument/2006/relationships/hyperlink" Target="http://www.nature.com/doifinder/10.1038/16060" TargetMode="External"/><Relationship Id="rId216" Type="http://schemas.openxmlformats.org/officeDocument/2006/relationships/hyperlink" Target="http://chemport.cas.org/cgi-bin/sdcgi?APP=ftslink&amp;action=reflink&amp;origin=npg&amp;version=1.0&amp;coi=1:CAS:528:DC+C3cXhtVOis73I&amp;pissn=1759-4758&amp;pyear=2015&amp;md5=599fd22c4a17f4598b382af2348d9881" TargetMode="External"/><Relationship Id="rId423" Type="http://schemas.openxmlformats.org/officeDocument/2006/relationships/hyperlink" Target="http://links.isiglobalnet2.com/gateway/Gateway.cgi?amp;GWVersion=2&amp;amp;SrcAuth=Nature&amp;amp;SrcApp=Nature&amp;amp;DestLinkType=FullRecord&amp;amp;KeyUT=000330915000013&amp;amp;DestApp=WOS_CPL" TargetMode="External"/><Relationship Id="rId258" Type="http://schemas.openxmlformats.org/officeDocument/2006/relationships/hyperlink" Target="http://dx.doi.org/10.1006/exnr.1996.0109" TargetMode="External"/><Relationship Id="rId465" Type="http://schemas.openxmlformats.org/officeDocument/2006/relationships/hyperlink" Target="http://www.nature.com/natureevents/science" TargetMode="External"/><Relationship Id="rId22" Type="http://schemas.openxmlformats.org/officeDocument/2006/relationships/hyperlink" Target="http://www.ncbi.nlm.nih.gov/entrez/query.fcgi?holding=npg&amp;amp;cmd=Retrieve&amp;amp;db=PubMed&amp;amp;list_uids=10430830&amp;amp;dopt=Abstract" TargetMode="External"/><Relationship Id="rId64" Type="http://schemas.openxmlformats.org/officeDocument/2006/relationships/hyperlink" Target="http://chemport.cas.org/cgi-bin/sdcgi?APP=ftslink&amp;action=reflink&amp;origin=npg&amp;version=1.0&amp;coi=1:STN:280:DyaL2M/kvFyhsA==&amp;pissn=1759-4758&amp;pyear=2015&amp;md5=b56b0c892fd9056e9e32e2eae82cf252" TargetMode="External"/><Relationship Id="rId118" Type="http://schemas.openxmlformats.org/officeDocument/2006/relationships/hyperlink" Target="http://links.isiglobalnet2.com/gateway/Gateway.cgi?amp;GWVersion=2&amp;amp;SrcAuth=Nature&amp;amp;SrcApp=Nature&amp;amp;DestLinkType=FullRecord&amp;amp;KeyUT=A1987K570600002&amp;amp;DestApp=WOS_CPL" TargetMode="External"/><Relationship Id="rId325" Type="http://schemas.openxmlformats.org/officeDocument/2006/relationships/hyperlink" Target="http://www.ncbi.nlm.nih.gov/entrez/query.fcgi?holding=npg&amp;amp;cmd=Retrieve&amp;amp;db=PubMed&amp;amp;list_uids=15310843&amp;amp;dopt=Abstract" TargetMode="External"/><Relationship Id="rId367" Type="http://schemas.openxmlformats.org/officeDocument/2006/relationships/hyperlink" Target="http://chemport.cas.org/cgi-bin/sdcgi?APP=ftslink&amp;action=reflink&amp;origin=npg&amp;version=1.0&amp;coi=1:CAS:528:DC+D2MXhslSisbw=&amp;pissn=1759-4758&amp;pyear=2015&amp;md5=7134d487c0a06b52ca97a1d5fecb4ba0" TargetMode="External"/><Relationship Id="rId171" Type="http://schemas.openxmlformats.org/officeDocument/2006/relationships/hyperlink" Target="http://dx.doi.org/10.1056/NEJM199211263272202" TargetMode="External"/><Relationship Id="rId227" Type="http://schemas.openxmlformats.org/officeDocument/2006/relationships/hyperlink" Target="http://www.ncbi.nlm.nih.gov/entrez/query.fcgi?holding=npg&amp;amp;cmd=Retrieve&amp;amp;db=PubMed&amp;amp;list_uids=16697115&amp;amp;dopt=Abstract" TargetMode="External"/><Relationship Id="rId269" Type="http://schemas.openxmlformats.org/officeDocument/2006/relationships/hyperlink" Target="http://dx.doi.org/10.2741/1217" TargetMode="External"/><Relationship Id="rId434" Type="http://schemas.openxmlformats.org/officeDocument/2006/relationships/hyperlink" Target="http://chemport.cas.org/cgi-bin/sdcgi?APP=ftslink&amp;action=reflink&amp;origin=npg&amp;version=1.0&amp;coi=1:STN:280:DyaK3c3pslGrsg==&amp;pissn=1759-4758&amp;pyear=2015&amp;md5=a07617d8085910e8c7d61ee153db769d" TargetMode="External"/><Relationship Id="rId33" Type="http://schemas.openxmlformats.org/officeDocument/2006/relationships/hyperlink" Target="http://dx.doi.org/10.1007/BF00219957" TargetMode="External"/><Relationship Id="rId129" Type="http://schemas.openxmlformats.org/officeDocument/2006/relationships/hyperlink" Target="http://dx.doi.org/10.1002/ana.410250613" TargetMode="External"/><Relationship Id="rId280" Type="http://schemas.openxmlformats.org/officeDocument/2006/relationships/hyperlink" Target="http://dx.doi.org/10.1016/S1474-4422(11)70097-7" TargetMode="External"/><Relationship Id="rId336" Type="http://schemas.openxmlformats.org/officeDocument/2006/relationships/hyperlink" Target="http://www.ncbi.nlm.nih.gov/entrez/query.fcgi?holding=npg&amp;amp;cmd=Retrieve&amp;amp;db=PubMed&amp;amp;list_uids=17057709&amp;amp;dopt=Abstract" TargetMode="External"/><Relationship Id="rId75" Type="http://schemas.openxmlformats.org/officeDocument/2006/relationships/hyperlink" Target="http://www.ncbi.nlm.nih.gov/entrez/query.fcgi?holding=npg&amp;amp;cmd=Retrieve&amp;amp;db=PubMed&amp;amp;list_uids=7417786&amp;amp;dopt=Abstract" TargetMode="External"/><Relationship Id="rId140" Type="http://schemas.openxmlformats.org/officeDocument/2006/relationships/hyperlink" Target="http://www.ncbi.nlm.nih.gov/entrez/query.fcgi?holding=npg&amp;amp;cmd=Retrieve&amp;amp;db=PubMed&amp;amp;list_uids=2786405&amp;amp;dopt=Abstract" TargetMode="External"/><Relationship Id="rId182" Type="http://schemas.openxmlformats.org/officeDocument/2006/relationships/hyperlink" Target="http://links.isiglobalnet2.com/gateway/Gateway.cgi?amp;GWVersion=2&amp;amp;SrcAuth=Nature&amp;amp;SrcApp=Nature&amp;amp;DestLinkType=FullRecord&amp;amp;KeyUT=000086675600017&amp;amp;DestApp=WOS_CPL" TargetMode="External"/><Relationship Id="rId378" Type="http://schemas.openxmlformats.org/officeDocument/2006/relationships/hyperlink" Target="http://chemport.cas.org/cgi-bin/sdcgi?APP=ftslink&amp;action=reflink&amp;origin=npg&amp;version=1.0&amp;coi=1:CAS:528:DC+C2cXotFyktw==&amp;pissn=1759-4758&amp;pyear=2015&amp;md5=4211129cd2a5cd0adc7ce3897e3c93c5" TargetMode="External"/><Relationship Id="rId403" Type="http://schemas.openxmlformats.org/officeDocument/2006/relationships/hyperlink" Target="http://www.ncbi.nlm.nih.gov/entrez/query.fcgi?holding=npg&amp;amp;cmd=Retrieve&amp;amp;db=PubMed&amp;amp;list_uids=19270655&amp;amp;dopt=Abstract" TargetMode="External"/><Relationship Id="rId6" Type="http://schemas.openxmlformats.org/officeDocument/2006/relationships/hyperlink" Target="https://s100.copyright.com/AppDispatchServlet?publisherName=NPGR&amp;publication=Nature+Reviews+Neurology&amp;title=Cell-based+therapies+for+Parkinson+disease%5bmdash%5dpast+insights+and+future+potential&amp;contentID=10.1038/nrneurol.2015.123&amp;volumeNum=11&amp;issueNum=9&amp;numPages=12&amp;pageNumbers=pp492-503&amp;orderBeanReset=true&amp;publicationDate=2015-08-04&amp;author=Roger+A.+Barker,+Janelle+Drouin-Ouellet,+Malin+Parmar" TargetMode="External"/><Relationship Id="rId238" Type="http://schemas.openxmlformats.org/officeDocument/2006/relationships/hyperlink" Target="http://www.ncbi.nlm.nih.gov/entrez/query.fcgi?holding=npg&amp;amp;cmd=Retrieve&amp;amp;db=PubMed&amp;amp;list_uids=16246865&amp;amp;dopt=Abstract" TargetMode="External"/><Relationship Id="rId445" Type="http://schemas.openxmlformats.org/officeDocument/2006/relationships/hyperlink" Target="http://dx.doi.org/10.1016/j.stem.2015.01.018" TargetMode="External"/><Relationship Id="rId291" Type="http://schemas.openxmlformats.org/officeDocument/2006/relationships/hyperlink" Target="http://www.ncbi.nlm.nih.gov/entrez/query.fcgi?holding=npg&amp;amp;cmd=Retrieve&amp;amp;db=PubMed&amp;amp;list_uids=9804556&amp;amp;dopt=Abstract" TargetMode="External"/><Relationship Id="rId305" Type="http://schemas.openxmlformats.org/officeDocument/2006/relationships/hyperlink" Target="http://links.isiglobalnet2.com/gateway/Gateway.cgi?amp;GWVersion=2&amp;amp;SrcAuth=Nature&amp;amp;SrcApp=Nature&amp;amp;DestLinkType=FullRecord&amp;amp;KeyUT=000172524400025&amp;amp;DestApp=WOS_CPL" TargetMode="External"/><Relationship Id="rId347" Type="http://schemas.openxmlformats.org/officeDocument/2006/relationships/hyperlink" Target="http://www.ncbi.nlm.nih.gov/entrez/query.fcgi?holding=npg&amp;amp;cmd=Retrieve&amp;amp;db=PubMed&amp;amp;list_uids=17951220&amp;amp;dopt=Abstract" TargetMode="External"/><Relationship Id="rId44" Type="http://schemas.openxmlformats.org/officeDocument/2006/relationships/hyperlink" Target="http://www.ncbi.nlm.nih.gov/entrez/query.fcgi?holding=npg&amp;amp;cmd=Retrieve&amp;amp;db=PubMed&amp;amp;list_uids=4531217&amp;amp;dopt=Abstract" TargetMode="External"/><Relationship Id="rId86" Type="http://schemas.openxmlformats.org/officeDocument/2006/relationships/hyperlink" Target="http://chemport.cas.org/cgi-bin/sdcgi?APP=ftslink&amp;action=reflink&amp;origin=npg&amp;version=1.0&amp;coi=1:CAS:528:DyaK3MXhvVaqu78=&amp;pissn=1759-4758&amp;pyear=2015&amp;md5=3e21797e8e68a4f56c94b799df37d888" TargetMode="External"/><Relationship Id="rId151" Type="http://schemas.openxmlformats.org/officeDocument/2006/relationships/hyperlink" Target="http://www.ncbi.nlm.nih.gov/entrez/query.fcgi?holding=npg&amp;amp;cmd=Retrieve&amp;amp;db=PubMed&amp;amp;list_uids=8109898&amp;amp;dopt=Abstract" TargetMode="External"/><Relationship Id="rId389" Type="http://schemas.openxmlformats.org/officeDocument/2006/relationships/hyperlink" Target="http://chemport.cas.org/cgi-bin/sdcgi?APP=ftslink&amp;action=reflink&amp;origin=npg&amp;version=1.0&amp;coi=1:CAS:528:DC+C3MXhsVagtLfP&amp;pissn=1759-4758&amp;pyear=2015&amp;md5=c0d878b262b81805c3263c2a42b944b7" TargetMode="External"/><Relationship Id="rId193" Type="http://schemas.openxmlformats.org/officeDocument/2006/relationships/hyperlink" Target="http://www.ncbi.nlm.nih.gov/entrez/query.fcgi?holding=npg&amp;amp;cmd=Retrieve&amp;amp;db=PubMed&amp;amp;list_uids=9748038&amp;amp;dopt=Abstract" TargetMode="External"/><Relationship Id="rId207" Type="http://schemas.openxmlformats.org/officeDocument/2006/relationships/hyperlink" Target="http://links.isiglobalnet2.com/gateway/Gateway.cgi?amp;GWVersion=2&amp;amp;SrcAuth=Nature&amp;amp;SrcApp=Nature&amp;amp;DestLinkType=FullRecord&amp;amp;KeyUT=000176414300009&amp;amp;DestApp=WOS_CPL" TargetMode="External"/><Relationship Id="rId249" Type="http://schemas.openxmlformats.org/officeDocument/2006/relationships/hyperlink" Target="http://links.isiglobalnet2.com/gateway/Gateway.cgi?amp;GWVersion=2&amp;amp;SrcAuth=Nature&amp;amp;SrcApp=Nature&amp;amp;DestLinkType=FullRecord&amp;amp;KeyUT=000074286100002&amp;amp;DestApp=WOS_CPL" TargetMode="External"/><Relationship Id="rId414" Type="http://schemas.openxmlformats.org/officeDocument/2006/relationships/hyperlink" Target="http://www.ncbi.nlm.nih.gov/entrez/query.fcgi?holding=npg&amp;amp;cmd=Retrieve&amp;amp;db=PubMed&amp;amp;list_uids=18391963&amp;amp;dopt=Abstract" TargetMode="External"/><Relationship Id="rId456" Type="http://schemas.openxmlformats.org/officeDocument/2006/relationships/hyperlink" Target="http://www.nature.com/doifinder/10.1038/nature10284" TargetMode="External"/><Relationship Id="rId13" Type="http://schemas.openxmlformats.org/officeDocument/2006/relationships/hyperlink" Target="http://www.nature.com/subjects/stem-cell-research" TargetMode="External"/><Relationship Id="rId109" Type="http://schemas.openxmlformats.org/officeDocument/2006/relationships/hyperlink" Target="http://dx.doi.org/10.1212/WNL.39.9.1227" TargetMode="External"/><Relationship Id="rId260" Type="http://schemas.openxmlformats.org/officeDocument/2006/relationships/hyperlink" Target="http://links.isiglobalnet2.com/gateway/Gateway.cgi?amp;GWVersion=2&amp;amp;SrcAuth=Nature&amp;amp;SrcApp=Nature&amp;amp;DestLinkType=FullRecord&amp;amp;KeyUT=000085785700008&amp;amp;DestApp=WOS_CPL" TargetMode="External"/><Relationship Id="rId316" Type="http://schemas.openxmlformats.org/officeDocument/2006/relationships/hyperlink" Target="http://chemport.cas.org/cgi-bin/sdcgi?APP=ftslink&amp;action=reflink&amp;origin=npg&amp;version=1.0&amp;coi=1:CAS:528:DC+D28XhtFKlsbnJ&amp;pissn=1759-4758&amp;pyear=2015&amp;md5=3045d751e563600e0d0749d2cb3b5443" TargetMode="External"/><Relationship Id="rId55" Type="http://schemas.openxmlformats.org/officeDocument/2006/relationships/hyperlink" Target="http://dx.doi.org/10.1016/0006-8993(93)90576-9" TargetMode="External"/><Relationship Id="rId97" Type="http://schemas.openxmlformats.org/officeDocument/2006/relationships/hyperlink" Target="http://www.ncbi.nlm.nih.gov/entrez/query.fcgi?holding=npg&amp;amp;cmd=Retrieve&amp;amp;db=PubMed&amp;amp;list_uids=2712744&amp;amp;dopt=Abstract" TargetMode="External"/><Relationship Id="rId120" Type="http://schemas.openxmlformats.org/officeDocument/2006/relationships/hyperlink" Target="http://dx.doi.org/10.1002/ana.410220403" TargetMode="External"/><Relationship Id="rId358" Type="http://schemas.openxmlformats.org/officeDocument/2006/relationships/hyperlink" Target="http://dx.doi.org/10.1073/pnas.1010209107" TargetMode="External"/><Relationship Id="rId162" Type="http://schemas.openxmlformats.org/officeDocument/2006/relationships/hyperlink" Target="http://links.isiglobalnet2.com/gateway/Gateway.cgi?amp;GWVersion=2&amp;amp;SrcAuth=Nature&amp;amp;SrcApp=Nature&amp;amp;DestLinkType=FullRecord&amp;amp;KeyUT=000165130000001&amp;amp;DestApp=WOS_CPL" TargetMode="External"/><Relationship Id="rId218" Type="http://schemas.openxmlformats.org/officeDocument/2006/relationships/hyperlink" Target="http://dx.doi.org/10.1126/scitranslmed.3000976" TargetMode="External"/><Relationship Id="rId425" Type="http://schemas.openxmlformats.org/officeDocument/2006/relationships/hyperlink" Target="http://www.nature.com/doifinder/10.1038/nm.3457" TargetMode="External"/><Relationship Id="rId467" Type="http://schemas.openxmlformats.org/officeDocument/2006/relationships/hyperlink" Target="http://dx.doi.org/10.1038/nm1495" TargetMode="External"/><Relationship Id="rId271" Type="http://schemas.openxmlformats.org/officeDocument/2006/relationships/hyperlink" Target="http://www.ncbi.nlm.nih.gov/entrez/query.fcgi?holding=npg&amp;amp;cmd=Retrieve&amp;amp;db=PubMed&amp;amp;list_uids=16344341&amp;amp;dopt=Abstract" TargetMode="External"/><Relationship Id="rId24" Type="http://schemas.openxmlformats.org/officeDocument/2006/relationships/hyperlink" Target="http://links.isiglobalnet2.com/gateway/Gateway.cgi?amp;GWVersion=2&amp;amp;SrcAuth=Nature&amp;amp;SrcApp=Nature&amp;amp;DestLinkType=FullRecord&amp;amp;KeyUT=000180616100001&amp;amp;DestApp=WOS_CPL" TargetMode="External"/><Relationship Id="rId66" Type="http://schemas.openxmlformats.org/officeDocument/2006/relationships/hyperlink" Target="http://chemport.cas.org/cgi-bin/sdcgi?APP=ftslink&amp;action=reflink&amp;origin=npg&amp;version=1.0&amp;coi=1:CAS:528:DyaL3MXivVGgsA==&amp;pissn=1759-4758&amp;pyear=2015&amp;md5=c61d7ca2d6f97a777cd4d1dcda219fbb" TargetMode="External"/><Relationship Id="rId131" Type="http://schemas.openxmlformats.org/officeDocument/2006/relationships/hyperlink" Target="http://dx.doi.org/10.1002/mds.21528" TargetMode="External"/><Relationship Id="rId327" Type="http://schemas.openxmlformats.org/officeDocument/2006/relationships/hyperlink" Target="http://chemport.cas.org/cgi-bin/sdcgi?APP=ftslink&amp;action=reflink&amp;origin=npg&amp;version=1.0&amp;coi=1:CAS:528:DC+D2sXivVOlt78=&amp;pissn=1759-4758&amp;pyear=2015&amp;md5=83010620338fad321ca88e53343dd281" TargetMode="External"/><Relationship Id="rId369" Type="http://schemas.openxmlformats.org/officeDocument/2006/relationships/hyperlink" Target="http://www.ncbi.nlm.nih.gov/entrez/query.fcgi?holding=npg&amp;amp;cmd=Retrieve&amp;amp;db=PubMed&amp;amp;list_uids=15738958&amp;amp;dopt=Abstract" TargetMode="External"/><Relationship Id="rId173" Type="http://schemas.openxmlformats.org/officeDocument/2006/relationships/hyperlink" Target="http://links.isiglobalnet2.com/gateway/Gateway.cgi?amp;GWVersion=2&amp;amp;SrcAuth=Nature&amp;amp;SrcApp=Nature&amp;amp;DestLinkType=FullRecord&amp;amp;KeyUT=A1995RU33300006&amp;amp;DestApp=WOS_CPL" TargetMode="External"/><Relationship Id="rId229" Type="http://schemas.openxmlformats.org/officeDocument/2006/relationships/hyperlink" Target="http://links.isiglobalnet2.com/gateway/Gateway.cgi?amp;GWVersion=2&amp;amp;SrcAuth=Nature&amp;amp;SrcApp=Nature&amp;amp;DestLinkType=FullRecord&amp;amp;KeyUT=000230204800005&amp;amp;DestApp=WOS_CPL" TargetMode="External"/><Relationship Id="rId380" Type="http://schemas.openxmlformats.org/officeDocument/2006/relationships/hyperlink" Target="http://www.ncbi.nlm.nih.gov/entrez/query.fcgi?holding=npg&amp;amp;cmd=Retrieve&amp;amp;db=PubMed&amp;amp;list_uids=24434846&amp;amp;dopt=Abstract" TargetMode="External"/><Relationship Id="rId436" Type="http://schemas.openxmlformats.org/officeDocument/2006/relationships/hyperlink" Target="http://dx.doi.org/10.1002/ana.410270615" TargetMode="External"/><Relationship Id="rId240" Type="http://schemas.openxmlformats.org/officeDocument/2006/relationships/hyperlink" Target="http://chemport.cas.org/cgi-bin/sdcgi?APP=ftslink&amp;action=reflink&amp;origin=npg&amp;version=1.0&amp;coi=1:STN:280:ByqB3MvmslM=&amp;pissn=1759-4758&amp;pyear=2015&amp;md5=2607a42b861322a39d7e89f7bf05558e" TargetMode="External"/><Relationship Id="rId35" Type="http://schemas.openxmlformats.org/officeDocument/2006/relationships/hyperlink" Target="http://www.ncbi.nlm.nih.gov/entrez/query.fcgi?holding=npg&amp;amp;cmd=Retrieve&amp;amp;db=PubMed&amp;amp;list_uids=4760512&amp;amp;dopt=Abstract" TargetMode="External"/><Relationship Id="rId77" Type="http://schemas.openxmlformats.org/officeDocument/2006/relationships/hyperlink" Target="http://www.ncbi.nlm.nih.gov/entrez/query.fcgi?holding=npg&amp;amp;cmd=Retrieve&amp;amp;db=PubMed&amp;amp;list_uids=574053&amp;amp;dopt=Abstract" TargetMode="External"/><Relationship Id="rId100" Type="http://schemas.openxmlformats.org/officeDocument/2006/relationships/hyperlink" Target="http://www.ncbi.nlm.nih.gov/entrez/query.fcgi?holding=npg&amp;amp;cmd=Retrieve&amp;amp;db=PubMed&amp;amp;list_uids=3247451&amp;amp;dopt=Abstract" TargetMode="External"/><Relationship Id="rId282" Type="http://schemas.openxmlformats.org/officeDocument/2006/relationships/hyperlink" Target="http://www.ncbi.nlm.nih.gov/entrez/query.fcgi?holding=npg&amp;amp;cmd=Retrieve&amp;amp;db=PubMed&amp;amp;list_uids=22940632&amp;amp;dopt=Abstract" TargetMode="External"/><Relationship Id="rId338" Type="http://schemas.openxmlformats.org/officeDocument/2006/relationships/hyperlink" Target="http://chemport.cas.org/cgi-bin/sdcgi?APP=ftslink&amp;action=reflink&amp;origin=npg&amp;version=1.0&amp;coi=1:CAS:528:DC+C3cXhtFGhsbjM&amp;pissn=1759-4758&amp;pyear=2015&amp;md5=0d2d42083ec233b9cf26810801d25cbd" TargetMode="External"/><Relationship Id="rId8" Type="http://schemas.openxmlformats.org/officeDocument/2006/relationships/hyperlink" Target="http://www.nature.com/nrneurol/journal/v11/n9/nrneurol.2015.123/metrics" TargetMode="External"/><Relationship Id="rId142" Type="http://schemas.openxmlformats.org/officeDocument/2006/relationships/hyperlink" Target="http://chemport.cas.org/cgi-bin/sdcgi?APP=ftslink&amp;action=reflink&amp;origin=npg&amp;version=1.0&amp;coi=1:STN:280:By+C2c/nt1I=&amp;pissn=1759-4758&amp;pyear=2015&amp;md5=caeaa6218f715a69b2aa20232eb77a8a" TargetMode="External"/><Relationship Id="rId184" Type="http://schemas.openxmlformats.org/officeDocument/2006/relationships/hyperlink" Target="http://dx.doi.org/10.3171/jns.2000.92.5.0863" TargetMode="External"/><Relationship Id="rId391" Type="http://schemas.openxmlformats.org/officeDocument/2006/relationships/hyperlink" Target="http://www.ncbi.nlm.nih.gov/entrez/query.fcgi?holding=npg&amp;amp;cmd=Retrieve&amp;amp;db=PubMed&amp;amp;list_uids=22056989&amp;amp;dopt=Abstract" TargetMode="External"/><Relationship Id="rId405" Type="http://schemas.openxmlformats.org/officeDocument/2006/relationships/hyperlink" Target="http://chemport.cas.org/cgi-bin/sdcgi?APP=ftslink&amp;action=reflink&amp;origin=npg&amp;version=1.0&amp;coi=1:CAS:528:DC+C2cXitVKls74=&amp;pissn=1759-4758&amp;pyear=2015&amp;md5=56d76e152235976f4e7d271f1cade886" TargetMode="External"/><Relationship Id="rId447" Type="http://schemas.openxmlformats.org/officeDocument/2006/relationships/hyperlink" Target="http://www.ncbi.nlm.nih.gov/entrez/query.fcgi?holding=npg&amp;amp;cmd=Retrieve&amp;amp;db=PubMed&amp;amp;list_uids=21074844&amp;amp;dopt=Abstract" TargetMode="External"/><Relationship Id="rId251" Type="http://schemas.openxmlformats.org/officeDocument/2006/relationships/hyperlink" Target="http://dx.doi.org/10.1002/mds.870130303" TargetMode="External"/><Relationship Id="rId46" Type="http://schemas.openxmlformats.org/officeDocument/2006/relationships/hyperlink" Target="http://www.ncbi.nlm.nih.gov/entrez/query.fcgi?holding=npg&amp;amp;cmd=Retrieve&amp;amp;db=PubMed&amp;amp;list_uids=5494536&amp;amp;dopt=Abstract" TargetMode="External"/><Relationship Id="rId293" Type="http://schemas.openxmlformats.org/officeDocument/2006/relationships/hyperlink" Target="http://chemport.cas.org/cgi-bin/sdcgi?APP=ftslink&amp;action=reflink&amp;origin=npg&amp;version=1.0&amp;coi=1:CAS:528:DC+D3cXis1Gmt74=&amp;pissn=1759-4758&amp;pyear=2015&amp;md5=a8f37c584d8195b3396dab02d58935da" TargetMode="External"/><Relationship Id="rId307" Type="http://schemas.openxmlformats.org/officeDocument/2006/relationships/hyperlink" Target="http://www.nature.com/doifinder/10.1038/nbt1201-1129" TargetMode="External"/><Relationship Id="rId349" Type="http://schemas.openxmlformats.org/officeDocument/2006/relationships/hyperlink" Target="http://chemport.cas.org/cgi-bin/sdcgi?APP=ftslink&amp;action=reflink&amp;origin=npg&amp;version=1.0&amp;coi=1:CAS:528:DC+D2sXhsVejt77E&amp;pissn=1759-4758&amp;pyear=2015&amp;md5=58f9573f313e8205178368e098dafe8d" TargetMode="External"/><Relationship Id="rId88" Type="http://schemas.openxmlformats.org/officeDocument/2006/relationships/hyperlink" Target="http://dx.doi.org/10.1016/0014-4886(90)90026-O" TargetMode="External"/><Relationship Id="rId111" Type="http://schemas.openxmlformats.org/officeDocument/2006/relationships/hyperlink" Target="http://www.ncbi.nlm.nih.gov/entrez/query.fcgi?holding=npg&amp;amp;cmd=Retrieve&amp;amp;db=PubMed&amp;amp;list_uids=3247452&amp;amp;dopt=Abstract" TargetMode="External"/><Relationship Id="rId153" Type="http://schemas.openxmlformats.org/officeDocument/2006/relationships/hyperlink" Target="http://chemport.cas.org/cgi-bin/sdcgi?APP=ftslink&amp;action=reflink&amp;origin=npg&amp;version=1.0&amp;coi=1:STN:280:ByiA28bitVY=&amp;pissn=1759-4758&amp;pyear=2015&amp;md5=340e7a8c8b083a665415102812ccb30a" TargetMode="External"/><Relationship Id="rId195" Type="http://schemas.openxmlformats.org/officeDocument/2006/relationships/hyperlink" Target="http://chemport.cas.org/cgi-bin/sdcgi?APP=ftslink&amp;action=reflink&amp;origin=npg&amp;version=1.0&amp;coi=1:STN:280:DC+D3M7ltFCisQ==&amp;pissn=1759-4758&amp;pyear=2015&amp;md5=d6ebf694d94de33435e325e959523624" TargetMode="External"/><Relationship Id="rId209" Type="http://schemas.openxmlformats.org/officeDocument/2006/relationships/hyperlink" Target="http://www.nature.com/doifinder/10.1038/nn863" TargetMode="External"/><Relationship Id="rId360" Type="http://schemas.openxmlformats.org/officeDocument/2006/relationships/hyperlink" Target="http://www.ncbi.nlm.nih.gov/entrez/query.fcgi?holding=npg&amp;amp;cmd=Retrieve&amp;amp;db=PubMed&amp;amp;list_uids=23933658&amp;amp;dopt=Abstract" TargetMode="External"/><Relationship Id="rId416" Type="http://schemas.openxmlformats.org/officeDocument/2006/relationships/hyperlink" Target="http://chemport.cas.org/cgi-bin/sdcgi?APP=ftslink&amp;action=reflink&amp;origin=npg&amp;version=1.0&amp;coi=1:CAS:528:DC+C3cXivVegt7Y=&amp;pissn=1759-4758&amp;pyear=2015&amp;md5=565f05145fc3df8ee53b9c94c6ce87e8" TargetMode="External"/><Relationship Id="rId220" Type="http://schemas.openxmlformats.org/officeDocument/2006/relationships/hyperlink" Target="http://www.ncbi.nlm.nih.gov/entrez/query.fcgi?holding=npg&amp;amp;cmd=Retrieve&amp;amp;db=PubMed&amp;amp;list_uids=21611977&amp;amp;dopt=Abstract" TargetMode="External"/><Relationship Id="rId458" Type="http://schemas.openxmlformats.org/officeDocument/2006/relationships/hyperlink" Target="http://dx.doi.org/10.1073/pnas.1105135108" TargetMode="External"/><Relationship Id="rId15" Type="http://schemas.openxmlformats.org/officeDocument/2006/relationships/hyperlink" Target="http://www.nature.com/nrneurol/journal/v11/n9/fig_tab/nrneurol.2015.123_ft.html" TargetMode="External"/><Relationship Id="rId57" Type="http://schemas.openxmlformats.org/officeDocument/2006/relationships/hyperlink" Target="http://links.isiglobalnet2.com/gateway/Gateway.cgi?amp;GWVersion=2&amp;amp;SrcAuth=Nature&amp;amp;SrcApp=Nature&amp;amp;DestLinkType=FullRecord&amp;amp;KeyUT=A1981LY39000050&amp;amp;DestApp=WOS_CPL" TargetMode="External"/><Relationship Id="rId262" Type="http://schemas.openxmlformats.org/officeDocument/2006/relationships/hyperlink" Target="http://dx.doi.org/10.1212/WNL.54.5.1042" TargetMode="External"/><Relationship Id="rId318" Type="http://schemas.openxmlformats.org/officeDocument/2006/relationships/hyperlink" Target="http://www.ncbi.nlm.nih.gov/entrez/query.fcgi?holding=npg&amp;amp;cmd=Retrieve&amp;amp;db=PubMed&amp;amp;list_uids=16556709&amp;amp;dopt=Abstract" TargetMode="External"/><Relationship Id="rId99" Type="http://schemas.openxmlformats.org/officeDocument/2006/relationships/hyperlink" Target="http://chemport.cas.org/cgi-bin/sdcgi?APP=ftslink&amp;action=reflink&amp;origin=npg&amp;version=1.0&amp;coi=1:STN:280:DyaL1M3ktFehtw==&amp;pissn=1759-4758&amp;pyear=2015&amp;md5=d43ef09e3b7e089d796c88d34bb1e819" TargetMode="External"/><Relationship Id="rId122" Type="http://schemas.openxmlformats.org/officeDocument/2006/relationships/hyperlink" Target="http://www.ncbi.nlm.nih.gov/entrez/query.fcgi?holding=npg&amp;amp;cmd=Retrieve&amp;amp;db=PubMed&amp;amp;list_uids=3412594&amp;amp;dopt=Abstract" TargetMode="External"/><Relationship Id="rId164" Type="http://schemas.openxmlformats.org/officeDocument/2006/relationships/hyperlink" Target="http://dx.doi.org/10.1002/1531-8249(200011)48:5%3c689::AID-ANA1%3e3.3.CO;2-E" TargetMode="External"/><Relationship Id="rId371" Type="http://schemas.openxmlformats.org/officeDocument/2006/relationships/hyperlink" Target="http://chemport.cas.org/cgi-bin/sdcgi?APP=ftslink&amp;action=reflink&amp;origin=npg&amp;version=1.0&amp;coi=1:CAS:528:DC+C2MXhtFymu77M&amp;pissn=1759-4758&amp;pyear=2015&amp;md5=69584b9300d75ff70a4ab7cbf6c56ecd" TargetMode="External"/><Relationship Id="rId427" Type="http://schemas.openxmlformats.org/officeDocument/2006/relationships/hyperlink" Target="http://links.isiglobalnet2.com/gateway/Gateway.cgi?amp;GWVersion=2&amp;amp;SrcAuth=Nature&amp;amp;SrcApp=Nature&amp;amp;DestLinkType=FullRecord&amp;amp;KeyUT=000338325400001&amp;amp;DestApp=WOS_CPL" TargetMode="External"/><Relationship Id="rId26" Type="http://schemas.openxmlformats.org/officeDocument/2006/relationships/hyperlink" Target="http://dx.doi.org/10.1016/S0197-4580(02)00065-9" TargetMode="External"/><Relationship Id="rId231" Type="http://schemas.openxmlformats.org/officeDocument/2006/relationships/hyperlink" Target="http://dx.doi.org/10.1093/brain/awh510" TargetMode="External"/><Relationship Id="rId273" Type="http://schemas.openxmlformats.org/officeDocument/2006/relationships/hyperlink" Target="http://chemport.cas.org/cgi-bin/sdcgi?APP=ftslink&amp;action=reflink&amp;origin=npg&amp;version=1.0&amp;coi=1:CAS:528:DC+D1cXmtFOltb4=&amp;pissn=1759-4758&amp;pyear=2015&amp;md5=7d8749101f5080d9eef937b5e93e9df1" TargetMode="External"/><Relationship Id="rId329" Type="http://schemas.openxmlformats.org/officeDocument/2006/relationships/hyperlink" Target="http://dx.doi.org/10.1634/stemcells.2006-0380" TargetMode="External"/><Relationship Id="rId68" Type="http://schemas.openxmlformats.org/officeDocument/2006/relationships/hyperlink" Target="http://www.ncbi.nlm.nih.gov/entrez/query.fcgi?holding=npg&amp;amp;cmd=Retrieve&amp;amp;db=PubMed&amp;amp;list_uids=7436393&amp;amp;dopt=Abstract" TargetMode="External"/><Relationship Id="rId133" Type="http://schemas.openxmlformats.org/officeDocument/2006/relationships/hyperlink" Target="http://www.ncbi.nlm.nih.gov/entrez/query.fcgi?holding=npg&amp;amp;cmd=Retrieve&amp;amp;db=PubMed&amp;amp;list_uids=1681779&amp;amp;dopt=Abstract" TargetMode="External"/><Relationship Id="rId175" Type="http://schemas.openxmlformats.org/officeDocument/2006/relationships/hyperlink" Target="http://dx.doi.org/10.1002/ana.410380307" TargetMode="External"/><Relationship Id="rId340" Type="http://schemas.openxmlformats.org/officeDocument/2006/relationships/hyperlink" Target="http://www.ncbi.nlm.nih.gov/entrez/query.fcgi?holding=npg&amp;amp;cmd=Retrieve&amp;amp;db=PubMed&amp;amp;list_uids=20603216&amp;amp;dopt=Abstract" TargetMode="External"/><Relationship Id="rId200" Type="http://schemas.openxmlformats.org/officeDocument/2006/relationships/hyperlink" Target="http://www.ncbi.nlm.nih.gov/entrez/query.fcgi?holding=npg&amp;amp;cmd=Retrieve&amp;amp;db=PubMed&amp;amp;list_uids=12953276&amp;amp;dopt=Abstract" TargetMode="External"/><Relationship Id="rId382" Type="http://schemas.openxmlformats.org/officeDocument/2006/relationships/hyperlink" Target="http://chemport.cas.org/cgi-bin/sdcgi?APP=ftslink&amp;action=reflink&amp;origin=npg&amp;version=1.0&amp;coi=1:CAS:528:DC+C3cXlt1Khtr0=&amp;pissn=1759-4758&amp;pyear=2015&amp;md5=4400185acb7e3f1608311f6d07f10b6c" TargetMode="External"/><Relationship Id="rId438" Type="http://schemas.openxmlformats.org/officeDocument/2006/relationships/hyperlink" Target="http://www.ncbi.nlm.nih.gov/entrez/query.fcgi?holding=npg&amp;amp;cmd=Retrieve&amp;amp;db=PubMed&amp;amp;list_uids=2915795&amp;amp;dopt=Abstract" TargetMode="External"/><Relationship Id="rId242" Type="http://schemas.openxmlformats.org/officeDocument/2006/relationships/hyperlink" Target="http://www.ncbi.nlm.nih.gov/entrez/query.fcgi?holding=npg&amp;amp;cmd=Retrieve&amp;amp;db=PubMed&amp;amp;list_uids=7700284&amp;amp;dopt=Abstract" TargetMode="External"/><Relationship Id="rId284" Type="http://schemas.openxmlformats.org/officeDocument/2006/relationships/hyperlink" Target="http://www.ncbi.nlm.nih.gov/entrez/query.fcgi?holding=npg&amp;amp;cmd=Retrieve&amp;amp;db=PubMed&amp;amp;list_uids=23665410&amp;amp;dopt=Abstract" TargetMode="External"/><Relationship Id="rId37" Type="http://schemas.openxmlformats.org/officeDocument/2006/relationships/hyperlink" Target="http://chemport.cas.org/cgi-bin/sdcgi?APP=ftslink&amp;action=reflink&amp;origin=npg&amp;version=1.0&amp;coi=1:CAS:528:DyaE2cXkslGltbw=&amp;pissn=1759-4758&amp;pyear=2015&amp;md5=b177424133324d4cbae6c9b4c933796e" TargetMode="External"/><Relationship Id="rId79" Type="http://schemas.openxmlformats.org/officeDocument/2006/relationships/hyperlink" Target="http://www.ncbi.nlm.nih.gov/entrez/query.fcgi?holding=npg&amp;amp;cmd=Retrieve&amp;amp;db=PubMed&amp;amp;list_uids=6586058&amp;amp;dopt=Abstract" TargetMode="External"/><Relationship Id="rId102" Type="http://schemas.openxmlformats.org/officeDocument/2006/relationships/hyperlink" Target="http://www.ncbi.nlm.nih.gov/entrez/query.fcgi?holding=npg&amp;amp;cmd=Retrieve&amp;amp;db=PubMed&amp;amp;list_uids=2643770&amp;amp;dopt=Abstract" TargetMode="External"/><Relationship Id="rId144" Type="http://schemas.openxmlformats.org/officeDocument/2006/relationships/hyperlink" Target="http://www.ncbi.nlm.nih.gov/entrez/query.fcgi?holding=npg&amp;amp;cmd=Retrieve&amp;amp;db=PubMed&amp;amp;list_uids=2105529&amp;amp;dopt=Abstract" TargetMode="External"/><Relationship Id="rId90" Type="http://schemas.openxmlformats.org/officeDocument/2006/relationships/hyperlink" Target="http://links.isiglobalnet2.com/gateway/Gateway.cgi?amp;GWVersion=2&amp;amp;SrcAuth=Nature&amp;amp;SrcApp=Nature&amp;amp;DestLinkType=FullRecord&amp;amp;KeyUT=A1987G606200002&amp;amp;DestApp=WOS_CPL" TargetMode="External"/><Relationship Id="rId186" Type="http://schemas.openxmlformats.org/officeDocument/2006/relationships/hyperlink" Target="http://dx.doi.org/10.3171/jns.2002.96.3.0589" TargetMode="External"/><Relationship Id="rId351" Type="http://schemas.openxmlformats.org/officeDocument/2006/relationships/hyperlink" Target="http://www.ncbi.nlm.nih.gov/entrez/query.fcgi?holding=npg&amp;amp;cmd=Retrieve&amp;amp;db=PubMed&amp;amp;list_uids=18079707&amp;amp;dopt=Abstract" TargetMode="External"/><Relationship Id="rId393" Type="http://schemas.openxmlformats.org/officeDocument/2006/relationships/hyperlink" Target="http://www.ncbi.nlm.nih.gov/entrez/query.fcgi?holding=npg&amp;amp;cmd=Retrieve&amp;amp;db=PubMed&amp;amp;list_uids=25517469&amp;amp;dopt=Abstract" TargetMode="External"/><Relationship Id="rId407" Type="http://schemas.openxmlformats.org/officeDocument/2006/relationships/hyperlink" Target="http://dx.doi.org/10.1371/journal.pone.0085336" TargetMode="External"/><Relationship Id="rId449" Type="http://schemas.openxmlformats.org/officeDocument/2006/relationships/hyperlink" Target="http://chemport.cas.org/cgi-bin/sdcgi?APP=ftslink&amp;action=reflink&amp;origin=npg&amp;version=1.0&amp;coi=1:CAS:528:DC+D3MXlvVGmsL0=&amp;pissn=1759-4758&amp;pyear=2015&amp;md5=da79266140e3d1f142b30832dc16cbe2" TargetMode="External"/><Relationship Id="rId211" Type="http://schemas.openxmlformats.org/officeDocument/2006/relationships/hyperlink" Target="http://www.ncbi.nlm.nih.gov/entrez/query.fcgi?holding=npg&amp;amp;cmd=Retrieve&amp;amp;db=PubMed&amp;amp;list_uids=12402261&amp;amp;dopt=Abstract" TargetMode="External"/><Relationship Id="rId253" Type="http://schemas.openxmlformats.org/officeDocument/2006/relationships/hyperlink" Target="http://chemport.cas.org/cgi-bin/sdcgi?APP=ftslink&amp;action=reflink&amp;origin=npg&amp;version=1.0&amp;coi=1:STN:280:DC+D3czosVOmtg==&amp;pissn=1759-4758&amp;pyear=2015&amp;md5=afe5ebb8a342f47807241993f280029a" TargetMode="External"/><Relationship Id="rId295" Type="http://schemas.openxmlformats.org/officeDocument/2006/relationships/hyperlink" Target="http://www.ncbi.nlm.nih.gov/entrez/query.fcgi?holding=npg&amp;amp;cmd=Retrieve&amp;amp;db=PubMed&amp;amp;list_uids=10748519&amp;amp;dopt=Abstract" TargetMode="External"/><Relationship Id="rId309" Type="http://schemas.openxmlformats.org/officeDocument/2006/relationships/hyperlink" Target="http://links.isiglobalnet2.com/gateway/Gateway.cgi?amp;GWVersion=2&amp;amp;SrcAuth=Nature&amp;amp;SrcApp=Nature&amp;amp;DestLinkType=FullRecord&amp;amp;KeyUT=000165143500008&amp;amp;DestApp=WOS_CPL" TargetMode="External"/><Relationship Id="rId460" Type="http://schemas.openxmlformats.org/officeDocument/2006/relationships/hyperlink" Target="http://www.nature.com/nrneurol/foxtrot/svc/authoremailform?doi=10.1038/nrneurol.2015.123&amp;file=/nrneurol/journal/v11/n9/full/nrneurol.2015.123.html&amp;title=Cell-based+therapies+for+Parkinson+disease%5bmdash%5dpast+insights+and+future+potential&amp;author=Roger+A.+Barker" TargetMode="External"/><Relationship Id="rId48" Type="http://schemas.openxmlformats.org/officeDocument/2006/relationships/hyperlink" Target="http://chemport.cas.org/cgi-bin/sdcgi?APP=ftslink&amp;action=reflink&amp;origin=npg&amp;version=1.0&amp;coi=1:CAS:528:DyaF1MXns1eisw==&amp;pissn=1759-4758&amp;pyear=2015&amp;md5=6eb749b00950f83404a1d061ef3c3f98" TargetMode="External"/><Relationship Id="rId113" Type="http://schemas.openxmlformats.org/officeDocument/2006/relationships/hyperlink" Target="http://dx.doi.org/10.1056/NEJM198908033210512" TargetMode="External"/><Relationship Id="rId320" Type="http://schemas.openxmlformats.org/officeDocument/2006/relationships/hyperlink" Target="http://chemport.cas.org/cgi-bin/sdcgi?APP=ftslink&amp;action=reflink&amp;origin=npg&amp;version=1.0&amp;coi=1:CAS:528:DC+D2MXitlehsrg=&amp;pissn=1759-4758&amp;pyear=2015&amp;md5=cde12b777a84ffc9a22f923e73000f49" TargetMode="External"/><Relationship Id="rId155" Type="http://schemas.openxmlformats.org/officeDocument/2006/relationships/hyperlink" Target="http://www.ncbi.nlm.nih.gov/entrez/query.fcgi?holding=npg&amp;amp;cmd=Retrieve&amp;amp;db=PubMed&amp;amp;list_uids=9225690&amp;amp;dopt=Abstract" TargetMode="External"/><Relationship Id="rId197" Type="http://schemas.openxmlformats.org/officeDocument/2006/relationships/hyperlink" Target="http://www.ncbi.nlm.nih.gov/entrez/query.fcgi?holding=npg&amp;amp;cmd=Retrieve&amp;amp;db=PubMed&amp;amp;list_uids=11236774&amp;amp;dopt=Abstract" TargetMode="External"/><Relationship Id="rId362" Type="http://schemas.openxmlformats.org/officeDocument/2006/relationships/hyperlink" Target="http://dx.doi.org/10.1002/glia.20654" TargetMode="External"/><Relationship Id="rId418" Type="http://schemas.openxmlformats.org/officeDocument/2006/relationships/hyperlink" Target="http://dx.doi.org/10.1111/j.1749-6632.2009.05229.x" TargetMode="External"/><Relationship Id="rId222" Type="http://schemas.openxmlformats.org/officeDocument/2006/relationships/hyperlink" Target="http://chemport.cas.org/cgi-bin/sdcgi?APP=ftslink&amp;action=reflink&amp;origin=npg&amp;version=1.0&amp;coi=1:CAS:528:DC+D28XktVyjsrc=&amp;pissn=1759-4758&amp;pyear=2015&amp;md5=08e83a3e31d895a85171a295ff5db5b8" TargetMode="External"/><Relationship Id="rId264" Type="http://schemas.openxmlformats.org/officeDocument/2006/relationships/hyperlink" Target="http://dx.doi.org/10.1227/01.NEU.0000073315.88827.72" TargetMode="External"/><Relationship Id="rId17" Type="http://schemas.openxmlformats.org/officeDocument/2006/relationships/hyperlink" Target="http://chemport.cas.org/cgi-bin/sdcgi?APP=ftslink&amp;action=reflink&amp;origin=npg&amp;version=1.0&amp;coi=1:CAS:528:DyaK2sXlslWru7o=&amp;pissn=1759-4758&amp;pyear=2015&amp;md5=efa507c30637faef652d39669ef7a0ba" TargetMode="External"/><Relationship Id="rId59" Type="http://schemas.openxmlformats.org/officeDocument/2006/relationships/hyperlink" Target="http://www.nature.com/doifinder/10.1038/292351a0" TargetMode="External"/><Relationship Id="rId124" Type="http://schemas.openxmlformats.org/officeDocument/2006/relationships/hyperlink" Target="http://chemport.cas.org/cgi-bin/sdcgi?APP=ftslink&amp;action=reflink&amp;origin=npg&amp;version=1.0&amp;coi=1:STN:280:DyaK38/ltVaiug==&amp;pissn=1759-4758&amp;pyear=2015&amp;md5=814ce6feccc35a6812753c92516e5b95" TargetMode="External"/><Relationship Id="rId70" Type="http://schemas.openxmlformats.org/officeDocument/2006/relationships/hyperlink" Target="http://chemport.cas.org/cgi-bin/sdcgi?APP=ftslink&amp;action=reflink&amp;origin=npg&amp;version=1.0&amp;coi=1:STN:280:Bi6C38zgsFE=&amp;pissn=1759-4758&amp;pyear=2015&amp;md5=054ec41584e42ae0141e9e249543df0c" TargetMode="External"/><Relationship Id="rId166" Type="http://schemas.openxmlformats.org/officeDocument/2006/relationships/hyperlink" Target="http://www.ncbi.nlm.nih.gov/entrez/query.fcgi?holding=npg&amp;amp;cmd=Retrieve&amp;amp;db=PubMed&amp;amp;list_uids=24217017&amp;amp;dopt=Abstract" TargetMode="External"/><Relationship Id="rId331" Type="http://schemas.openxmlformats.org/officeDocument/2006/relationships/hyperlink" Target="http://links.isiglobalnet2.com/gateway/Gateway.cgi?amp;GWVersion=2&amp;amp;SrcAuth=Nature&amp;amp;SrcApp=Nature&amp;amp;DestLinkType=FullRecord&amp;amp;KeyUT=000225093300007&amp;amp;DestApp=WOS_CPL" TargetMode="External"/><Relationship Id="rId373" Type="http://schemas.openxmlformats.org/officeDocument/2006/relationships/hyperlink" Target="http://dx.doi.org/10.1242/dev.097394" TargetMode="External"/><Relationship Id="rId429" Type="http://schemas.openxmlformats.org/officeDocument/2006/relationships/hyperlink" Target="http://dx.doi.org/10.1016/j.celrep.2014.05.027" TargetMode="External"/><Relationship Id="rId1" Type="http://schemas.openxmlformats.org/officeDocument/2006/relationships/notesMaster" Target="../notesMasters/notesMaster1.xml"/><Relationship Id="rId233" Type="http://schemas.openxmlformats.org/officeDocument/2006/relationships/hyperlink" Target="http://dx.doi.org/10.2967/jnumed.109.066811" TargetMode="External"/><Relationship Id="rId440" Type="http://schemas.openxmlformats.org/officeDocument/2006/relationships/hyperlink" Target="http://chemport.cas.org/cgi-bin/sdcgi?APP=ftslink&amp;action=reflink&amp;origin=npg&amp;version=1.0&amp;coi=1:STN:280:DyaK3M/mvFejtg==&amp;pissn=1759-4758&amp;pyear=2015&amp;md5=e4372bb1a59f526d966b0208cd00b3d6" TargetMode="External"/><Relationship Id="rId28" Type="http://schemas.openxmlformats.org/officeDocument/2006/relationships/hyperlink" Target="http://links.isiglobalnet2.com/gateway/Gateway.cgi?amp;GWVersion=2&amp;amp;SrcAuth=Nature&amp;amp;SrcApp=Nature&amp;amp;DestLinkType=FullRecord&amp;amp;KeyUT=000313595800007&amp;amp;DestApp=WOS_CPL" TargetMode="External"/><Relationship Id="rId275" Type="http://schemas.openxmlformats.org/officeDocument/2006/relationships/hyperlink" Target="http://www.ncbi.nlm.nih.gov/entrez/query.fcgi?holding=npg&amp;amp;cmd=Retrieve&amp;amp;db=PubMed&amp;amp;list_uids=18394567&amp;amp;dopt=Abstract" TargetMode="External"/><Relationship Id="rId300" Type="http://schemas.openxmlformats.org/officeDocument/2006/relationships/hyperlink" Target="http://chemport.cas.org/cgi-bin/sdcgi?APP=ftslink&amp;action=reflink&amp;origin=npg&amp;version=1.0&amp;coi=1:CAS:528:DC+D3MXptV2rt70=&amp;pissn=1759-4758&amp;pyear=2015&amp;md5=2121dbea46e84dbdf974835e9b92d19a" TargetMode="External"/><Relationship Id="rId81" Type="http://schemas.openxmlformats.org/officeDocument/2006/relationships/hyperlink" Target="http://dx.doi.org/10.1016/j.baga.2014.06.003" TargetMode="External"/><Relationship Id="rId135" Type="http://schemas.openxmlformats.org/officeDocument/2006/relationships/hyperlink" Target="http://chemport.cas.org/cgi-bin/sdcgi?APP=ftslink&amp;action=reflink&amp;origin=npg&amp;version=1.0&amp;coi=1:STN:280:DyaK3czls1Snsg==&amp;pissn=1759-4758&amp;pyear=2015&amp;md5=9d9b2676cd1fcc61f7d5451f9a8d6b96" TargetMode="External"/><Relationship Id="rId177" Type="http://schemas.openxmlformats.org/officeDocument/2006/relationships/hyperlink" Target="http://chemport.cas.org/cgi-bin/sdcgi?APP=ftslink&amp;action=reflink&amp;origin=npg&amp;version=1.0&amp;coi=1:STN:280:ByyD28zgs1I=&amp;pissn=1759-4758&amp;pyear=2015&amp;md5=c3505ef3559af06b028b070fa24947c2" TargetMode="External"/><Relationship Id="rId342" Type="http://schemas.openxmlformats.org/officeDocument/2006/relationships/hyperlink" Target="http://chemport.cas.org/cgi-bin/sdcgi?APP=ftslink&amp;action=reflink&amp;origin=npg&amp;version=1.0&amp;coi=1:CAS:528:DC+D2MXlslCltb8=&amp;pissn=1759-4758&amp;pyear=2015&amp;md5=15f3603ab171c811ce196a213528616a" TargetMode="External"/><Relationship Id="rId384" Type="http://schemas.openxmlformats.org/officeDocument/2006/relationships/hyperlink" Target="http://www.ncbi.nlm.nih.gov/entrez/query.fcgi?holding=npg&amp;amp;cmd=Retrieve&amp;amp;db=PubMed&amp;amp;list_uids=20362538&amp;amp;dopt=Abstract" TargetMode="External"/><Relationship Id="rId202" Type="http://schemas.openxmlformats.org/officeDocument/2006/relationships/hyperlink" Target="http://www.ncbi.nlm.nih.gov/entrez/query.fcgi?holding=npg&amp;amp;cmd=Retrieve&amp;amp;db=PubMed&amp;amp;list_uids=16908749&amp;amp;dopt=Abstract" TargetMode="External"/><Relationship Id="rId244" Type="http://schemas.openxmlformats.org/officeDocument/2006/relationships/hyperlink" Target="http://chemport.cas.org/cgi-bin/sdcgi?APP=ftslink&amp;action=reflink&amp;origin=npg&amp;version=1.0&amp;coi=1:STN:280:BymH3cvlsV0=&amp;pissn=1759-4758&amp;pyear=2015&amp;md5=a278c5bd8653fb079a1461842a69208e" TargetMode="External"/><Relationship Id="rId39" Type="http://schemas.openxmlformats.org/officeDocument/2006/relationships/hyperlink" Target="http://dx.doi.org/10.1007/BF00315125" TargetMode="External"/><Relationship Id="rId286" Type="http://schemas.openxmlformats.org/officeDocument/2006/relationships/hyperlink" Target="http://chemport.cas.org/cgi-bin/sdcgi?APP=ftslink&amp;action=reflink&amp;origin=npg&amp;version=1.0&amp;coi=1:CAS:528:DC+C2cXhslCit7nM&amp;pissn=1759-4758&amp;pyear=2015&amp;md5=2fb56264df223c1d28304ab2340fdb94" TargetMode="External"/><Relationship Id="rId451" Type="http://schemas.openxmlformats.org/officeDocument/2006/relationships/hyperlink" Target="http://www.ncbi.nlm.nih.gov/entrez/query.fcgi?holding=npg&amp;amp;cmd=Retrieve&amp;amp;db=PubMed&amp;amp;list_uids=11494363&amp;amp;dopt=Abstract" TargetMode="External"/><Relationship Id="rId50" Type="http://schemas.openxmlformats.org/officeDocument/2006/relationships/hyperlink" Target="http://www.ncbi.nlm.nih.gov/entrez/query.fcgi?holding=npg&amp;amp;cmd=Retrieve&amp;amp;db=PubMed&amp;amp;list_uids=5718510&amp;amp;dopt=Abstract" TargetMode="External"/><Relationship Id="rId104" Type="http://schemas.openxmlformats.org/officeDocument/2006/relationships/hyperlink" Target="http://chemport.cas.org/cgi-bin/sdcgi?APP=ftslink&amp;action=reflink&amp;origin=npg&amp;version=1.0&amp;coi=1:STN:280:DyaK3c7jslaktA==&amp;pissn=1759-4758&amp;pyear=2015&amp;md5=0df5f5c50ac382fb7d1210f8bb4cddad" TargetMode="External"/><Relationship Id="rId146" Type="http://schemas.openxmlformats.org/officeDocument/2006/relationships/hyperlink" Target="http://links.isiglobalnet2.com/gateway/Gateway.cgi?amp;GWVersion=2&amp;amp;SrcAuth=Nature&amp;amp;SrcApp=Nature&amp;amp;DestLinkType=FullRecord&amp;amp;KeyUT=000088183600007&amp;amp;DestApp=WOS_CPL" TargetMode="External"/><Relationship Id="rId188" Type="http://schemas.openxmlformats.org/officeDocument/2006/relationships/hyperlink" Target="http://links.isiglobalnet2.com/gateway/Gateway.cgi?amp;GWVersion=2&amp;amp;SrcAuth=Nature&amp;amp;SrcApp=Nature&amp;amp;DestLinkType=FullRecord&amp;amp;KeyUT=A1994MV86600002&amp;amp;DestApp=WOS_CPL" TargetMode="External"/><Relationship Id="rId311" Type="http://schemas.openxmlformats.org/officeDocument/2006/relationships/hyperlink" Target="http://dx.doi.org/10.1016/S0896-6273(00)00083-0" TargetMode="External"/><Relationship Id="rId353" Type="http://schemas.openxmlformats.org/officeDocument/2006/relationships/hyperlink" Target="http://chemport.cas.org/cgi-bin/sdcgi?APP=ftslink&amp;action=reflink&amp;origin=npg&amp;version=1.0&amp;coi=1:CAS:528:DC+D1MXltFSnsb0=&amp;pissn=1759-4758&amp;pyear=2015&amp;md5=9d23eacb831966b8f5ac7347620abf38" TargetMode="External"/><Relationship Id="rId395" Type="http://schemas.openxmlformats.org/officeDocument/2006/relationships/hyperlink" Target="http://dx.doi.org/10.1016/j.stemcr.2015.04.011" TargetMode="External"/><Relationship Id="rId409" Type="http://schemas.openxmlformats.org/officeDocument/2006/relationships/hyperlink" Target="http://links.isiglobalnet2.com/gateway/Gateway.cgi?amp;GWVersion=2&amp;amp;SrcAuth=Nature&amp;amp;SrcApp=Nature&amp;amp;DestLinkType=FullRecord&amp;amp;KeyUT=000255681800029&amp;amp;DestApp=WOS_CPL" TargetMode="External"/><Relationship Id="rId92" Type="http://schemas.openxmlformats.org/officeDocument/2006/relationships/hyperlink" Target="http://dx.doi.org/10.1056/NEJM198704023161402" TargetMode="External"/><Relationship Id="rId213" Type="http://schemas.openxmlformats.org/officeDocument/2006/relationships/hyperlink" Target="http://chemport.cas.org/cgi-bin/sdcgi?APP=ftslink&amp;action=reflink&amp;origin=npg&amp;version=1.0&amp;coi=1:CAS:528:DC+C3cXhtVyrt77K&amp;pissn=1759-4758&amp;pyear=2015&amp;md5=2cb1aa5427072f8357a1678e2fe10be3" TargetMode="External"/><Relationship Id="rId420" Type="http://schemas.openxmlformats.org/officeDocument/2006/relationships/hyperlink" Target="http://www.ncbi.nlm.nih.gov/entrez/query.fcgi?holding=npg&amp;amp;cmd=Retrieve&amp;amp;db=PubMed&amp;amp;list_uids=20198645&amp;amp;dopt=Abstract" TargetMode="External"/><Relationship Id="rId255" Type="http://schemas.openxmlformats.org/officeDocument/2006/relationships/hyperlink" Target="http://chemport.cas.org/cgi-bin/sdcgi?APP=ftslink&amp;action=reflink&amp;origin=npg&amp;version=1.0&amp;coi=1:STN:280:BymB2MfislI=&amp;pissn=1759-4758&amp;pyear=2015&amp;md5=736f8d3eb9416e35ca164fd5c33ac2f9" TargetMode="External"/><Relationship Id="rId297" Type="http://schemas.openxmlformats.org/officeDocument/2006/relationships/hyperlink" Target="http://chemport.cas.org/cgi-bin/sdcgi?APP=ftslink&amp;action=reflink&amp;origin=npg&amp;version=1.0&amp;coi=1:STN:280:DC+D3cvgt1WksA==&amp;pissn=1759-4758&amp;pyear=2015&amp;md5=c976f0702f3cdbe33ee41578e419a2e0" TargetMode="External"/><Relationship Id="rId462" Type="http://schemas.openxmlformats.org/officeDocument/2006/relationships/hyperlink" Target="http://www.nature.com/natureevents/science/events/53959-Electron_Microscopy_for_Materials_The_Next_Ten_Years" TargetMode="External"/><Relationship Id="rId115" Type="http://schemas.openxmlformats.org/officeDocument/2006/relationships/hyperlink" Target="http://www.ncbi.nlm.nih.gov/entrez/query.fcgi?holding=npg&amp;amp;cmd=Retrieve&amp;amp;db=PubMed&amp;amp;list_uids=2649748&amp;amp;dopt=Abstract" TargetMode="External"/><Relationship Id="rId157" Type="http://schemas.openxmlformats.org/officeDocument/2006/relationships/hyperlink" Target="http://chemport.cas.org/cgi-bin/sdcgi?APP=ftslink&amp;action=reflink&amp;origin=npg&amp;version=1.0&amp;coi=1:CAS:528:DyaK1MXnslKqtLk=&amp;pissn=1759-4758&amp;pyear=2015&amp;md5=6a7aa23d5da9b0334cf86e1ba5f01399" TargetMode="External"/><Relationship Id="rId322" Type="http://schemas.openxmlformats.org/officeDocument/2006/relationships/hyperlink" Target="http://www.ncbi.nlm.nih.gov/entrez/query.fcgi?holding=npg&amp;amp;cmd=Retrieve&amp;amp;db=PubMed&amp;amp;list_uids=15715675&amp;amp;dopt=Abstract" TargetMode="External"/><Relationship Id="rId364" Type="http://schemas.openxmlformats.org/officeDocument/2006/relationships/hyperlink" Target="http://links.isiglobalnet2.com/gateway/Gateway.cgi?amp;GWVersion=2&amp;amp;SrcAuth=Nature&amp;amp;SrcApp=Nature&amp;amp;DestLinkType=FullRecord&amp;amp;KeyUT=000248692900016&amp;amp;DestApp=WOS_CP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17" Type="http://schemas.openxmlformats.org/officeDocument/2006/relationships/hyperlink" Target="http://chemport.cas.org/cgi-bin/sdcgi?APP=ftslink&amp;action=reflink&amp;origin=npg&amp;version=1.0&amp;coi=1:STN:280:BieC3s3lvVM=&amp;pissn=1759-4758&amp;pyear=2015&amp;md5=b33d0a18298175a69716da96b4f45f27" TargetMode="External"/><Relationship Id="rId299" Type="http://schemas.openxmlformats.org/officeDocument/2006/relationships/hyperlink" Target="http://www.ncbi.nlm.nih.gov/entrez/query.fcgi?holding=npg&amp;amp;cmd=Retrieve&amp;amp;db=PubMed&amp;amp;list_uids=10859025&amp;amp;dopt=Abstract" TargetMode="External"/><Relationship Id="rId21" Type="http://schemas.openxmlformats.org/officeDocument/2006/relationships/hyperlink" Target="http://links.isiglobalnet2.com/gateway/Gateway.cgi?amp;GWVersion=2&amp;amp;SrcAuth=Nature&amp;amp;SrcApp=Nature&amp;amp;DestLinkType=FullRecord&amp;amp;KeyUT=000082259700004&amp;amp;DestApp=WOS_CPL" TargetMode="External"/><Relationship Id="rId63" Type="http://schemas.openxmlformats.org/officeDocument/2006/relationships/hyperlink" Target="http://dx.doi.org/10.1126/science.571147" TargetMode="External"/><Relationship Id="rId159" Type="http://schemas.openxmlformats.org/officeDocument/2006/relationships/hyperlink" Target="http://www.ncbi.nlm.nih.gov/entrez/query.fcgi?holding=npg&amp;amp;cmd=Retrieve&amp;amp;db=PubMed&amp;amp;list_uids=10570493&amp;amp;dopt=Abstract" TargetMode="External"/><Relationship Id="rId324" Type="http://schemas.openxmlformats.org/officeDocument/2006/relationships/hyperlink" Target="http://chemport.cas.org/cgi-bin/sdcgi?APP=ftslink&amp;action=reflink&amp;origin=npg&amp;version=1.0&amp;coi=1:CAS:528:DC+D2cXnsVensLc=&amp;pissn=1759-4758&amp;pyear=2015&amp;md5=021c18e0740134eae7c78db611892977" TargetMode="External"/><Relationship Id="rId366" Type="http://schemas.openxmlformats.org/officeDocument/2006/relationships/hyperlink" Target="http://dx.doi.org/10.1242/dev.02879" TargetMode="External"/><Relationship Id="rId170" Type="http://schemas.openxmlformats.org/officeDocument/2006/relationships/hyperlink" Target="http://www.ncbi.nlm.nih.gov/entrez/query.fcgi?holding=npg&amp;amp;cmd=Retrieve&amp;amp;db=PubMed&amp;amp;list_uids=1435881&amp;amp;dopt=Abstract" TargetMode="External"/><Relationship Id="rId226" Type="http://schemas.openxmlformats.org/officeDocument/2006/relationships/hyperlink" Target="http://chemport.cas.org/cgi-bin/sdcgi?APP=ftslink&amp;action=reflink&amp;origin=npg&amp;version=1.0&amp;coi=1:CAS:528:DC+D28Xms1elsr4=&amp;pissn=1759-4758&amp;pyear=2015&amp;md5=8b2827529ef0d4ab1e823158c9b2e073" TargetMode="External"/><Relationship Id="rId433" Type="http://schemas.openxmlformats.org/officeDocument/2006/relationships/hyperlink" Target="http://www.gforce-pd.com/" TargetMode="External"/><Relationship Id="rId268" Type="http://schemas.openxmlformats.org/officeDocument/2006/relationships/hyperlink" Target="http://www.ncbi.nlm.nih.gov/entrez/query.fcgi?holding=npg&amp;amp;cmd=Retrieve&amp;amp;db=PubMed&amp;amp;list_uids=14766394&amp;amp;dopt=Abstract" TargetMode="External"/><Relationship Id="rId32" Type="http://schemas.openxmlformats.org/officeDocument/2006/relationships/hyperlink" Target="http://www.ncbi.nlm.nih.gov/entrez/query.fcgi?holding=npg&amp;amp;cmd=Retrieve&amp;amp;db=PubMed&amp;amp;list_uids=1131859&amp;amp;dopt=Abstract" TargetMode="External"/><Relationship Id="rId74" Type="http://schemas.openxmlformats.org/officeDocument/2006/relationships/hyperlink" Target="http://chemport.cas.org/cgi-bin/sdcgi?APP=ftslink&amp;action=reflink&amp;origin=npg&amp;version=1.0&amp;coi=1:STN:280:Bi6D383is1Q=&amp;pissn=1759-4758&amp;pyear=2015&amp;md5=c8369b93cb4d4da29d6e00a53e97e99f" TargetMode="External"/><Relationship Id="rId128" Type="http://schemas.openxmlformats.org/officeDocument/2006/relationships/hyperlink" Target="http://www.ncbi.nlm.nih.gov/entrez/query.fcgi?holding=npg&amp;amp;cmd=Retrieve&amp;amp;db=PubMed&amp;amp;list_uids=2742361&amp;amp;dopt=Abstract" TargetMode="External"/><Relationship Id="rId335" Type="http://schemas.openxmlformats.org/officeDocument/2006/relationships/hyperlink" Target="http://links.isiglobalnet2.com/gateway/Gateway.cgi?amp;GWVersion=2&amp;amp;SrcAuth=Nature&amp;amp;SrcApp=Nature&amp;amp;DestLinkType=FullRecord&amp;amp;KeyUT=000241844900023&amp;amp;DestApp=WOS_CPL" TargetMode="External"/><Relationship Id="rId377" Type="http://schemas.openxmlformats.org/officeDocument/2006/relationships/hyperlink" Target="http://www.nature.com/doifinder/10.1038/nbt.1529" TargetMode="External"/><Relationship Id="rId5" Type="http://schemas.openxmlformats.org/officeDocument/2006/relationships/hyperlink" Target="http://www.nature.com/nrneurol/journal/v11/n9/ris/nrneurol.2015.123.ris" TargetMode="External"/><Relationship Id="rId181" Type="http://schemas.openxmlformats.org/officeDocument/2006/relationships/hyperlink" Target="http://chemport.cas.org/cgi-bin/sdcgi?APP=ftslink&amp;action=reflink&amp;origin=npg&amp;version=1.0&amp;coi=1:STN:280:DC+D3c3lt1aktQ==&amp;pissn=1759-4758&amp;pyear=2015&amp;md5=22c36c15cce1f897509e5ac8c3435fed" TargetMode="External"/><Relationship Id="rId237" Type="http://schemas.openxmlformats.org/officeDocument/2006/relationships/hyperlink" Target="http://dx.doi.org/10.1016/S1474-4422(12)70295-8" TargetMode="External"/><Relationship Id="rId402" Type="http://schemas.openxmlformats.org/officeDocument/2006/relationships/hyperlink" Target="http://links.isiglobalnet2.com/gateway/Gateway.cgi?amp;GWVersion=2&amp;amp;SrcAuth=Nature&amp;amp;SrcApp=Nature&amp;amp;DestLinkType=FullRecord&amp;amp;KeyUT=000264030700003&amp;amp;DestApp=WOS_CPL" TargetMode="External"/><Relationship Id="rId279" Type="http://schemas.openxmlformats.org/officeDocument/2006/relationships/hyperlink" Target="http://www.ncbi.nlm.nih.gov/entrez/query.fcgi?holding=npg&amp;amp;cmd=Retrieve&amp;amp;db=PubMed&amp;amp;list_uids=21565557&amp;amp;dopt=Abstract" TargetMode="External"/><Relationship Id="rId444" Type="http://schemas.openxmlformats.org/officeDocument/2006/relationships/hyperlink" Target="http://www.ncbi.nlm.nih.gov/entrez/query.fcgi?holding=npg&amp;amp;cmd=Retrieve&amp;amp;db=PubMed&amp;amp;list_uids=25732245&amp;amp;dopt=Abstract" TargetMode="External"/><Relationship Id="rId43" Type="http://schemas.openxmlformats.org/officeDocument/2006/relationships/hyperlink" Target="http://chemport.cas.org/cgi-bin/sdcgi?APP=ftslink&amp;action=reflink&amp;origin=npg&amp;version=1.0&amp;coi=1:CAS:528:DyaE2cXltFChtLc=&amp;pissn=1759-4758&amp;pyear=2015&amp;md5=07cbf78baca4a0a81a63e46050248d43" TargetMode="External"/><Relationship Id="rId139" Type="http://schemas.openxmlformats.org/officeDocument/2006/relationships/hyperlink" Target="http://links.isiglobalnet2.com/gateway/Gateway.cgi?amp;GWVersion=2&amp;amp;SrcAuth=Nature&amp;amp;SrcApp=Nature&amp;amp;DestLinkType=FullRecord&amp;amp;KeyUT=A1989U932500017&amp;amp;DestApp=WOS_CPL" TargetMode="External"/><Relationship Id="rId290" Type="http://schemas.openxmlformats.org/officeDocument/2006/relationships/hyperlink" Target="http://links.isiglobalnet2.com/gateway/Gateway.cgi?amp;GWVersion=2&amp;amp;SrcAuth=Nature&amp;amp;SrcApp=Nature&amp;amp;DestLinkType=FullRecord&amp;amp;KeyUT=000076887700056&amp;amp;DestApp=WOS_CPL" TargetMode="External"/><Relationship Id="rId304" Type="http://schemas.openxmlformats.org/officeDocument/2006/relationships/hyperlink" Target="http://chemport.cas.org/cgi-bin/sdcgi?APP=ftslink&amp;action=reflink&amp;origin=npg&amp;version=1.0&amp;coi=1:CAS:528:DC+D3MXptV2rtrc=&amp;pissn=1759-4758&amp;pyear=2015&amp;md5=bc5b75a0f8fe0de829533e7558257009" TargetMode="External"/><Relationship Id="rId346" Type="http://schemas.openxmlformats.org/officeDocument/2006/relationships/hyperlink" Target="http://chemport.cas.org/cgi-bin/sdcgi?APP=ftslink&amp;action=reflink&amp;origin=npg&amp;version=1.0&amp;coi=1:CAS:528:DC+D1cXhvVCkt7g=&amp;pissn=1759-4758&amp;pyear=2015&amp;md5=7d6e6e7b72cf0ea02dad42844f9be499" TargetMode="External"/><Relationship Id="rId388" Type="http://schemas.openxmlformats.org/officeDocument/2006/relationships/hyperlink" Target="http://dx.doi.org/10.1016/j.celrep.2012.04.009" TargetMode="External"/><Relationship Id="rId85" Type="http://schemas.openxmlformats.org/officeDocument/2006/relationships/hyperlink" Target="http://dx.doi.org/10.3171/jns.1985.62.2.0169" TargetMode="External"/><Relationship Id="rId150" Type="http://schemas.openxmlformats.org/officeDocument/2006/relationships/hyperlink" Target="http://links.isiglobalnet2.com/gateway/Gateway.cgi?amp;GWVersion=2&amp;amp;SrcAuth=Nature&amp;amp;SrcApp=Nature&amp;amp;DestLinkType=FullRecord&amp;amp;KeyUT=A1994MW50600007&amp;amp;DestApp=WOS_CPL" TargetMode="External"/><Relationship Id="rId192" Type="http://schemas.openxmlformats.org/officeDocument/2006/relationships/hyperlink" Target="http://links.isiglobalnet2.com/gateway/Gateway.cgi?amp;GWVersion=2&amp;amp;SrcAuth=Nature&amp;amp;SrcApp=Nature&amp;amp;DestLinkType=FullRecord&amp;amp;KeyUT=000075898300038&amp;amp;DestApp=WOS_CPL" TargetMode="External"/><Relationship Id="rId206" Type="http://schemas.openxmlformats.org/officeDocument/2006/relationships/hyperlink" Target="http://chemport.cas.org/cgi-bin/sdcgi?APP=ftslink&amp;action=reflink&amp;origin=npg&amp;version=1.0&amp;coi=1:CAS:528:DC+D38Xkslyisr4=&amp;pissn=1759-4758&amp;pyear=2015&amp;md5=e1eab42327b4cffb1c0a529a60c6bb9a" TargetMode="External"/><Relationship Id="rId413" Type="http://schemas.openxmlformats.org/officeDocument/2006/relationships/hyperlink" Target="http://links.isiglobalnet2.com/gateway/Gateway.cgi?amp;GWVersion=2&amp;amp;SrcAuth=Nature&amp;amp;SrcApp=Nature&amp;amp;DestLinkType=FullRecord&amp;amp;KeyUT=000255681800028&amp;amp;DestApp=WOS_CPL" TargetMode="External"/><Relationship Id="rId248" Type="http://schemas.openxmlformats.org/officeDocument/2006/relationships/hyperlink" Target="http://chemport.cas.org/cgi-bin/sdcgi?APP=ftslink&amp;action=reflink&amp;origin=npg&amp;version=1.0&amp;coi=1:STN:280:DyaK1c3ntlOrsA==&amp;pissn=1759-4758&amp;pyear=2015&amp;md5=037562add8f5af1e48266b18add374b4" TargetMode="External"/><Relationship Id="rId455" Type="http://schemas.openxmlformats.org/officeDocument/2006/relationships/hyperlink" Target="http://www.ncbi.nlm.nih.gov/entrez/query.fcgi?holding=npg&amp;amp;cmd=Retrieve&amp;amp;db=PubMed&amp;amp;list_uids=21725324&amp;amp;dopt=Abstract" TargetMode="External"/><Relationship Id="rId12" Type="http://schemas.openxmlformats.org/officeDocument/2006/relationships/hyperlink" Target="http://www.nature.com/subjects/stem-cell-biotechnology" TargetMode="External"/><Relationship Id="rId108" Type="http://schemas.openxmlformats.org/officeDocument/2006/relationships/hyperlink" Target="http://www.ncbi.nlm.nih.gov/entrez/query.fcgi?holding=npg&amp;amp;cmd=Retrieve&amp;amp;db=PubMed&amp;amp;list_uids=2475820&amp;amp;dopt=Abstract" TargetMode="External"/><Relationship Id="rId315" Type="http://schemas.openxmlformats.org/officeDocument/2006/relationships/hyperlink" Target="http://www.nature.com/doifinder/10.1038/nature00900" TargetMode="External"/><Relationship Id="rId357" Type="http://schemas.openxmlformats.org/officeDocument/2006/relationships/hyperlink" Target="http://www.ncbi.nlm.nih.gov/entrez/query.fcgi?holding=npg&amp;amp;cmd=Retrieve&amp;amp;db=PubMed&amp;amp;list_uids=20798034&amp;amp;dopt=Abstract" TargetMode="External"/><Relationship Id="rId54" Type="http://schemas.openxmlformats.org/officeDocument/2006/relationships/hyperlink" Target="http://www.ncbi.nlm.nih.gov/entrez/query.fcgi?holding=npg&amp;amp;cmd=Retrieve&amp;amp;db=PubMed&amp;amp;list_uids=8281427&amp;amp;dopt=Abstract" TargetMode="External"/><Relationship Id="rId96" Type="http://schemas.openxmlformats.org/officeDocument/2006/relationships/hyperlink" Target="http://chemport.cas.org/cgi-bin/sdcgi?APP=ftslink&amp;action=reflink&amp;origin=npg&amp;version=1.0&amp;coi=1:STN:280:DyaL1M3islKqug==&amp;pissn=1759-4758&amp;pyear=2015&amp;md5=f1bc36612b7f14467a887b81993123a4" TargetMode="External"/><Relationship Id="rId161" Type="http://schemas.openxmlformats.org/officeDocument/2006/relationships/hyperlink" Target="http://chemport.cas.org/cgi-bin/sdcgi?APP=ftslink&amp;action=reflink&amp;origin=npg&amp;version=1.0&amp;coi=1:STN:280:DC+D3M/kvVSjtg==&amp;pissn=1759-4758&amp;pyear=2015&amp;md5=c4f3fc46917f78073039649e0a60ddc2" TargetMode="External"/><Relationship Id="rId217" Type="http://schemas.openxmlformats.org/officeDocument/2006/relationships/hyperlink" Target="http://www.ncbi.nlm.nih.gov/entrez/query.fcgi?holding=npg&amp;amp;cmd=Retrieve&amp;amp;db=PubMed&amp;amp;list_uids=20592420&amp;amp;dopt=Abstract" TargetMode="External"/><Relationship Id="rId399" Type="http://schemas.openxmlformats.org/officeDocument/2006/relationships/hyperlink" Target="http://www.ncbi.nlm.nih.gov/entrez/query.fcgi?holding=npg&amp;amp;cmd=Retrieve&amp;amp;db=PubMed&amp;amp;list_uids=22963760&amp;amp;dopt=Abstract" TargetMode="External"/><Relationship Id="rId259" Type="http://schemas.openxmlformats.org/officeDocument/2006/relationships/hyperlink" Target="http://chemport.cas.org/cgi-bin/sdcgi?APP=ftslink&amp;action=reflink&amp;origin=npg&amp;version=1.0&amp;coi=1:STN:280:DC+D3c7otlaitg==&amp;pissn=1759-4758&amp;pyear=2015&amp;md5=92bdcd359926b4af5bb597dc19127837" TargetMode="External"/><Relationship Id="rId424" Type="http://schemas.openxmlformats.org/officeDocument/2006/relationships/hyperlink" Target="http://www.ncbi.nlm.nih.gov/entrez/query.fcgi?holding=npg&amp;amp;cmd=Retrieve&amp;amp;db=PubMed&amp;amp;list_uids=24504409&amp;amp;dopt=Abstract" TargetMode="External"/><Relationship Id="rId466" Type="http://schemas.openxmlformats.org/officeDocument/2006/relationships/hyperlink" Target="http://dx.doi.org/10.1038/cddis.2013.530" TargetMode="External"/><Relationship Id="rId23" Type="http://schemas.openxmlformats.org/officeDocument/2006/relationships/hyperlink" Target="http://dx.doi.org/10.1093/brain/122.8.1437" TargetMode="External"/><Relationship Id="rId119" Type="http://schemas.openxmlformats.org/officeDocument/2006/relationships/hyperlink" Target="http://www.ncbi.nlm.nih.gov/entrez/query.fcgi?holding=npg&amp;amp;cmd=Retrieve&amp;amp;db=PubMed&amp;amp;list_uids=3435067&amp;amp;dopt=Abstract" TargetMode="External"/><Relationship Id="rId270" Type="http://schemas.openxmlformats.org/officeDocument/2006/relationships/hyperlink" Target="http://links.isiglobalnet2.com/gateway/Gateway.cgi?amp;GWVersion=2&amp;amp;SrcAuth=Nature&amp;amp;SrcApp=Nature&amp;amp;DestLinkType=FullRecord&amp;amp;KeyUT=000233827500005&amp;amp;DestApp=WOS_CPL" TargetMode="External"/><Relationship Id="rId326" Type="http://schemas.openxmlformats.org/officeDocument/2006/relationships/hyperlink" Target="http://dx.doi.org/10.1073/pnas.0404700101" TargetMode="External"/><Relationship Id="rId65" Type="http://schemas.openxmlformats.org/officeDocument/2006/relationships/hyperlink" Target="http://www.ncbi.nlm.nih.gov/entrez/query.fcgi?holding=npg&amp;amp;cmd=Retrieve&amp;amp;db=PubMed&amp;amp;list_uids=6687303&amp;amp;dopt=Abstract" TargetMode="External"/><Relationship Id="rId130" Type="http://schemas.openxmlformats.org/officeDocument/2006/relationships/hyperlink" Target="http://www.ncbi.nlm.nih.gov/entrez/query.fcgi?holding=npg&amp;amp;cmd=Retrieve&amp;amp;db=PubMed&amp;amp;list_uids=17534949&amp;amp;dopt=Abstract" TargetMode="External"/><Relationship Id="rId368" Type="http://schemas.openxmlformats.org/officeDocument/2006/relationships/hyperlink" Target="http://links.isiglobalnet2.com/gateway/Gateway.cgi?amp;GWVersion=2&amp;amp;SrcAuth=Nature&amp;amp;SrcApp=Nature&amp;amp;DestLinkType=FullRecord&amp;amp;KeyUT=000227302300016&amp;amp;DestApp=WOS_CPL" TargetMode="External"/><Relationship Id="rId172" Type="http://schemas.openxmlformats.org/officeDocument/2006/relationships/hyperlink" Target="http://chemport.cas.org/cgi-bin/sdcgi?APP=ftslink&amp;action=reflink&amp;origin=npg&amp;version=1.0&amp;coi=1:STN:280:ByqA1MfktVw=&amp;pissn=1759-4758&amp;pyear=2015&amp;md5=c4005b3a3f6e88b351eac63f6b969b31" TargetMode="External"/><Relationship Id="rId228" Type="http://schemas.openxmlformats.org/officeDocument/2006/relationships/hyperlink" Target="http://dx.doi.org/10.1016/j.neuroscience.2006.03.068" TargetMode="External"/><Relationship Id="rId435" Type="http://schemas.openxmlformats.org/officeDocument/2006/relationships/hyperlink" Target="http://www.ncbi.nlm.nih.gov/entrez/query.fcgi?holding=npg&amp;amp;cmd=Retrieve&amp;amp;db=PubMed&amp;amp;list_uids=2360804&amp;amp;dopt=Abstract" TargetMode="External"/><Relationship Id="rId281" Type="http://schemas.openxmlformats.org/officeDocument/2006/relationships/hyperlink" Target="http://chemport.cas.org/cgi-bin/sdcgi?APP=ftslink&amp;action=reflink&amp;origin=npg&amp;version=1.0&amp;coi=1:CAS:528:DC+C38Xhs12jtrbF&amp;pissn=1759-4758&amp;pyear=2015&amp;md5=1f1091f38b1c66e0ef066f5c313ad80c" TargetMode="External"/><Relationship Id="rId337" Type="http://schemas.openxmlformats.org/officeDocument/2006/relationships/hyperlink" Target="http://www.nature.com/doifinder/10.1038/nm1495" TargetMode="External"/><Relationship Id="rId34" Type="http://schemas.openxmlformats.org/officeDocument/2006/relationships/hyperlink" Target="http://chemport.cas.org/cgi-bin/sdcgi?APP=ftslink&amp;action=reflink&amp;origin=npg&amp;version=1.0&amp;coi=1:CAS:528:DyaE2cXhtlSqs78=&amp;pissn=1759-4758&amp;pyear=2015&amp;md5=6fabc7f000fdfee5a6900250c9ab2ca3" TargetMode="External"/><Relationship Id="rId76" Type="http://schemas.openxmlformats.org/officeDocument/2006/relationships/hyperlink" Target="http://dx.doi.org/10.1016/0006-8993(80)90692-7" TargetMode="External"/><Relationship Id="rId141" Type="http://schemas.openxmlformats.org/officeDocument/2006/relationships/hyperlink" Target="http://dx.doi.org/10.1001/archneur.1989.00520420033021" TargetMode="External"/><Relationship Id="rId379" Type="http://schemas.openxmlformats.org/officeDocument/2006/relationships/hyperlink" Target="http://links.isiglobalnet2.com/gateway/Gateway.cgi?amp;GWVersion=2&amp;amp;SrcAuth=Nature&amp;amp;SrcApp=Nature&amp;amp;DestLinkType=FullRecord&amp;amp;KeyUT=000331894200008&amp;amp;DestApp=WOS_CPL" TargetMode="External"/><Relationship Id="rId7" Type="http://schemas.openxmlformats.org/officeDocument/2006/relationships/hyperlink" Target="https://s100.copyright.com/AppDispatchServlet?publisherName=NPG&amp;publication=Nature+Reviews+Neurology&amp;title=Cell-based+therapies+for+Parkinson+disease%5bmdash%5dpast+insights+and+future+potential&amp;contentID=10.1038/nrneurol.2015.123&amp;volumeNum=11&amp;issueNum=9&amp;numPages=12&amp;pageNumbers=pp492-503&amp;publicationDate=2015-08-04&amp;author=Roger+A.+Barker,+Janelle+Drouin-Ouellet,+Malin+Parmar" TargetMode="External"/><Relationship Id="rId183" Type="http://schemas.openxmlformats.org/officeDocument/2006/relationships/hyperlink" Target="http://www.ncbi.nlm.nih.gov/entrez/query.fcgi?holding=npg&amp;amp;cmd=Retrieve&amp;amp;db=PubMed&amp;amp;list_uids=10794303&amp;amp;dopt=Abstract" TargetMode="External"/><Relationship Id="rId239" Type="http://schemas.openxmlformats.org/officeDocument/2006/relationships/hyperlink" Target="http://dx.doi.org/10.1093/brain/awh649" TargetMode="External"/><Relationship Id="rId390" Type="http://schemas.openxmlformats.org/officeDocument/2006/relationships/hyperlink" Target="http://links.isiglobalnet2.com/gateway/Gateway.cgi?amp;GWVersion=2&amp;amp;SrcAuth=Nature&amp;amp;SrcApp=Nature&amp;amp;DestLinkType=FullRecord&amp;amp;KeyUT=000298318000066&amp;amp;DestApp=WOS_CPL" TargetMode="External"/><Relationship Id="rId404" Type="http://schemas.openxmlformats.org/officeDocument/2006/relationships/hyperlink" Target="http://dx.doi.org/10.1038/nbt0309-213a" TargetMode="External"/><Relationship Id="rId446" Type="http://schemas.openxmlformats.org/officeDocument/2006/relationships/hyperlink" Target="http://chemport.cas.org/cgi-bin/sdcgi?APP=ftslink&amp;action=reflink&amp;origin=npg&amp;version=1.0&amp;coi=1:CAS:528:DC+C3cXhs1SqtrbK&amp;pissn=1759-4758&amp;pyear=2015&amp;md5=95a51897f4d179f8633b0b2802d10f9d" TargetMode="External"/><Relationship Id="rId250" Type="http://schemas.openxmlformats.org/officeDocument/2006/relationships/hyperlink" Target="http://www.ncbi.nlm.nih.gov/entrez/query.fcgi?holding=npg&amp;amp;cmd=Retrieve&amp;amp;db=PubMed&amp;amp;list_uids=9613726&amp;amp;dopt=Abstract" TargetMode="External"/><Relationship Id="rId292" Type="http://schemas.openxmlformats.org/officeDocument/2006/relationships/hyperlink" Target="http://dx.doi.org/10.1126/science.282.5391.1145" TargetMode="External"/><Relationship Id="rId306" Type="http://schemas.openxmlformats.org/officeDocument/2006/relationships/hyperlink" Target="http://www.ncbi.nlm.nih.gov/entrez/query.fcgi?holding=npg&amp;amp;cmd=Retrieve&amp;amp;db=PubMed&amp;amp;list_uids=11731781&amp;amp;dopt=Abstract" TargetMode="External"/><Relationship Id="rId45" Type="http://schemas.openxmlformats.org/officeDocument/2006/relationships/hyperlink" Target="http://chemport.cas.org/cgi-bin/sdcgi?APP=ftslink&amp;action=reflink&amp;origin=npg&amp;version=1.0&amp;coi=1:STN:280:CS6D1czpsFY=&amp;pissn=1759-4758&amp;pyear=2015&amp;md5=8231deae8f54be465db5ddc374a454f5" TargetMode="External"/><Relationship Id="rId87" Type="http://schemas.openxmlformats.org/officeDocument/2006/relationships/hyperlink" Target="http://www.ncbi.nlm.nih.gov/entrez/query.fcgi?holding=npg&amp;amp;cmd=Retrieve&amp;amp;db=PubMed&amp;amp;list_uids=1977606&amp;amp;dopt=Abstract" TargetMode="External"/><Relationship Id="rId110" Type="http://schemas.openxmlformats.org/officeDocument/2006/relationships/hyperlink" Target="http://chemport.cas.org/cgi-bin/sdcgi?APP=ftslink&amp;action=reflink&amp;origin=npg&amp;version=1.0&amp;coi=1:STN:280:DyaL1M3ktFehtA==&amp;pissn=1759-4758&amp;pyear=2015&amp;md5=029c9079cc8d0dc87382aa1f6dd09c4b" TargetMode="External"/><Relationship Id="rId348" Type="http://schemas.openxmlformats.org/officeDocument/2006/relationships/hyperlink" Target="http://dx.doi.org/10.1634/stemcells.2007-0494" TargetMode="External"/><Relationship Id="rId152" Type="http://schemas.openxmlformats.org/officeDocument/2006/relationships/hyperlink" Target="http://dx.doi.org/10.1002/ana.410350208" TargetMode="External"/><Relationship Id="rId194" Type="http://schemas.openxmlformats.org/officeDocument/2006/relationships/hyperlink" Target="http://dx.doi.org/10.1212/WNL.51.3.850" TargetMode="External"/><Relationship Id="rId208" Type="http://schemas.openxmlformats.org/officeDocument/2006/relationships/hyperlink" Target="http://www.ncbi.nlm.nih.gov/entrez/query.fcgi?holding=npg&amp;amp;cmd=Retrieve&amp;amp;db=PubMed&amp;amp;list_uids=12042822&amp;amp;dopt=Abstract" TargetMode="External"/><Relationship Id="rId415" Type="http://schemas.openxmlformats.org/officeDocument/2006/relationships/hyperlink" Target="http://www.nature.com/doifinder/10.1038/nm1746" TargetMode="External"/><Relationship Id="rId457" Type="http://schemas.openxmlformats.org/officeDocument/2006/relationships/hyperlink" Target="http://www.ncbi.nlm.nih.gov/entrez/query.fcgi?holding=npg&amp;amp;cmd=Retrieve&amp;amp;db=PubMed&amp;amp;list_uids=21646515&amp;amp;dopt=Abstract" TargetMode="External"/><Relationship Id="rId261" Type="http://schemas.openxmlformats.org/officeDocument/2006/relationships/hyperlink" Target="http://www.ncbi.nlm.nih.gov/entrez/query.fcgi?holding=npg&amp;amp;cmd=Retrieve&amp;amp;db=PubMed&amp;amp;list_uids=10720272&amp;amp;dopt=Abstract" TargetMode="External"/><Relationship Id="rId14" Type="http://schemas.openxmlformats.org/officeDocument/2006/relationships/hyperlink" Target="http://www.nature.com/subjects/translational-research" TargetMode="External"/><Relationship Id="rId56" Type="http://schemas.openxmlformats.org/officeDocument/2006/relationships/hyperlink" Target="http://chemport.cas.org/cgi-bin/sdcgi?APP=ftslink&amp;action=reflink&amp;origin=npg&amp;version=1.0&amp;coi=1:STN:280:Bi6B2crhvFY=&amp;pissn=1759-4758&amp;pyear=2015&amp;md5=a63f6e544516e83189465de0aaf09892" TargetMode="External"/><Relationship Id="rId317" Type="http://schemas.openxmlformats.org/officeDocument/2006/relationships/hyperlink" Target="http://links.isiglobalnet2.com/gateway/Gateway.cgi?amp;GWVersion=2&amp;amp;SrcAuth=Nature&amp;amp;SrcApp=Nature&amp;amp;DestLinkType=FullRecord&amp;amp;KeyUT=000240639300006&amp;amp;DestApp=WOS_CPL" TargetMode="External"/><Relationship Id="rId359" Type="http://schemas.openxmlformats.org/officeDocument/2006/relationships/hyperlink" Target="http://chemport.cas.org/cgi-bin/sdcgi?APP=ftslink&amp;action=reflink&amp;origin=npg&amp;version=1.0&amp;coi=1:CAS:528:DC+C38XhtF2jur3E&amp;pissn=1759-4758&amp;pyear=2015&amp;md5=cab300cedac3d3eefe95c3bc7bc73108" TargetMode="External"/><Relationship Id="rId98" Type="http://schemas.openxmlformats.org/officeDocument/2006/relationships/hyperlink" Target="http://dx.doi.org/10.1001/archneur.1989.00520410021016" TargetMode="External"/><Relationship Id="rId121" Type="http://schemas.openxmlformats.org/officeDocument/2006/relationships/hyperlink" Target="http://chemport.cas.org/cgi-bin/sdcgi?APP=ftslink&amp;action=reflink&amp;origin=npg&amp;version=1.0&amp;coi=1:STN:280:DyaL1czhvFeisg==&amp;pissn=1759-4758&amp;pyear=2015&amp;md5=1ea97e7ef6c3e1c82c35811b8ecf635c" TargetMode="External"/><Relationship Id="rId163" Type="http://schemas.openxmlformats.org/officeDocument/2006/relationships/hyperlink" Target="http://www.ncbi.nlm.nih.gov/entrez/query.fcgi?holding=npg&amp;amp;cmd=Retrieve&amp;amp;db=PubMed&amp;amp;list_uids=11079531&amp;amp;dopt=Abstract" TargetMode="External"/><Relationship Id="rId219" Type="http://schemas.openxmlformats.org/officeDocument/2006/relationships/hyperlink" Target="http://links.isiglobalnet2.com/gateway/Gateway.cgi?amp;GWVersion=2&amp;amp;SrcAuth=Nature&amp;amp;SrcApp=Nature&amp;amp;DestLinkType=FullRecord&amp;amp;KeyUT=000295456300008&amp;amp;DestApp=WOS_CPL" TargetMode="External"/><Relationship Id="rId370" Type="http://schemas.openxmlformats.org/officeDocument/2006/relationships/hyperlink" Target="http://www.nature.com/doifinder/10.1038/nrn1628" TargetMode="External"/><Relationship Id="rId426" Type="http://schemas.openxmlformats.org/officeDocument/2006/relationships/hyperlink" Target="http://chemport.cas.org/cgi-bin/sdcgi?APP=ftslink&amp;action=reflink&amp;origin=npg&amp;version=1.0&amp;coi=1:CAS:528:DC+C2cXpslCmu7c=&amp;pissn=1759-4758&amp;pyear=2015&amp;md5=50bc40d9912ac4d7131e88ddc58e17f8" TargetMode="External"/><Relationship Id="rId230" Type="http://schemas.openxmlformats.org/officeDocument/2006/relationships/hyperlink" Target="http://www.ncbi.nlm.nih.gov/entrez/query.fcgi?holding=npg&amp;amp;cmd=Retrieve&amp;amp;db=PubMed&amp;amp;list_uids=15872020&amp;amp;dopt=Abstract" TargetMode="External"/><Relationship Id="rId468" Type="http://schemas.openxmlformats.org/officeDocument/2006/relationships/hyperlink" Target="http://dx.doi.org/10.1038/ncomms12932" TargetMode="External"/><Relationship Id="rId25" Type="http://schemas.openxmlformats.org/officeDocument/2006/relationships/hyperlink" Target="http://www.ncbi.nlm.nih.gov/entrez/query.fcgi?holding=npg&amp;amp;cmd=Retrieve&amp;amp;db=PubMed&amp;amp;list_uids=12498954&amp;amp;dopt=Abstract" TargetMode="External"/><Relationship Id="rId67" Type="http://schemas.openxmlformats.org/officeDocument/2006/relationships/hyperlink" Target="http://links.isiglobalnet2.com/gateway/Gateway.cgi?amp;GWVersion=2&amp;amp;SrcAuth=Nature&amp;amp;SrcApp=Nature&amp;amp;DestLinkType=FullRecord&amp;amp;KeyUT=A1980KR00600007&amp;amp;DestApp=WOS_CPL" TargetMode="External"/><Relationship Id="rId272" Type="http://schemas.openxmlformats.org/officeDocument/2006/relationships/hyperlink" Target="http://dx.doi.org/10.1001/archneur.62.12.1833" TargetMode="External"/><Relationship Id="rId328" Type="http://schemas.openxmlformats.org/officeDocument/2006/relationships/hyperlink" Target="http://www.ncbi.nlm.nih.gov/entrez/query.fcgi?holding=npg&amp;amp;cmd=Retrieve&amp;amp;db=PubMed&amp;amp;list_uids=17038668&amp;amp;dopt=Abstract" TargetMode="External"/><Relationship Id="rId132" Type="http://schemas.openxmlformats.org/officeDocument/2006/relationships/hyperlink" Target="http://chemport.cas.org/cgi-bin/sdcgi?APP=ftslink&amp;action=reflink&amp;origin=npg&amp;version=1.0&amp;coi=1:STN:280:DyaK38/islGjsw==&amp;pissn=1759-4758&amp;pyear=2015&amp;md5=9f04a12ef26993fe34d1a6cdc0aa75ba" TargetMode="External"/><Relationship Id="rId174" Type="http://schemas.openxmlformats.org/officeDocument/2006/relationships/hyperlink" Target="http://www.ncbi.nlm.nih.gov/entrez/query.fcgi?holding=npg&amp;amp;cmd=Retrieve&amp;amp;db=PubMed&amp;amp;list_uids=7668823&amp;amp;dopt=Abstract" TargetMode="External"/><Relationship Id="rId381" Type="http://schemas.openxmlformats.org/officeDocument/2006/relationships/hyperlink" Target="http://www.nature.com/doifinder/10.1038/nrg3563" TargetMode="External"/><Relationship Id="rId241" Type="http://schemas.openxmlformats.org/officeDocument/2006/relationships/hyperlink" Target="http://links.isiglobalnet2.com/gateway/Gateway.cgi?amp;GWVersion=2&amp;amp;SrcAuth=Nature&amp;amp;SrcApp=Nature&amp;amp;DestLinkType=FullRecord&amp;amp;KeyUT=A1995QU30200002&amp;amp;DestApp=WOS_CPL" TargetMode="External"/><Relationship Id="rId437" Type="http://schemas.openxmlformats.org/officeDocument/2006/relationships/hyperlink" Target="http://chemport.cas.org/cgi-bin/sdcgi?APP=ftslink&amp;action=reflink&amp;origin=npg&amp;version=1.0&amp;coi=1:STN:280:DyaL1M7islyhtw==&amp;pissn=1759-4758&amp;pyear=2015&amp;md5=e19991e77457b41fa66900cc609987e0" TargetMode="External"/><Relationship Id="rId36" Type="http://schemas.openxmlformats.org/officeDocument/2006/relationships/hyperlink" Target="http://dx.doi.org/10.1016/0006-8993(73)90696-3" TargetMode="External"/><Relationship Id="rId283" Type="http://schemas.openxmlformats.org/officeDocument/2006/relationships/hyperlink" Target="http://dx.doi.org/10.1016/j.nbd.2012.08.006" TargetMode="External"/><Relationship Id="rId339" Type="http://schemas.openxmlformats.org/officeDocument/2006/relationships/hyperlink" Target="http://links.isiglobalnet2.com/gateway/Gateway.cgi?amp;GWVersion=2&amp;amp;SrcAuth=Nature&amp;amp;SrcApp=Nature&amp;amp;DestLinkType=FullRecord&amp;amp;KeyUT=000282207500006&amp;amp;DestApp=WOS_CPL" TargetMode="External"/><Relationship Id="rId78" Type="http://schemas.openxmlformats.org/officeDocument/2006/relationships/hyperlink" Target="http://dx.doi.org/10.1016/0006-8993(79)90472-4" TargetMode="External"/><Relationship Id="rId101" Type="http://schemas.openxmlformats.org/officeDocument/2006/relationships/hyperlink" Target="http://chemport.cas.org/cgi-bin/sdcgi?APP=ftslink&amp;action=reflink&amp;origin=npg&amp;version=1.0&amp;coi=1:STN:280:DyaL1M7ht1aktw==&amp;pissn=1759-4758&amp;pyear=2015&amp;md5=7290f6485fc29850299558781ce12a39" TargetMode="External"/><Relationship Id="rId143" Type="http://schemas.openxmlformats.org/officeDocument/2006/relationships/hyperlink" Target="http://links.isiglobalnet2.com/gateway/Gateway.cgi?amp;GWVersion=2&amp;amp;SrcAuth=Nature&amp;amp;SrcApp=Nature&amp;amp;DestLinkType=FullRecord&amp;amp;KeyUT=A1990CM41900034&amp;amp;DestApp=WOS_CPL" TargetMode="External"/><Relationship Id="rId185" Type="http://schemas.openxmlformats.org/officeDocument/2006/relationships/hyperlink" Target="http://www.ncbi.nlm.nih.gov/entrez/query.fcgi?holding=npg&amp;amp;cmd=Retrieve&amp;amp;db=PubMed&amp;amp;list_uids=11883846&amp;amp;dopt=Abstract" TargetMode="External"/><Relationship Id="rId350" Type="http://schemas.openxmlformats.org/officeDocument/2006/relationships/hyperlink" Target="http://links.isiglobalnet2.com/gateway/Gateway.cgi?amp;GWVersion=2&amp;amp;SrcAuth=Nature&amp;amp;SrcApp=Nature&amp;amp;DestLinkType=FullRecord&amp;amp;KeyUT=000253140200006&amp;amp;DestApp=WOS_CPL" TargetMode="External"/><Relationship Id="rId406" Type="http://schemas.openxmlformats.org/officeDocument/2006/relationships/hyperlink" Target="http://www.ncbi.nlm.nih.gov/entrez/query.fcgi?holding=npg&amp;amp;cmd=Retrieve&amp;amp;db=PubMed&amp;amp;list_uids=24454843&amp;amp;dopt=Abstract" TargetMode="External"/><Relationship Id="rId9" Type="http://schemas.openxmlformats.org/officeDocument/2006/relationships/hyperlink" Target="http://www.nature.com/nrneurol/journal/v11/n9/abs/nrneurol.2015.123.html#references" TargetMode="External"/><Relationship Id="rId210" Type="http://schemas.openxmlformats.org/officeDocument/2006/relationships/hyperlink" Target="http://links.isiglobalnet2.com/gateway/Gateway.cgi?amp;GWVersion=2&amp;amp;SrcAuth=Nature&amp;amp;SrcApp=Nature&amp;amp;DestLinkType=FullRecord&amp;amp;KeyUT=000178914000016&amp;amp;DestApp=WOS_CPL" TargetMode="External"/><Relationship Id="rId392" Type="http://schemas.openxmlformats.org/officeDocument/2006/relationships/hyperlink" Target="http://chemport.cas.org/cgi-bin/sdcgi?APP=ftslink&amp;action=reflink&amp;origin=npg&amp;version=1.0&amp;coi=1:CAS:528:DC+C2cXhsl2lt73L&amp;pissn=1759-4758&amp;pyear=2015&amp;md5=0534a39fce392490b31e002c13486eed" TargetMode="External"/><Relationship Id="rId448" Type="http://schemas.openxmlformats.org/officeDocument/2006/relationships/hyperlink" Target="http://dx.doi.org/10.1016/j.biomaterials.2010.10.041" TargetMode="External"/><Relationship Id="rId252" Type="http://schemas.openxmlformats.org/officeDocument/2006/relationships/hyperlink" Target="http://www.transeuro.org.uk/" TargetMode="External"/><Relationship Id="rId294" Type="http://schemas.openxmlformats.org/officeDocument/2006/relationships/hyperlink" Target="http://links.isiglobalnet2.com/gateway/Gateway.cgi?amp;GWVersion=2&amp;amp;SrcAuth=Nature&amp;amp;SrcApp=Nature&amp;amp;DestLinkType=FullRecord&amp;amp;KeyUT=000086444300021&amp;amp;DestApp=WOS_CPL" TargetMode="External"/><Relationship Id="rId308" Type="http://schemas.openxmlformats.org/officeDocument/2006/relationships/hyperlink" Target="http://chemport.cas.org/cgi-bin/sdcgi?APP=ftslink&amp;action=reflink&amp;origin=npg&amp;version=1.0&amp;coi=1:CAS:528:DC+D3cXnvVGlt78=&amp;pissn=1759-4758&amp;pyear=2015&amp;md5=802d84a28d037485d26655f9a010562e" TargetMode="External"/><Relationship Id="rId47" Type="http://schemas.openxmlformats.org/officeDocument/2006/relationships/hyperlink" Target="http://dx.doi.org/10.1016/0006-8993(70)90187-3" TargetMode="External"/><Relationship Id="rId89" Type="http://schemas.openxmlformats.org/officeDocument/2006/relationships/hyperlink" Target="http://chemport.cas.org/cgi-bin/sdcgi?APP=ftslink&amp;action=reflink&amp;origin=npg&amp;version=1.0&amp;coi=1:STN:280:BiiC2cvkvFE=&amp;pissn=1759-4758&amp;pyear=2015&amp;md5=81eac4b77d12d0300e87a2c1d59c4245" TargetMode="External"/><Relationship Id="rId112" Type="http://schemas.openxmlformats.org/officeDocument/2006/relationships/hyperlink" Target="http://www.ncbi.nlm.nih.gov/entrez/query.fcgi?holding=npg&amp;amp;cmd=Retrieve&amp;amp;db=PubMed&amp;amp;list_uids=2747774&amp;amp;dopt=Abstract" TargetMode="External"/><Relationship Id="rId154" Type="http://schemas.openxmlformats.org/officeDocument/2006/relationships/hyperlink" Target="http://links.isiglobalnet2.com/gateway/Gateway.cgi?amp;GWVersion=2&amp;amp;SrcAuth=Nature&amp;amp;SrcApp=Nature&amp;amp;DestLinkType=FullRecord&amp;amp;KeyUT=A1997XK10600013&amp;amp;DestApp=WOS_CPL" TargetMode="External"/><Relationship Id="rId361" Type="http://schemas.openxmlformats.org/officeDocument/2006/relationships/hyperlink" Target="http://www.ncbi.nlm.nih.gov/entrez/query.fcgi?holding=npg&amp;amp;cmd=Retrieve&amp;amp;db=PubMed&amp;amp;list_uids=18351630&amp;amp;dopt=Abstract" TargetMode="External"/><Relationship Id="rId196" Type="http://schemas.openxmlformats.org/officeDocument/2006/relationships/hyperlink" Target="http://links.isiglobalnet2.com/gateway/Gateway.cgi?amp;GWVersion=2&amp;amp;SrcAuth=Nature&amp;amp;SrcApp=Nature&amp;amp;DestLinkType=FullRecord&amp;amp;KeyUT=000167305300002&amp;amp;DestApp=WOS_CPL" TargetMode="External"/><Relationship Id="rId417" Type="http://schemas.openxmlformats.org/officeDocument/2006/relationships/hyperlink" Target="http://www.ncbi.nlm.nih.gov/entrez/query.fcgi?holding=npg&amp;amp;cmd=Retrieve&amp;amp;db=PubMed&amp;amp;list_uids=20146690&amp;amp;dopt=Abstract" TargetMode="External"/><Relationship Id="rId459" Type="http://schemas.openxmlformats.org/officeDocument/2006/relationships/hyperlink" Target="http://www.nature.com/nrneurol/journal/v11/n9/ris/nrneurol.2015.123refs.ris" TargetMode="External"/><Relationship Id="rId16" Type="http://schemas.openxmlformats.org/officeDocument/2006/relationships/hyperlink" Target="http://www.nature.com/nrneurol/journal/v11/n9/abs/nrneurol.2015.123.html#abstract" TargetMode="External"/><Relationship Id="rId221" Type="http://schemas.openxmlformats.org/officeDocument/2006/relationships/hyperlink" Target="http://dx.doi.org/10.1002/mds.23743" TargetMode="External"/><Relationship Id="rId263" Type="http://schemas.openxmlformats.org/officeDocument/2006/relationships/hyperlink" Target="http://www.ncbi.nlm.nih.gov/entrez/query.fcgi?holding=npg&amp;amp;cmd=Retrieve&amp;amp;db=PubMed&amp;amp;list_uids=12925247&amp;amp;dopt=Abstract" TargetMode="External"/><Relationship Id="rId319" Type="http://schemas.openxmlformats.org/officeDocument/2006/relationships/hyperlink" Target="http://dx.doi.org/10.1634/stemcells.2005-0393" TargetMode="External"/><Relationship Id="rId58" Type="http://schemas.openxmlformats.org/officeDocument/2006/relationships/hyperlink" Target="http://www.ncbi.nlm.nih.gov/entrez/query.fcgi?holding=npg&amp;amp;cmd=Retrieve&amp;amp;db=PubMed&amp;amp;list_uids=7254334&amp;amp;dopt=Abstract" TargetMode="External"/><Relationship Id="rId123" Type="http://schemas.openxmlformats.org/officeDocument/2006/relationships/hyperlink" Target="http://dx.doi.org/10.1212/WNL.38.9.1442" TargetMode="External"/><Relationship Id="rId330" Type="http://schemas.openxmlformats.org/officeDocument/2006/relationships/hyperlink" Target="http://chemport.cas.org/cgi-bin/sdcgi?APP=ftslink&amp;action=reflink&amp;origin=npg&amp;version=1.0&amp;coi=1:CAS:528:DC+D2cXhtFSiu7bL&amp;pissn=1759-4758&amp;pyear=2015&amp;md5=8f5f8d772bd7fb3861dba1eb5eaf8e3b" TargetMode="External"/><Relationship Id="rId165" Type="http://schemas.openxmlformats.org/officeDocument/2006/relationships/hyperlink" Target="http://links.isiglobalnet2.com/gateway/Gateway.cgi?amp;GWVersion=2&amp;amp;SrcAuth=Nature&amp;amp;SrcApp=Nature&amp;amp;DestLinkType=FullRecord&amp;amp;KeyUT=000330567700014&amp;amp;DestApp=WOS_CPL" TargetMode="External"/><Relationship Id="rId372" Type="http://schemas.openxmlformats.org/officeDocument/2006/relationships/hyperlink" Target="http://www.ncbi.nlm.nih.gov/entrez/query.fcgi?holding=npg&amp;amp;cmd=Retrieve&amp;amp;db=PubMed&amp;amp;list_uids=26015536&amp;amp;dopt=Abstract" TargetMode="External"/><Relationship Id="rId428" Type="http://schemas.openxmlformats.org/officeDocument/2006/relationships/hyperlink" Target="http://www.ncbi.nlm.nih.gov/entrez/query.fcgi?holding=npg&amp;amp;cmd=Retrieve&amp;amp;db=PubMed&amp;amp;list_uids=24910427&amp;amp;dopt=Abstract" TargetMode="External"/><Relationship Id="rId232" Type="http://schemas.openxmlformats.org/officeDocument/2006/relationships/hyperlink" Target="http://www.ncbi.nlm.nih.gov/entrez/query.fcgi?holding=npg&amp;amp;cmd=Retrieve&amp;amp;db=PubMed&amp;amp;list_uids=20008998&amp;amp;dopt=Abstract" TargetMode="External"/><Relationship Id="rId274" Type="http://schemas.openxmlformats.org/officeDocument/2006/relationships/hyperlink" Target="http://links.isiglobalnet2.com/gateway/Gateway.cgi?amp;GWVersion=2&amp;amp;SrcAuth=Nature&amp;amp;SrcApp=Nature&amp;amp;DestLinkType=FullRecord&amp;amp;KeyUT=000255005100008&amp;amp;DestApp=WOS_CPL" TargetMode="External"/><Relationship Id="rId27" Type="http://schemas.openxmlformats.org/officeDocument/2006/relationships/hyperlink" Target="http://chemport.cas.org/cgi-bin/sdcgi?APP=ftslink&amp;action=reflink&amp;origin=npg&amp;version=1.0&amp;coi=1:CAS:528:DC+C3sXjt1Skur8=&amp;pissn=1759-4758&amp;pyear=2015&amp;md5=d5fbb87f4be84e8a514753b5cd6b44c5" TargetMode="External"/><Relationship Id="rId69" Type="http://schemas.openxmlformats.org/officeDocument/2006/relationships/hyperlink" Target="http://dx.doi.org/10.1002/ana.410080508" TargetMode="External"/><Relationship Id="rId134" Type="http://schemas.openxmlformats.org/officeDocument/2006/relationships/hyperlink" Target="http://dx.doi.org/10.1002/ana.410290411" TargetMode="External"/><Relationship Id="rId80" Type="http://schemas.openxmlformats.org/officeDocument/2006/relationships/hyperlink" Target="http://www.ncbi.nlm.nih.gov/entrez/query.fcgi?holding=npg&amp;amp;cmd=Retrieve&amp;amp;db=PubMed&amp;amp;list_uids=20887880&amp;amp;dopt=Abstract" TargetMode="External"/><Relationship Id="rId176" Type="http://schemas.openxmlformats.org/officeDocument/2006/relationships/hyperlink" Target="http://www.ncbi.nlm.nih.gov/entrez/query.fcgi?holding=npg&amp;amp;cmd=Retrieve&amp;amp;db=PubMed&amp;amp;list_uids=8417471&amp;amp;dopt=Abstract" TargetMode="External"/><Relationship Id="rId341" Type="http://schemas.openxmlformats.org/officeDocument/2006/relationships/hyperlink" Target="http://dx.doi.org/10.1016/j.mcn.2010.06.017" TargetMode="External"/><Relationship Id="rId383" Type="http://schemas.openxmlformats.org/officeDocument/2006/relationships/hyperlink" Target="http://links.isiglobalnet2.com/gateway/Gateway.cgi?amp;GWVersion=2&amp;amp;SrcAuth=Nature&amp;amp;SrcApp=Nature&amp;amp;DestLinkType=FullRecord&amp;amp;KeyUT=000276823300012&amp;amp;DestApp=WOS_CPL" TargetMode="External"/><Relationship Id="rId439" Type="http://schemas.openxmlformats.org/officeDocument/2006/relationships/hyperlink" Target="http://dx.doi.org/10.1212/WNL.39.2.235" TargetMode="External"/><Relationship Id="rId201" Type="http://schemas.openxmlformats.org/officeDocument/2006/relationships/hyperlink" Target="http://dx.doi.org/10.1002/ana.10720" TargetMode="External"/><Relationship Id="rId243" Type="http://schemas.openxmlformats.org/officeDocument/2006/relationships/hyperlink" Target="http://dx.doi.org/10.1056/NEJM199504273321702" TargetMode="External"/><Relationship Id="rId285" Type="http://schemas.openxmlformats.org/officeDocument/2006/relationships/hyperlink" Target="http://dx.doi.org/10.1016/j.pneurobio.2013.04.003" TargetMode="External"/><Relationship Id="rId450" Type="http://schemas.openxmlformats.org/officeDocument/2006/relationships/hyperlink" Target="http://links.isiglobalnet2.com/gateway/Gateway.cgi?amp;GWVersion=2&amp;amp;SrcAuth=Nature&amp;amp;SrcApp=Nature&amp;amp;DestLinkType=FullRecord&amp;amp;KeyUT=000170237500002&amp;amp;DestApp=WOS_CPL" TargetMode="External"/><Relationship Id="rId38" Type="http://schemas.openxmlformats.org/officeDocument/2006/relationships/hyperlink" Target="http://www.ncbi.nlm.nih.gov/entrez/query.fcgi?holding=npg&amp;amp;cmd=Retrieve&amp;amp;db=PubMed&amp;amp;list_uids=4642527&amp;amp;dopt=Abstract" TargetMode="External"/><Relationship Id="rId103" Type="http://schemas.openxmlformats.org/officeDocument/2006/relationships/hyperlink" Target="http://dx.doi.org/10.1056/NEJM198902093200601" TargetMode="External"/><Relationship Id="rId310" Type="http://schemas.openxmlformats.org/officeDocument/2006/relationships/hyperlink" Target="http://www.ncbi.nlm.nih.gov/entrez/query.fcgi?holding=npg&amp;amp;cmd=Retrieve&amp;amp;db=PubMed&amp;amp;list_uids=11086981&amp;amp;dopt=Abstract" TargetMode="External"/><Relationship Id="rId91" Type="http://schemas.openxmlformats.org/officeDocument/2006/relationships/hyperlink" Target="http://www.ncbi.nlm.nih.gov/entrez/query.fcgi?holding=npg&amp;amp;cmd=Retrieve&amp;amp;db=PubMed&amp;amp;list_uids=3821826&amp;amp;dopt=Abstract" TargetMode="External"/><Relationship Id="rId145" Type="http://schemas.openxmlformats.org/officeDocument/2006/relationships/hyperlink" Target="http://dx.doi.org/10.1126/science.2105529" TargetMode="External"/><Relationship Id="rId187" Type="http://schemas.openxmlformats.org/officeDocument/2006/relationships/hyperlink" Target="http://chemport.cas.org/cgi-bin/sdcgi?APP=ftslink&amp;action=reflink&amp;origin=npg&amp;version=1.0&amp;coi=1:STN:280:ByuC3srisVQ=&amp;pissn=1759-4758&amp;pyear=2015&amp;md5=f33af847471f12c2e1d1142c0676a69d" TargetMode="External"/><Relationship Id="rId352" Type="http://schemas.openxmlformats.org/officeDocument/2006/relationships/hyperlink" Target="http://dx.doi.org/10.1038/nprot.2007.418" TargetMode="External"/><Relationship Id="rId394" Type="http://schemas.openxmlformats.org/officeDocument/2006/relationships/hyperlink" Target="http://dx.doi.org/10.1016/j.stem.2014.09.017" TargetMode="External"/><Relationship Id="rId408" Type="http://schemas.openxmlformats.org/officeDocument/2006/relationships/hyperlink" Target="http://chemport.cas.org/cgi-bin/sdcgi?APP=ftslink&amp;action=reflink&amp;origin=npg&amp;version=1.0&amp;coi=1:CAS:528:DC+D1cXlsFCmsrg=&amp;pissn=1759-4758&amp;pyear=2015&amp;md5=83fd4f18b7f3c013fc2e4af64e7d3e8c" TargetMode="External"/><Relationship Id="rId212" Type="http://schemas.openxmlformats.org/officeDocument/2006/relationships/hyperlink" Target="http://dx.doi.org/10.1002/ana.10359" TargetMode="External"/><Relationship Id="rId254" Type="http://schemas.openxmlformats.org/officeDocument/2006/relationships/hyperlink" Target="http://www.ncbi.nlm.nih.gov/entrez/query.fcgi?holding=npg&amp;amp;cmd=Retrieve&amp;amp;db=PubMed&amp;amp;list_uids=10811396&amp;amp;dopt=Abstract" TargetMode="External"/><Relationship Id="rId49" Type="http://schemas.openxmlformats.org/officeDocument/2006/relationships/hyperlink" Target="http://links.isiglobalnet2.com/gateway/Gateway.cgi?amp;GWVersion=2&amp;amp;SrcAuth=Nature&amp;amp;SrcApp=Nature&amp;amp;DestLinkType=FullRecord&amp;amp;KeyUT=A1968C551500016&amp;amp;DestApp=WOS_CPL" TargetMode="External"/><Relationship Id="rId114" Type="http://schemas.openxmlformats.org/officeDocument/2006/relationships/hyperlink" Target="http://chemport.cas.org/cgi-bin/sdcgi?APP=ftslink&amp;action=reflink&amp;origin=npg&amp;version=1.0&amp;coi=1:STN:280:DyaL1M3gtVGqtg==&amp;pissn=1759-4758&amp;pyear=2015&amp;md5=be6238dfb027f76d8d358913d7340b18" TargetMode="External"/><Relationship Id="rId296" Type="http://schemas.openxmlformats.org/officeDocument/2006/relationships/hyperlink" Target="http://www.nature.com/doifinder/10.1038/74447" TargetMode="External"/><Relationship Id="rId461" Type="http://schemas.openxmlformats.org/officeDocument/2006/relationships/hyperlink" Target="http://www.nature.com/natureevents/science/events/53957-Genome_Variation_in_Precision_Medicine_2017" TargetMode="External"/><Relationship Id="rId60" Type="http://schemas.openxmlformats.org/officeDocument/2006/relationships/hyperlink" Target="http://chemport.cas.org/cgi-bin/sdcgi?APP=ftslink&amp;action=reflink&amp;origin=npg&amp;version=1.0&amp;coi=1:STN:280:CSaC2MblvVI=&amp;pissn=1759-4758&amp;pyear=2015&amp;md5=99fe0eb8e4f73ea54149552c9785a265" TargetMode="External"/><Relationship Id="rId156" Type="http://schemas.openxmlformats.org/officeDocument/2006/relationships/hyperlink" Target="http://dx.doi.org/10.1002/ana.410420115" TargetMode="External"/><Relationship Id="rId198" Type="http://schemas.openxmlformats.org/officeDocument/2006/relationships/hyperlink" Target="http://dx.doi.org/10.1056/NEJM200103083441002" TargetMode="External"/><Relationship Id="rId321" Type="http://schemas.openxmlformats.org/officeDocument/2006/relationships/hyperlink" Target="http://links.isiglobalnet2.com/gateway/Gateway.cgi?amp;GWVersion=2&amp;amp;SrcAuth=Nature&amp;amp;SrcApp=Nature&amp;amp;DestLinkType=FullRecord&amp;amp;KeyUT=000226964900025&amp;amp;DestApp=WOS_CPL" TargetMode="External"/><Relationship Id="rId363" Type="http://schemas.openxmlformats.org/officeDocument/2006/relationships/hyperlink" Target="http://chemport.cas.org/cgi-bin/sdcgi?APP=ftslink&amp;action=reflink&amp;origin=npg&amp;version=1.0&amp;coi=1:CAS:528:DC+D2sXhtFKqs7zN&amp;pissn=1759-4758&amp;pyear=2015&amp;md5=e39efc9aeb43d84be1a9342b1247e7d3" TargetMode="External"/><Relationship Id="rId419" Type="http://schemas.openxmlformats.org/officeDocument/2006/relationships/hyperlink" Target="http://links.isiglobalnet2.com/gateway/Gateway.cgi?amp;GWVersion=2&amp;amp;SrcAuth=Nature&amp;amp;SrcApp=Nature&amp;amp;DestLinkType=FullRecord&amp;amp;KeyUT=000279044600019&amp;amp;DestApp=WOS_CPL" TargetMode="External"/><Relationship Id="rId223" Type="http://schemas.openxmlformats.org/officeDocument/2006/relationships/hyperlink" Target="http://links.isiglobalnet2.com/gateway/Gateway.cgi?amp;GWVersion=2&amp;amp;SrcAuth=Nature&amp;amp;SrcApp=Nature&amp;amp;DestLinkType=FullRecord&amp;amp;KeyUT=000237378000013&amp;amp;DestApp=WOS_CPL" TargetMode="External"/><Relationship Id="rId430" Type="http://schemas.openxmlformats.org/officeDocument/2006/relationships/hyperlink" Target="http://chemport.cas.org/cgi-bin/sdcgi?APP=ftslink&amp;action=reflink&amp;origin=npg&amp;version=1.0&amp;coi=1:CAS:528:DC+C2cXps1Wmurs=&amp;pissn=1759-4758&amp;pyear=2015&amp;md5=6d48c89a944f4bce5171a8a8dbeeb23b" TargetMode="External"/><Relationship Id="rId18" Type="http://schemas.openxmlformats.org/officeDocument/2006/relationships/hyperlink" Target="http://links.isiglobalnet2.com/gateway/Gateway.cgi?amp;GWVersion=2&amp;amp;SrcAuth=Nature&amp;amp;SrcApp=Nature&amp;amp;DestLinkType=FullRecord&amp;amp;KeyUT=A1997XT75400032&amp;amp;DestApp=WOS_CPL" TargetMode="External"/><Relationship Id="rId265" Type="http://schemas.openxmlformats.org/officeDocument/2006/relationships/hyperlink" Target="http://www.ncbi.nlm.nih.gov/entrez/query.fcgi?holding=npg&amp;amp;cmd=Retrieve&amp;amp;db=PubMed&amp;amp;list_uids=17220289&amp;amp;dopt=Abstract" TargetMode="External"/><Relationship Id="rId125" Type="http://schemas.openxmlformats.org/officeDocument/2006/relationships/hyperlink" Target="http://www.ncbi.nlm.nih.gov/entrez/query.fcgi?holding=npg&amp;amp;cmd=Retrieve&amp;amp;db=PubMed&amp;amp;list_uids=1944898&amp;amp;dopt=Abstract" TargetMode="External"/><Relationship Id="rId167" Type="http://schemas.openxmlformats.org/officeDocument/2006/relationships/hyperlink" Target="http://dx.doi.org/10.1001/jamaneurol.2013.4749" TargetMode="External"/><Relationship Id="rId332" Type="http://schemas.openxmlformats.org/officeDocument/2006/relationships/hyperlink" Target="http://www.ncbi.nlm.nih.gov/entrez/query.fcgi?holding=npg&amp;amp;cmd=Retrieve&amp;amp;db=PubMed&amp;amp;list_uids=15536184&amp;amp;dopt=Abstract" TargetMode="External"/><Relationship Id="rId374" Type="http://schemas.openxmlformats.org/officeDocument/2006/relationships/hyperlink" Target="http://chemport.cas.org/cgi-bin/sdcgi?APP=ftslink&amp;action=reflink&amp;origin=npg&amp;version=1.0&amp;coi=1:CAS:528:DC+D1MXisVOrtrc=&amp;pissn=1759-4758&amp;pyear=2015&amp;md5=022a97cd800be23493068b5fb7bce133" TargetMode="External"/><Relationship Id="rId71" Type="http://schemas.openxmlformats.org/officeDocument/2006/relationships/hyperlink" Target="http://links.isiglobalnet2.com/gateway/Gateway.cgi?amp;GWVersion=2&amp;amp;SrcAuth=Nature&amp;amp;SrcApp=Nature&amp;amp;DestLinkType=FullRecord&amp;amp;KeyUT=ERROR&amp;amp;DestApp=WOS_CPL" TargetMode="External"/><Relationship Id="rId234" Type="http://schemas.openxmlformats.org/officeDocument/2006/relationships/hyperlink" Target="http://chemport.cas.org/cgi-bin/sdcgi?APP=ftslink&amp;action=reflink&amp;origin=npg&amp;version=1.0&amp;coi=1:CAS:528:DC+C38XhvVCksL/P&amp;pissn=1759-4758&amp;pyear=2015&amp;md5=503eef9423264a4d428afd9c51b7f106" TargetMode="External"/><Relationship Id="rId2" Type="http://schemas.openxmlformats.org/officeDocument/2006/relationships/slide" Target="../slides/slide18.xml"/><Relationship Id="rId29" Type="http://schemas.openxmlformats.org/officeDocument/2006/relationships/hyperlink" Target="http://www.ncbi.nlm.nih.gov/entrez/query.fcgi?holding=npg&amp;amp;cmd=Retrieve&amp;amp;db=PubMed&amp;amp;list_uids=23319549&amp;amp;dopt=Abstract" TargetMode="External"/><Relationship Id="rId276" Type="http://schemas.openxmlformats.org/officeDocument/2006/relationships/hyperlink" Target="http://dx.doi.org/10.1016/j.nurt.2008.02.006" TargetMode="External"/><Relationship Id="rId441" Type="http://schemas.openxmlformats.org/officeDocument/2006/relationships/hyperlink" Target="http://www.ncbi.nlm.nih.gov/entrez/query.fcgi?holding=npg&amp;amp;cmd=Retrieve&amp;amp;db=PubMed&amp;amp;list_uids=2252446&amp;amp;dopt=Abstract" TargetMode="External"/><Relationship Id="rId40" Type="http://schemas.openxmlformats.org/officeDocument/2006/relationships/hyperlink" Target="http://chemport.cas.org/cgi-bin/sdcgi?APP=ftslink&amp;action=reflink&amp;origin=npg&amp;version=1.0&amp;coi=1:STN:280:DyaK2M/ktVWisw==&amp;pissn=1759-4758&amp;pyear=2015&amp;md5=1af72db95bb0178a220a489889c22e5e" TargetMode="External"/><Relationship Id="rId136" Type="http://schemas.openxmlformats.org/officeDocument/2006/relationships/hyperlink" Target="http://www.ncbi.nlm.nih.gov/entrez/query.fcgi?holding=npg&amp;amp;cmd=Retrieve&amp;amp;db=PubMed&amp;amp;list_uids=2388643&amp;amp;dopt=Abstract" TargetMode="External"/><Relationship Id="rId178" Type="http://schemas.openxmlformats.org/officeDocument/2006/relationships/hyperlink" Target="http://links.isiglobalnet2.com/gateway/Gateway.cgi?amp;GWVersion=2&amp;amp;SrcAuth=Nature&amp;amp;SrcApp=Nature&amp;amp;DestLinkType=FullRecord&amp;amp;KeyUT=A1992JZ43200003&amp;amp;DestApp=WOS_CPL" TargetMode="External"/><Relationship Id="rId301" Type="http://schemas.openxmlformats.org/officeDocument/2006/relationships/hyperlink" Target="http://links.isiglobalnet2.com/gateway/Gateway.cgi?amp;GWVersion=2&amp;amp;SrcAuth=Nature&amp;amp;SrcApp=Nature&amp;amp;DestLinkType=FullRecord&amp;amp;KeyUT=000172524400026&amp;amp;DestApp=WOS_CPL" TargetMode="External"/><Relationship Id="rId343" Type="http://schemas.openxmlformats.org/officeDocument/2006/relationships/hyperlink" Target="http://links.isiglobalnet2.com/gateway/Gateway.cgi?amp;GWVersion=2&amp;amp;SrcAuth=Nature&amp;amp;SrcApp=Nature&amp;amp;DestLinkType=FullRecord&amp;amp;KeyUT=000229625100008&amp;amp;DestApp=WOS_CPL" TargetMode="External"/><Relationship Id="rId61" Type="http://schemas.openxmlformats.org/officeDocument/2006/relationships/hyperlink" Target="http://links.isiglobalnet2.com/gateway/Gateway.cgi?amp;GWVersion=2&amp;amp;SrcAuth=Nature&amp;amp;SrcApp=Nature&amp;amp;DestLinkType=FullRecord&amp;amp;KeyUT=A1979GU15500035&amp;amp;DestApp=WOS_CPL" TargetMode="External"/><Relationship Id="rId82" Type="http://schemas.openxmlformats.org/officeDocument/2006/relationships/hyperlink" Target="http://chemport.cas.org/cgi-bin/sdcgi?APP=ftslink&amp;action=reflink&amp;origin=npg&amp;version=1.0&amp;coi=1:STN:280:BiqC3cjisFQ=&amp;pissn=1759-4758&amp;pyear=2015&amp;md5=e351b73fc0510a073c907cff253d55ef" TargetMode="External"/><Relationship Id="rId199" Type="http://schemas.openxmlformats.org/officeDocument/2006/relationships/hyperlink" Target="http://links.isiglobalnet2.com/gateway/Gateway.cgi?amp;GWVersion=2&amp;amp;SrcAuth=Nature&amp;amp;SrcApp=Nature&amp;amp;DestLinkType=FullRecord&amp;amp;KeyUT=000185158100018&amp;amp;DestApp=WOS_CPL" TargetMode="External"/><Relationship Id="rId203" Type="http://schemas.openxmlformats.org/officeDocument/2006/relationships/hyperlink" Target="http://dx.doi.org/10.1001/archneur.63.8.1181" TargetMode="External"/><Relationship Id="rId385" Type="http://schemas.openxmlformats.org/officeDocument/2006/relationships/hyperlink" Target="http://dx.doi.org/10.1016/j.stem.2010.03.001" TargetMode="External"/><Relationship Id="rId19" Type="http://schemas.openxmlformats.org/officeDocument/2006/relationships/hyperlink" Target="http://www.ncbi.nlm.nih.gov/entrez/query.fcgi?holding=npg&amp;amp;cmd=Retrieve&amp;amp;db=PubMed&amp;amp;list_uids=9278044&amp;amp;dopt=Abstract" TargetMode="External"/><Relationship Id="rId224" Type="http://schemas.openxmlformats.org/officeDocument/2006/relationships/hyperlink" Target="http://www.ncbi.nlm.nih.gov/entrez/query.fcgi?holding=npg&amp;amp;cmd=Retrieve&amp;amp;db=PubMed&amp;amp;list_uids=16406222&amp;amp;dopt=Abstract" TargetMode="External"/><Relationship Id="rId245" Type="http://schemas.openxmlformats.org/officeDocument/2006/relationships/hyperlink" Target="http://links.isiglobalnet2.com/gateway/Gateway.cgi?amp;GWVersion=2&amp;amp;SrcAuth=Nature&amp;amp;SrcApp=Nature&amp;amp;DestLinkType=FullRecord&amp;amp;KeyUT=A1996UT94300006&amp;amp;DestApp=WOS_CPL" TargetMode="External"/><Relationship Id="rId266" Type="http://schemas.openxmlformats.org/officeDocument/2006/relationships/hyperlink" Target="http://dx.doi.org/10.1136/jnnp.2006.106021" TargetMode="External"/><Relationship Id="rId287" Type="http://schemas.openxmlformats.org/officeDocument/2006/relationships/hyperlink" Target="http://www.ncbi.nlm.nih.gov/entrez/query.fcgi?holding=npg&amp;amp;cmd=Retrieve&amp;amp;db=PubMed&amp;amp;list_uids=25517462&amp;amp;dopt=Abstract" TargetMode="External"/><Relationship Id="rId410" Type="http://schemas.openxmlformats.org/officeDocument/2006/relationships/hyperlink" Target="http://www.ncbi.nlm.nih.gov/entrez/query.fcgi?holding=npg&amp;amp;cmd=Retrieve&amp;amp;db=PubMed&amp;amp;list_uids=18391962&amp;amp;dopt=Abstract" TargetMode="External"/><Relationship Id="rId431" Type="http://schemas.openxmlformats.org/officeDocument/2006/relationships/hyperlink" Target="http://www.ncbi.nlm.nih.gov/entrez/query.fcgi?holding=npg&amp;amp;cmd=Retrieve&amp;amp;db=PubMed&amp;amp;list_uids=24919900&amp;amp;dopt=Abstract" TargetMode="External"/><Relationship Id="rId452" Type="http://schemas.openxmlformats.org/officeDocument/2006/relationships/hyperlink" Target="http://dx.doi.org/10.1002/JNR.1152" TargetMode="External"/><Relationship Id="rId30" Type="http://schemas.openxmlformats.org/officeDocument/2006/relationships/hyperlink" Target="http://dx.doi.org/10.1124/pr.111.005678" TargetMode="External"/><Relationship Id="rId105" Type="http://schemas.openxmlformats.org/officeDocument/2006/relationships/hyperlink" Target="http://www.ncbi.nlm.nih.gov/entrez/query.fcgi?holding=npg&amp;amp;cmd=Retrieve&amp;amp;db=PubMed&amp;amp;list_uids=2300248&amp;amp;dopt=Abstract" TargetMode="External"/><Relationship Id="rId126" Type="http://schemas.openxmlformats.org/officeDocument/2006/relationships/hyperlink" Target="http://dx.doi.org/10.1212/WNL.41.11.1719" TargetMode="External"/><Relationship Id="rId147" Type="http://schemas.openxmlformats.org/officeDocument/2006/relationships/hyperlink" Target="http://www.ncbi.nlm.nih.gov/entrez/query.fcgi?holding=npg&amp;amp;cmd=Retrieve&amp;amp;db=PubMed&amp;amp;list_uids=10869050&amp;amp;dopt=Abstract" TargetMode="External"/><Relationship Id="rId168" Type="http://schemas.openxmlformats.org/officeDocument/2006/relationships/hyperlink" Target="http://chemport.cas.org/cgi-bin/sdcgi?APP=ftslink&amp;action=reflink&amp;origin=npg&amp;version=1.0&amp;coi=1:STN:280:ByyD28zgs1E=&amp;pissn=1759-4758&amp;pyear=2015&amp;md5=6c49a6a144fd9829887c371a8a8f131b" TargetMode="External"/><Relationship Id="rId312" Type="http://schemas.openxmlformats.org/officeDocument/2006/relationships/hyperlink" Target="http://chemport.cas.org/cgi-bin/sdcgi?APP=ftslink&amp;action=reflink&amp;origin=npg&amp;version=1.0&amp;coi=1:CAS:528:DC+D38XltVantrc=&amp;pissn=1759-4758&amp;pyear=2015&amp;md5=51c6456936b418cf7e80b337af54def3" TargetMode="External"/><Relationship Id="rId333" Type="http://schemas.openxmlformats.org/officeDocument/2006/relationships/hyperlink" Target="http://dx.doi.org/10.1634/stemcells.22-6-925" TargetMode="External"/><Relationship Id="rId354" Type="http://schemas.openxmlformats.org/officeDocument/2006/relationships/hyperlink" Target="http://links.isiglobalnet2.com/gateway/Gateway.cgi?amp;GWVersion=2&amp;amp;SrcAuth=Nature&amp;amp;SrcApp=Nature&amp;amp;DestLinkType=FullRecord&amp;amp;KeyUT=000263930900018&amp;amp;DestApp=WOS_CPL" TargetMode="External"/><Relationship Id="rId51" Type="http://schemas.openxmlformats.org/officeDocument/2006/relationships/hyperlink" Target="http://dx.doi.org/10.1016/0014-2999(68)90164-7" TargetMode="External"/><Relationship Id="rId72" Type="http://schemas.openxmlformats.org/officeDocument/2006/relationships/hyperlink" Target="http://www.ncbi.nlm.nih.gov/entrez/query.fcgi?holding=npg&amp;amp;cmd=Retrieve&amp;amp;db=PubMed&amp;amp;list_uids=6258079&amp;amp;dopt=Abstract" TargetMode="External"/><Relationship Id="rId93" Type="http://schemas.openxmlformats.org/officeDocument/2006/relationships/hyperlink" Target="http://chemport.cas.org/cgi-bin/sdcgi?APP=ftslink&amp;action=reflink&amp;origin=npg&amp;version=1.0&amp;coi=1:STN:280:DyaL2s7ksVGjsQ==&amp;pissn=1759-4758&amp;pyear=2015&amp;md5=ea736d09e6102afc92df5673af654355" TargetMode="External"/><Relationship Id="rId189" Type="http://schemas.openxmlformats.org/officeDocument/2006/relationships/hyperlink" Target="http://www.ncbi.nlm.nih.gov/entrez/query.fcgi?holding=npg&amp;amp;cmd=Retrieve&amp;amp;db=PubMed&amp;amp;list_uids=8303281&amp;amp;dopt=Abstract" TargetMode="External"/><Relationship Id="rId375" Type="http://schemas.openxmlformats.org/officeDocument/2006/relationships/hyperlink" Target="http://links.isiglobalnet2.com/gateway/Gateway.cgi?amp;GWVersion=2&amp;amp;SrcAuth=Nature&amp;amp;SrcApp=Nature&amp;amp;DestLinkType=FullRecord&amp;amp;KeyUT=000264030700021&amp;amp;DestApp=WOS_CPL" TargetMode="External"/><Relationship Id="rId396" Type="http://schemas.openxmlformats.org/officeDocument/2006/relationships/hyperlink" Target="http://chemport.cas.org/cgi-bin/sdcgi?APP=ftslink&amp;action=reflink&amp;origin=npg&amp;version=1.0&amp;coi=1:CAS:528:DC+C2MXmslOrtw==&amp;pissn=1759-4758&amp;pyear=2015&amp;md5=54bbca5cd8016bde55054b0b5d934b45" TargetMode="External"/><Relationship Id="rId3" Type="http://schemas.openxmlformats.org/officeDocument/2006/relationships/hyperlink" Target="http://www.nature.com/nrc/journal/v11/n11/full/nrc3150.html" TargetMode="External"/><Relationship Id="rId214" Type="http://schemas.openxmlformats.org/officeDocument/2006/relationships/hyperlink" Target="http://www.ncbi.nlm.nih.gov/entrez/query.fcgi?holding=npg&amp;amp;cmd=Retrieve&amp;amp;db=PubMed&amp;amp;list_uids=20682443&amp;amp;dopt=Abstract" TargetMode="External"/><Relationship Id="rId235" Type="http://schemas.openxmlformats.org/officeDocument/2006/relationships/hyperlink" Target="http://links.isiglobalnet2.com/gateway/Gateway.cgi?amp;GWVersion=2&amp;amp;SrcAuth=Nature&amp;amp;SrcApp=Nature&amp;amp;DestLinkType=FullRecord&amp;amp;KeyUT=000312429400023&amp;amp;DestApp=WOS_CPL" TargetMode="External"/><Relationship Id="rId256" Type="http://schemas.openxmlformats.org/officeDocument/2006/relationships/hyperlink" Target="http://links.isiglobalnet2.com/gateway/Gateway.cgi?amp;GWVersion=2&amp;amp;SrcAuth=Nature&amp;amp;SrcApp=Nature&amp;amp;DestLinkType=FullRecord&amp;amp;KeyUT=A1996UU45800001&amp;amp;DestApp=WOS_CPL" TargetMode="External"/><Relationship Id="rId277" Type="http://schemas.openxmlformats.org/officeDocument/2006/relationships/hyperlink" Target="http://www.ncbi.nlm.nih.gov/entrez/query.fcgi?holding=npg&amp;amp;cmd=Retrieve&amp;amp;db=PubMed&amp;amp;list_uids=12946059&amp;amp;dopt=Abstract" TargetMode="External"/><Relationship Id="rId298" Type="http://schemas.openxmlformats.org/officeDocument/2006/relationships/hyperlink" Target="http://links.isiglobalnet2.com/gateway/Gateway.cgi?amp;GWVersion=2&amp;amp;SrcAuth=Nature&amp;amp;SrcApp=Nature&amp;amp;DestLinkType=FullRecord&amp;amp;KeyUT=000087110900003&amp;amp;DestApp=WOS_CPL" TargetMode="External"/><Relationship Id="rId400" Type="http://schemas.openxmlformats.org/officeDocument/2006/relationships/hyperlink" Target="http://dx.doi.org/10.3727/096368912X654984" TargetMode="External"/><Relationship Id="rId421" Type="http://schemas.openxmlformats.org/officeDocument/2006/relationships/hyperlink" Target="http://dx.doi.org/10.1002/mds.23012" TargetMode="External"/><Relationship Id="rId442" Type="http://schemas.openxmlformats.org/officeDocument/2006/relationships/hyperlink" Target="http://dx.doi.org/10.1001/archneur.1990.00530120030006" TargetMode="External"/><Relationship Id="rId463" Type="http://schemas.openxmlformats.org/officeDocument/2006/relationships/hyperlink" Target="http://www.nature.com/natureevents/science/events/54027-European_Congress_of_Surgical_Case_Reports_EUSCR_2017" TargetMode="External"/><Relationship Id="rId116" Type="http://schemas.openxmlformats.org/officeDocument/2006/relationships/hyperlink" Target="http://dx.doi.org/10.1016/S0025-6196(12)65248-3" TargetMode="External"/><Relationship Id="rId137" Type="http://schemas.openxmlformats.org/officeDocument/2006/relationships/hyperlink" Target="http://dx.doi.org/10.1002/mds.870050312" TargetMode="External"/><Relationship Id="rId158" Type="http://schemas.openxmlformats.org/officeDocument/2006/relationships/hyperlink" Target="http://links.isiglobalnet2.com/gateway/Gateway.cgi?amp;GWVersion=2&amp;amp;SrcAuth=Nature&amp;amp;SrcApp=Nature&amp;amp;DestLinkType=FullRecord&amp;amp;KeyUT=000085810100020&amp;amp;DestApp=WOS_CPL" TargetMode="External"/><Relationship Id="rId302" Type="http://schemas.openxmlformats.org/officeDocument/2006/relationships/hyperlink" Target="http://www.ncbi.nlm.nih.gov/entrez/query.fcgi?holding=npg&amp;amp;cmd=Retrieve&amp;amp;db=PubMed&amp;amp;list_uids=11731782&amp;amp;dopt=Abstract" TargetMode="External"/><Relationship Id="rId323" Type="http://schemas.openxmlformats.org/officeDocument/2006/relationships/hyperlink" Target="http://dx.doi.org/10.1111/j.1471-4159.2004.03006.x" TargetMode="External"/><Relationship Id="rId344" Type="http://schemas.openxmlformats.org/officeDocument/2006/relationships/hyperlink" Target="http://www.ncbi.nlm.nih.gov/entrez/query.fcgi?holding=npg&amp;amp;cmd=Retrieve&amp;amp;db=PubMed&amp;amp;list_uids=15917474&amp;amp;dopt=Abstract" TargetMode="External"/><Relationship Id="rId20" Type="http://schemas.openxmlformats.org/officeDocument/2006/relationships/hyperlink" Target="http://www.nature.com/doifinder/10.1038/42166" TargetMode="External"/><Relationship Id="rId41" Type="http://schemas.openxmlformats.org/officeDocument/2006/relationships/hyperlink" Target="http://www.ncbi.nlm.nih.gov/entrez/query.fcgi?holding=npg&amp;amp;cmd=Retrieve&amp;amp;db=PubMed&amp;amp;list_uids=7952385&amp;amp;dopt=Abstract" TargetMode="External"/><Relationship Id="rId62" Type="http://schemas.openxmlformats.org/officeDocument/2006/relationships/hyperlink" Target="http://www.ncbi.nlm.nih.gov/entrez/query.fcgi?holding=npg&amp;amp;cmd=Retrieve&amp;amp;db=PubMed&amp;amp;list_uids=571147&amp;amp;dopt=Abstract" TargetMode="External"/><Relationship Id="rId83" Type="http://schemas.openxmlformats.org/officeDocument/2006/relationships/hyperlink" Target="http://links.isiglobalnet2.com/gateway/Gateway.cgi?amp;GWVersion=2&amp;amp;SrcAuth=Nature&amp;amp;SrcApp=Nature&amp;amp;DestLinkType=FullRecord&amp;amp;KeyUT=A1985AAU5900001&amp;amp;DestApp=WOS_CPL" TargetMode="External"/><Relationship Id="rId179" Type="http://schemas.openxmlformats.org/officeDocument/2006/relationships/hyperlink" Target="http://www.ncbi.nlm.nih.gov/entrez/query.fcgi?holding=npg&amp;amp;cmd=Retrieve&amp;amp;db=PubMed&amp;amp;list_uids=1435882&amp;amp;dopt=Abstract" TargetMode="External"/><Relationship Id="rId365" Type="http://schemas.openxmlformats.org/officeDocument/2006/relationships/hyperlink" Target="http://www.ncbi.nlm.nih.gov/entrez/query.fcgi?holding=npg&amp;amp;cmd=Retrieve&amp;amp;db=PubMed&amp;amp;list_uids=17670789&amp;amp;dopt=Abstract" TargetMode="External"/><Relationship Id="rId386" Type="http://schemas.openxmlformats.org/officeDocument/2006/relationships/hyperlink" Target="http://chemport.cas.org/cgi-bin/sdcgi?APP=ftslink&amp;action=reflink&amp;origin=npg&amp;version=1.0&amp;coi=1:CAS:528:DC+C38XhtVOrsrjF&amp;pissn=1759-4758&amp;pyear=2015&amp;md5=20c98bc886717c505366e42ef16021e0" TargetMode="External"/><Relationship Id="rId190" Type="http://schemas.openxmlformats.org/officeDocument/2006/relationships/hyperlink" Target="http://dx.doi.org/10.1126/science.8303281" TargetMode="External"/><Relationship Id="rId204" Type="http://schemas.openxmlformats.org/officeDocument/2006/relationships/hyperlink" Target="http://www.ncbi.nlm.nih.gov/entrez/query.fcgi?holding=npg&amp;amp;cmd=Retrieve&amp;amp;db=PubMed&amp;amp;list_uids=18536037&amp;amp;dopt=Abstract" TargetMode="External"/><Relationship Id="rId225" Type="http://schemas.openxmlformats.org/officeDocument/2006/relationships/hyperlink" Target="http://dx.doi.org/10.1016/j.nbd.2005.11.011" TargetMode="External"/><Relationship Id="rId246" Type="http://schemas.openxmlformats.org/officeDocument/2006/relationships/hyperlink" Target="http://www.ncbi.nlm.nih.gov/entrez/query.fcgi?holding=npg&amp;amp;cmd=Retrieve&amp;amp;db=PubMed&amp;amp;list_uids=8808731&amp;amp;dopt=Abstract" TargetMode="External"/><Relationship Id="rId267" Type="http://schemas.openxmlformats.org/officeDocument/2006/relationships/hyperlink" Target="http://chemport.cas.org/cgi-bin/sdcgi?APP=ftslink&amp;action=reflink&amp;origin=npg&amp;version=1.0&amp;coi=1:CAS:528:DC+D2cXhtFCktLs=&amp;pissn=1759-4758&amp;pyear=2015&amp;md5=9e145c891790f65409ba8402211338a6" TargetMode="External"/><Relationship Id="rId288" Type="http://schemas.openxmlformats.org/officeDocument/2006/relationships/hyperlink" Target="http://dx.doi.org/10.1016/j.stem.2014.09.016" TargetMode="External"/><Relationship Id="rId411" Type="http://schemas.openxmlformats.org/officeDocument/2006/relationships/hyperlink" Target="http://www.nature.com/doifinder/10.1038/nm1747" TargetMode="External"/><Relationship Id="rId432" Type="http://schemas.openxmlformats.org/officeDocument/2006/relationships/hyperlink" Target="http://dx.doi.org/10.1038/510195a" TargetMode="External"/><Relationship Id="rId453" Type="http://schemas.openxmlformats.org/officeDocument/2006/relationships/hyperlink" Target="http://chemport.cas.org/cgi-bin/sdcgi?APP=ftslink&amp;action=reflink&amp;origin=npg&amp;version=1.0&amp;coi=1:CAS:528:DC+C3MXotlCms7w=&amp;pissn=1759-4758&amp;pyear=2015&amp;md5=fb6f12a1df0d62f1a551a87cca79a3ff" TargetMode="External"/><Relationship Id="rId106" Type="http://schemas.openxmlformats.org/officeDocument/2006/relationships/hyperlink" Target="http://dx.doi.org/10.1212/WNL.40.2.273" TargetMode="External"/><Relationship Id="rId127" Type="http://schemas.openxmlformats.org/officeDocument/2006/relationships/hyperlink" Target="http://chemport.cas.org/cgi-bin/sdcgi?APP=ftslink&amp;action=reflink&amp;origin=npg&amp;version=1.0&amp;coi=1:STN:280:DyaL1MzgtFGlsw==&amp;pissn=1759-4758&amp;pyear=2015&amp;md5=525a52c0411ad009588e8b6e7eb6ea86" TargetMode="External"/><Relationship Id="rId313" Type="http://schemas.openxmlformats.org/officeDocument/2006/relationships/hyperlink" Target="http://links.isiglobalnet2.com/gateway/Gateway.cgi?amp;GWVersion=2&amp;amp;SrcAuth=Nature&amp;amp;SrcApp=Nature&amp;amp;DestLinkType=FullRecord&amp;amp;KeyUT=000176599200034&amp;amp;DestApp=WOS_CPL" TargetMode="External"/><Relationship Id="rId10" Type="http://schemas.openxmlformats.org/officeDocument/2006/relationships/hyperlink" Target="http://www.nature.com/nrneurol/journal/v11/n9/abs/nrneurol.2015.123.html#author-information" TargetMode="External"/><Relationship Id="rId31" Type="http://schemas.openxmlformats.org/officeDocument/2006/relationships/hyperlink" Target="http://chemport.cas.org/cgi-bin/sdcgi?APP=ftslink&amp;action=reflink&amp;origin=npg&amp;version=1.0&amp;coi=1:STN:280:DyaE2M7ms1Cltw==&amp;pissn=1759-4758&amp;pyear=2015&amp;md5=3172e48f3fbc99306667101b437a7f24" TargetMode="External"/><Relationship Id="rId52" Type="http://schemas.openxmlformats.org/officeDocument/2006/relationships/hyperlink" Target="http://chemport.cas.org/cgi-bin/sdcgi?APP=ftslink&amp;action=reflink&amp;origin=npg&amp;version=1.0&amp;coi=1:CAS:528:DyaK2cXkt1Y=&amp;pissn=1759-4758&amp;pyear=2015&amp;md5=cb561b6f3b107e86c04f1fe6eb9f84dc" TargetMode="External"/><Relationship Id="rId73" Type="http://schemas.openxmlformats.org/officeDocument/2006/relationships/hyperlink" Target="http://www.nature.com/doifinder/10.1038/289497a0" TargetMode="External"/><Relationship Id="rId94" Type="http://schemas.openxmlformats.org/officeDocument/2006/relationships/hyperlink" Target="http://www.ncbi.nlm.nih.gov/entrez/query.fcgi?holding=npg&amp;amp;cmd=Retrieve&amp;amp;db=PubMed&amp;amp;list_uids=3821829&amp;amp;dopt=Abstract" TargetMode="External"/><Relationship Id="rId148" Type="http://schemas.openxmlformats.org/officeDocument/2006/relationships/hyperlink" Target="http://dx.doi.org/10.1093/brain/123.7.1380" TargetMode="External"/><Relationship Id="rId169" Type="http://schemas.openxmlformats.org/officeDocument/2006/relationships/hyperlink" Target="http://links.isiglobalnet2.com/gateway/Gateway.cgi?amp;GWVersion=2&amp;amp;SrcAuth=Nature&amp;amp;SrcApp=Nature&amp;amp;DestLinkType=FullRecord&amp;amp;KeyUT=A1992JZ43200002&amp;amp;DestApp=WOS_CPL" TargetMode="External"/><Relationship Id="rId334" Type="http://schemas.openxmlformats.org/officeDocument/2006/relationships/hyperlink" Target="http://chemport.cas.org/cgi-bin/sdcgi?APP=ftslink&amp;action=reflink&amp;origin=npg&amp;version=1.0&amp;coi=1:CAS:528:DC+D28XhtFKlsLfL&amp;pissn=1759-4758&amp;pyear=2015&amp;md5=707d7295dc4f6afd8a2cd1ef5396f4aa" TargetMode="External"/><Relationship Id="rId355" Type="http://schemas.openxmlformats.org/officeDocument/2006/relationships/hyperlink" Target="http://www.ncbi.nlm.nih.gov/entrez/query.fcgi?holding=npg&amp;amp;cmd=Retrieve&amp;amp;db=PubMed&amp;amp;list_uids=19269371&amp;amp;dopt=Abstract" TargetMode="External"/><Relationship Id="rId376" Type="http://schemas.openxmlformats.org/officeDocument/2006/relationships/hyperlink" Target="http://www.ncbi.nlm.nih.gov/entrez/query.fcgi?holding=npg&amp;amp;cmd=Retrieve&amp;amp;db=PubMed&amp;amp;list_uids=19252484&amp;amp;dopt=Abstract" TargetMode="External"/><Relationship Id="rId397" Type="http://schemas.openxmlformats.org/officeDocument/2006/relationships/hyperlink" Target="http://www.ncbi.nlm.nih.gov/entrez/query.fcgi?holding=npg&amp;amp;cmd=Retrieve&amp;amp;db=PubMed&amp;amp;list_uids=25580598&amp;amp;dopt=Abstract" TargetMode="External"/><Relationship Id="rId4" Type="http://schemas.openxmlformats.org/officeDocument/2006/relationships/hyperlink" Target="http://www.nature.com/nrneurol/journal/v11/n9/full/nrneurol.2015.123.html" TargetMode="External"/><Relationship Id="rId180" Type="http://schemas.openxmlformats.org/officeDocument/2006/relationships/hyperlink" Target="http://dx.doi.org/10.1056/NEJM199211263272203" TargetMode="External"/><Relationship Id="rId215" Type="http://schemas.openxmlformats.org/officeDocument/2006/relationships/hyperlink" Target="http://dx.doi.org/10.1016/j.stem.2010.07.003" TargetMode="External"/><Relationship Id="rId236" Type="http://schemas.openxmlformats.org/officeDocument/2006/relationships/hyperlink" Target="http://www.ncbi.nlm.nih.gov/entrez/query.fcgi?holding=npg&amp;amp;cmd=Retrieve&amp;amp;db=PubMed&amp;amp;list_uids=23237903&amp;amp;dopt=Abstract" TargetMode="External"/><Relationship Id="rId257" Type="http://schemas.openxmlformats.org/officeDocument/2006/relationships/hyperlink" Target="http://www.ncbi.nlm.nih.gov/entrez/query.fcgi?holding=npg&amp;amp;cmd=Retrieve&amp;amp;db=PubMed&amp;amp;list_uids=8682173&amp;amp;dopt=Abstract" TargetMode="External"/><Relationship Id="rId278" Type="http://schemas.openxmlformats.org/officeDocument/2006/relationships/hyperlink" Target="http://links.isiglobalnet2.com/gateway/Gateway.cgi?amp;GWVersion=2&amp;amp;SrcAuth=Nature&amp;amp;SrcApp=Nature&amp;amp;DestLinkType=FullRecord&amp;amp;KeyUT=000291376100010&amp;amp;DestApp=WOS_CPL" TargetMode="External"/><Relationship Id="rId401" Type="http://schemas.openxmlformats.org/officeDocument/2006/relationships/hyperlink" Target="http://chemport.cas.org/cgi-bin/sdcgi?APP=ftslink&amp;action=reflink&amp;origin=npg&amp;version=1.0&amp;coi=1:CAS:528:DC+D1MXivVKmsLY=&amp;pissn=1759-4758&amp;pyear=2015&amp;md5=47e86897642a3a6ebadd4c22d0d4f5bb" TargetMode="External"/><Relationship Id="rId422" Type="http://schemas.openxmlformats.org/officeDocument/2006/relationships/hyperlink" Target="http://chemport.cas.org/cgi-bin/sdcgi?APP=ftslink&amp;action=reflink&amp;origin=npg&amp;version=1.0&amp;coi=1:CAS:528:DC+C2cXitVenu7s=&amp;pissn=1759-4758&amp;pyear=2015&amp;md5=e0bc4556fe7507fdd44f45ccaac3d0f5" TargetMode="External"/><Relationship Id="rId443" Type="http://schemas.openxmlformats.org/officeDocument/2006/relationships/hyperlink" Target="http://chemport.cas.org/cgi-bin/sdcgi?APP=ftslink&amp;action=reflink&amp;origin=npg&amp;version=1.0&amp;coi=1:CAS:528:DC+C2MXjsFGltLc=&amp;pissn=1759-4758&amp;pyear=2015&amp;md5=3141018687ce80c4ef281848b895ed67" TargetMode="External"/><Relationship Id="rId464" Type="http://schemas.openxmlformats.org/officeDocument/2006/relationships/hyperlink" Target="http://www.nature.com/natureevents/science/events/new" TargetMode="External"/><Relationship Id="rId303" Type="http://schemas.openxmlformats.org/officeDocument/2006/relationships/hyperlink" Target="http://www.nature.com/doifinder/10.1038/nbt1201-1134" TargetMode="External"/><Relationship Id="rId42" Type="http://schemas.openxmlformats.org/officeDocument/2006/relationships/hyperlink" Target="http://dx.doi.org/10.1515/REVNEURO.1993.4.2.113" TargetMode="External"/><Relationship Id="rId84" Type="http://schemas.openxmlformats.org/officeDocument/2006/relationships/hyperlink" Target="http://www.ncbi.nlm.nih.gov/entrez/query.fcgi?holding=npg&amp;amp;cmd=Retrieve&amp;amp;db=PubMed&amp;amp;list_uids=2578558&amp;amp;dopt=Abstract" TargetMode="External"/><Relationship Id="rId138" Type="http://schemas.openxmlformats.org/officeDocument/2006/relationships/hyperlink" Target="http://chemport.cas.org/cgi-bin/sdcgi?APP=ftslink&amp;action=reflink&amp;origin=npg&amp;version=1.0&amp;coi=1:STN:280:BiaB2s3ntFc=&amp;pissn=1759-4758&amp;pyear=2015&amp;md5=4d99e77c72e642262fe6819bcd66d3aa" TargetMode="External"/><Relationship Id="rId345" Type="http://schemas.openxmlformats.org/officeDocument/2006/relationships/hyperlink" Target="http://dx.doi.org/10.1634/stemcells.2004-0365" TargetMode="External"/><Relationship Id="rId387" Type="http://schemas.openxmlformats.org/officeDocument/2006/relationships/hyperlink" Target="http://www.ncbi.nlm.nih.gov/entrez/query.fcgi?holding=npg&amp;amp;cmd=Retrieve&amp;amp;db=PubMed&amp;amp;list_uids=22813745&amp;amp;dopt=Abstract" TargetMode="External"/><Relationship Id="rId191" Type="http://schemas.openxmlformats.org/officeDocument/2006/relationships/hyperlink" Target="http://chemport.cas.org/cgi-bin/sdcgi?APP=ftslink&amp;action=reflink&amp;origin=npg&amp;version=1.0&amp;coi=1:STN:280:DyaK1cvhvVygtg==&amp;pissn=1759-4758&amp;pyear=2015&amp;md5=2ecedf12b3babf71f4e22fcdec97cc7c" TargetMode="External"/><Relationship Id="rId205" Type="http://schemas.openxmlformats.org/officeDocument/2006/relationships/hyperlink" Target="http://dx.doi.org/10.1002/mds.21768" TargetMode="External"/><Relationship Id="rId247" Type="http://schemas.openxmlformats.org/officeDocument/2006/relationships/hyperlink" Target="http://dx.doi.org/10.1002/(SICI)1096-9861(19960624)370:2%3c203::AID-CNE6%3e3.3.CO;2-S" TargetMode="External"/><Relationship Id="rId412" Type="http://schemas.openxmlformats.org/officeDocument/2006/relationships/hyperlink" Target="http://chemport.cas.org/cgi-bin/sdcgi?APP=ftslink&amp;action=reflink&amp;origin=npg&amp;version=1.0&amp;coi=1:CAS:528:DC+D1cXlsFCmsrs=&amp;pissn=1759-4758&amp;pyear=2015&amp;md5=4c9d2f7e232c5a617a565b41981f4b26" TargetMode="External"/><Relationship Id="rId107" Type="http://schemas.openxmlformats.org/officeDocument/2006/relationships/hyperlink" Target="http://chemport.cas.org/cgi-bin/sdcgi?APP=ftslink&amp;action=reflink&amp;origin=npg&amp;version=1.0&amp;coi=1:STN:280:DyaL1MzmsFKjtQ==&amp;pissn=1759-4758&amp;pyear=2015&amp;md5=256e82570fad8d11b62ab58d49715697" TargetMode="External"/><Relationship Id="rId289" Type="http://schemas.openxmlformats.org/officeDocument/2006/relationships/hyperlink" Target="http://chemport.cas.org/cgi-bin/sdcgi?APP=ftslink&amp;action=reflink&amp;origin=npg&amp;version=1.0&amp;coi=1:CAS:528:DyaK1cXntleisLg=&amp;pissn=1759-4758&amp;pyear=2015&amp;md5=0d6229d2df098875cdf93ee97579062f" TargetMode="External"/><Relationship Id="rId454" Type="http://schemas.openxmlformats.org/officeDocument/2006/relationships/hyperlink" Target="http://links.isiglobalnet2.com/gateway/Gateway.cgi?amp;GWVersion=2&amp;amp;SrcAuth=Nature&amp;amp;SrcApp=Nature&amp;amp;DestLinkType=FullRecord&amp;amp;KeyUT=000293731900040&amp;amp;DestApp=WOS_CPL" TargetMode="External"/><Relationship Id="rId11" Type="http://schemas.openxmlformats.org/officeDocument/2006/relationships/hyperlink" Target="http://www.nature.com/subjects/parkinsons-disease" TargetMode="External"/><Relationship Id="rId53" Type="http://schemas.openxmlformats.org/officeDocument/2006/relationships/hyperlink" Target="http://links.isiglobalnet2.com/gateway/Gateway.cgi?amp;GWVersion=2&amp;amp;SrcAuth=Nature&amp;amp;SrcApp=Nature&amp;amp;DestLinkType=FullRecord&amp;amp;KeyUT=A1993MC80100021&amp;amp;DestApp=WOS_CPL" TargetMode="External"/><Relationship Id="rId149" Type="http://schemas.openxmlformats.org/officeDocument/2006/relationships/hyperlink" Target="http://chemport.cas.org/cgi-bin/sdcgi?APP=ftslink&amp;action=reflink&amp;origin=npg&amp;version=1.0&amp;coi=1:STN:280:ByuC2MzgtVU=&amp;pissn=1759-4758&amp;pyear=2015&amp;md5=e756b88ae137b28ce2df4b9850fc3538" TargetMode="External"/><Relationship Id="rId314" Type="http://schemas.openxmlformats.org/officeDocument/2006/relationships/hyperlink" Target="http://www.ncbi.nlm.nih.gov/entrez/query.fcgi?holding=npg&amp;amp;cmd=Retrieve&amp;amp;db=PubMed&amp;amp;list_uids=12077607&amp;amp;dopt=Abstract" TargetMode="External"/><Relationship Id="rId356" Type="http://schemas.openxmlformats.org/officeDocument/2006/relationships/hyperlink" Target="http://dx.doi.org/10.1016/j.cell.2009.02.013" TargetMode="External"/><Relationship Id="rId398" Type="http://schemas.openxmlformats.org/officeDocument/2006/relationships/hyperlink" Target="http://www.nature.com/doifinder/10.1038/nbt.3124" TargetMode="External"/><Relationship Id="rId95" Type="http://schemas.openxmlformats.org/officeDocument/2006/relationships/hyperlink" Target="http://dx.doi.org/10.1056/NEJM198704023161410" TargetMode="External"/><Relationship Id="rId160" Type="http://schemas.openxmlformats.org/officeDocument/2006/relationships/hyperlink" Target="http://www.nature.com/doifinder/10.1038/16060" TargetMode="External"/><Relationship Id="rId216" Type="http://schemas.openxmlformats.org/officeDocument/2006/relationships/hyperlink" Target="http://chemport.cas.org/cgi-bin/sdcgi?APP=ftslink&amp;action=reflink&amp;origin=npg&amp;version=1.0&amp;coi=1:CAS:528:DC+C3cXhtVOis73I&amp;pissn=1759-4758&amp;pyear=2015&amp;md5=599fd22c4a17f4598b382af2348d9881" TargetMode="External"/><Relationship Id="rId423" Type="http://schemas.openxmlformats.org/officeDocument/2006/relationships/hyperlink" Target="http://links.isiglobalnet2.com/gateway/Gateway.cgi?amp;GWVersion=2&amp;amp;SrcAuth=Nature&amp;amp;SrcApp=Nature&amp;amp;DestLinkType=FullRecord&amp;amp;KeyUT=000330915000013&amp;amp;DestApp=WOS_CPL" TargetMode="External"/><Relationship Id="rId258" Type="http://schemas.openxmlformats.org/officeDocument/2006/relationships/hyperlink" Target="http://dx.doi.org/10.1006/exnr.1996.0109" TargetMode="External"/><Relationship Id="rId465" Type="http://schemas.openxmlformats.org/officeDocument/2006/relationships/hyperlink" Target="http://www.nature.com/natureevents/science" TargetMode="External"/><Relationship Id="rId22" Type="http://schemas.openxmlformats.org/officeDocument/2006/relationships/hyperlink" Target="http://www.ncbi.nlm.nih.gov/entrez/query.fcgi?holding=npg&amp;amp;cmd=Retrieve&amp;amp;db=PubMed&amp;amp;list_uids=10430830&amp;amp;dopt=Abstract" TargetMode="External"/><Relationship Id="rId64" Type="http://schemas.openxmlformats.org/officeDocument/2006/relationships/hyperlink" Target="http://chemport.cas.org/cgi-bin/sdcgi?APP=ftslink&amp;action=reflink&amp;origin=npg&amp;version=1.0&amp;coi=1:STN:280:DyaL2M/kvFyhsA==&amp;pissn=1759-4758&amp;pyear=2015&amp;md5=b56b0c892fd9056e9e32e2eae82cf252" TargetMode="External"/><Relationship Id="rId118" Type="http://schemas.openxmlformats.org/officeDocument/2006/relationships/hyperlink" Target="http://links.isiglobalnet2.com/gateway/Gateway.cgi?amp;GWVersion=2&amp;amp;SrcAuth=Nature&amp;amp;SrcApp=Nature&amp;amp;DestLinkType=FullRecord&amp;amp;KeyUT=A1987K570600002&amp;amp;DestApp=WOS_CPL" TargetMode="External"/><Relationship Id="rId325" Type="http://schemas.openxmlformats.org/officeDocument/2006/relationships/hyperlink" Target="http://www.ncbi.nlm.nih.gov/entrez/query.fcgi?holding=npg&amp;amp;cmd=Retrieve&amp;amp;db=PubMed&amp;amp;list_uids=15310843&amp;amp;dopt=Abstract" TargetMode="External"/><Relationship Id="rId367" Type="http://schemas.openxmlformats.org/officeDocument/2006/relationships/hyperlink" Target="http://chemport.cas.org/cgi-bin/sdcgi?APP=ftslink&amp;action=reflink&amp;origin=npg&amp;version=1.0&amp;coi=1:CAS:528:DC+D2MXhslSisbw=&amp;pissn=1759-4758&amp;pyear=2015&amp;md5=7134d487c0a06b52ca97a1d5fecb4ba0" TargetMode="External"/><Relationship Id="rId171" Type="http://schemas.openxmlformats.org/officeDocument/2006/relationships/hyperlink" Target="http://dx.doi.org/10.1056/NEJM199211263272202" TargetMode="External"/><Relationship Id="rId227" Type="http://schemas.openxmlformats.org/officeDocument/2006/relationships/hyperlink" Target="http://www.ncbi.nlm.nih.gov/entrez/query.fcgi?holding=npg&amp;amp;cmd=Retrieve&amp;amp;db=PubMed&amp;amp;list_uids=16697115&amp;amp;dopt=Abstract" TargetMode="External"/><Relationship Id="rId269" Type="http://schemas.openxmlformats.org/officeDocument/2006/relationships/hyperlink" Target="http://dx.doi.org/10.2741/1217" TargetMode="External"/><Relationship Id="rId434" Type="http://schemas.openxmlformats.org/officeDocument/2006/relationships/hyperlink" Target="http://chemport.cas.org/cgi-bin/sdcgi?APP=ftslink&amp;action=reflink&amp;origin=npg&amp;version=1.0&amp;coi=1:STN:280:DyaK3c3pslGrsg==&amp;pissn=1759-4758&amp;pyear=2015&amp;md5=a07617d8085910e8c7d61ee153db769d" TargetMode="External"/><Relationship Id="rId33" Type="http://schemas.openxmlformats.org/officeDocument/2006/relationships/hyperlink" Target="http://dx.doi.org/10.1007/BF00219957" TargetMode="External"/><Relationship Id="rId129" Type="http://schemas.openxmlformats.org/officeDocument/2006/relationships/hyperlink" Target="http://dx.doi.org/10.1002/ana.410250613" TargetMode="External"/><Relationship Id="rId280" Type="http://schemas.openxmlformats.org/officeDocument/2006/relationships/hyperlink" Target="http://dx.doi.org/10.1016/S1474-4422(11)70097-7" TargetMode="External"/><Relationship Id="rId336" Type="http://schemas.openxmlformats.org/officeDocument/2006/relationships/hyperlink" Target="http://www.ncbi.nlm.nih.gov/entrez/query.fcgi?holding=npg&amp;amp;cmd=Retrieve&amp;amp;db=PubMed&amp;amp;list_uids=17057709&amp;amp;dopt=Abstract" TargetMode="External"/><Relationship Id="rId75" Type="http://schemas.openxmlformats.org/officeDocument/2006/relationships/hyperlink" Target="http://www.ncbi.nlm.nih.gov/entrez/query.fcgi?holding=npg&amp;amp;cmd=Retrieve&amp;amp;db=PubMed&amp;amp;list_uids=7417786&amp;amp;dopt=Abstract" TargetMode="External"/><Relationship Id="rId140" Type="http://schemas.openxmlformats.org/officeDocument/2006/relationships/hyperlink" Target="http://www.ncbi.nlm.nih.gov/entrez/query.fcgi?holding=npg&amp;amp;cmd=Retrieve&amp;amp;db=PubMed&amp;amp;list_uids=2786405&amp;amp;dopt=Abstract" TargetMode="External"/><Relationship Id="rId182" Type="http://schemas.openxmlformats.org/officeDocument/2006/relationships/hyperlink" Target="http://links.isiglobalnet2.com/gateway/Gateway.cgi?amp;GWVersion=2&amp;amp;SrcAuth=Nature&amp;amp;SrcApp=Nature&amp;amp;DestLinkType=FullRecord&amp;amp;KeyUT=000086675600017&amp;amp;DestApp=WOS_CPL" TargetMode="External"/><Relationship Id="rId378" Type="http://schemas.openxmlformats.org/officeDocument/2006/relationships/hyperlink" Target="http://chemport.cas.org/cgi-bin/sdcgi?APP=ftslink&amp;action=reflink&amp;origin=npg&amp;version=1.0&amp;coi=1:CAS:528:DC+C2cXotFyktw==&amp;pissn=1759-4758&amp;pyear=2015&amp;md5=4211129cd2a5cd0adc7ce3897e3c93c5" TargetMode="External"/><Relationship Id="rId403" Type="http://schemas.openxmlformats.org/officeDocument/2006/relationships/hyperlink" Target="http://www.ncbi.nlm.nih.gov/entrez/query.fcgi?holding=npg&amp;amp;cmd=Retrieve&amp;amp;db=PubMed&amp;amp;list_uids=19270655&amp;amp;dopt=Abstract" TargetMode="External"/><Relationship Id="rId6" Type="http://schemas.openxmlformats.org/officeDocument/2006/relationships/hyperlink" Target="https://s100.copyright.com/AppDispatchServlet?publisherName=NPGR&amp;publication=Nature+Reviews+Neurology&amp;title=Cell-based+therapies+for+Parkinson+disease%5bmdash%5dpast+insights+and+future+potential&amp;contentID=10.1038/nrneurol.2015.123&amp;volumeNum=11&amp;issueNum=9&amp;numPages=12&amp;pageNumbers=pp492-503&amp;orderBeanReset=true&amp;publicationDate=2015-08-04&amp;author=Roger+A.+Barker,+Janelle+Drouin-Ouellet,+Malin+Parmar" TargetMode="External"/><Relationship Id="rId238" Type="http://schemas.openxmlformats.org/officeDocument/2006/relationships/hyperlink" Target="http://www.ncbi.nlm.nih.gov/entrez/query.fcgi?holding=npg&amp;amp;cmd=Retrieve&amp;amp;db=PubMed&amp;amp;list_uids=16246865&amp;amp;dopt=Abstract" TargetMode="External"/><Relationship Id="rId445" Type="http://schemas.openxmlformats.org/officeDocument/2006/relationships/hyperlink" Target="http://dx.doi.org/10.1016/j.stem.2015.01.018" TargetMode="External"/><Relationship Id="rId291" Type="http://schemas.openxmlformats.org/officeDocument/2006/relationships/hyperlink" Target="http://www.ncbi.nlm.nih.gov/entrez/query.fcgi?holding=npg&amp;amp;cmd=Retrieve&amp;amp;db=PubMed&amp;amp;list_uids=9804556&amp;amp;dopt=Abstract" TargetMode="External"/><Relationship Id="rId305" Type="http://schemas.openxmlformats.org/officeDocument/2006/relationships/hyperlink" Target="http://links.isiglobalnet2.com/gateway/Gateway.cgi?amp;GWVersion=2&amp;amp;SrcAuth=Nature&amp;amp;SrcApp=Nature&amp;amp;DestLinkType=FullRecord&amp;amp;KeyUT=000172524400025&amp;amp;DestApp=WOS_CPL" TargetMode="External"/><Relationship Id="rId347" Type="http://schemas.openxmlformats.org/officeDocument/2006/relationships/hyperlink" Target="http://www.ncbi.nlm.nih.gov/entrez/query.fcgi?holding=npg&amp;amp;cmd=Retrieve&amp;amp;db=PubMed&amp;amp;list_uids=17951220&amp;amp;dopt=Abstract" TargetMode="External"/><Relationship Id="rId44" Type="http://schemas.openxmlformats.org/officeDocument/2006/relationships/hyperlink" Target="http://www.ncbi.nlm.nih.gov/entrez/query.fcgi?holding=npg&amp;amp;cmd=Retrieve&amp;amp;db=PubMed&amp;amp;list_uids=4531217&amp;amp;dopt=Abstract" TargetMode="External"/><Relationship Id="rId86" Type="http://schemas.openxmlformats.org/officeDocument/2006/relationships/hyperlink" Target="http://chemport.cas.org/cgi-bin/sdcgi?APP=ftslink&amp;action=reflink&amp;origin=npg&amp;version=1.0&amp;coi=1:CAS:528:DyaK3MXhvVaqu78=&amp;pissn=1759-4758&amp;pyear=2015&amp;md5=3e21797e8e68a4f56c94b799df37d888" TargetMode="External"/><Relationship Id="rId151" Type="http://schemas.openxmlformats.org/officeDocument/2006/relationships/hyperlink" Target="http://www.ncbi.nlm.nih.gov/entrez/query.fcgi?holding=npg&amp;amp;cmd=Retrieve&amp;amp;db=PubMed&amp;amp;list_uids=8109898&amp;amp;dopt=Abstract" TargetMode="External"/><Relationship Id="rId389" Type="http://schemas.openxmlformats.org/officeDocument/2006/relationships/hyperlink" Target="http://chemport.cas.org/cgi-bin/sdcgi?APP=ftslink&amp;action=reflink&amp;origin=npg&amp;version=1.0&amp;coi=1:CAS:528:DC+C3MXhsVagtLfP&amp;pissn=1759-4758&amp;pyear=2015&amp;md5=c0d878b262b81805c3263c2a42b944b7" TargetMode="External"/><Relationship Id="rId193" Type="http://schemas.openxmlformats.org/officeDocument/2006/relationships/hyperlink" Target="http://www.ncbi.nlm.nih.gov/entrez/query.fcgi?holding=npg&amp;amp;cmd=Retrieve&amp;amp;db=PubMed&amp;amp;list_uids=9748038&amp;amp;dopt=Abstract" TargetMode="External"/><Relationship Id="rId207" Type="http://schemas.openxmlformats.org/officeDocument/2006/relationships/hyperlink" Target="http://links.isiglobalnet2.com/gateway/Gateway.cgi?amp;GWVersion=2&amp;amp;SrcAuth=Nature&amp;amp;SrcApp=Nature&amp;amp;DestLinkType=FullRecord&amp;amp;KeyUT=000176414300009&amp;amp;DestApp=WOS_CPL" TargetMode="External"/><Relationship Id="rId249" Type="http://schemas.openxmlformats.org/officeDocument/2006/relationships/hyperlink" Target="http://links.isiglobalnet2.com/gateway/Gateway.cgi?amp;GWVersion=2&amp;amp;SrcAuth=Nature&amp;amp;SrcApp=Nature&amp;amp;DestLinkType=FullRecord&amp;amp;KeyUT=000074286100002&amp;amp;DestApp=WOS_CPL" TargetMode="External"/><Relationship Id="rId414" Type="http://schemas.openxmlformats.org/officeDocument/2006/relationships/hyperlink" Target="http://www.ncbi.nlm.nih.gov/entrez/query.fcgi?holding=npg&amp;amp;cmd=Retrieve&amp;amp;db=PubMed&amp;amp;list_uids=18391963&amp;amp;dopt=Abstract" TargetMode="External"/><Relationship Id="rId456" Type="http://schemas.openxmlformats.org/officeDocument/2006/relationships/hyperlink" Target="http://www.nature.com/doifinder/10.1038/nature10284" TargetMode="External"/><Relationship Id="rId13" Type="http://schemas.openxmlformats.org/officeDocument/2006/relationships/hyperlink" Target="http://www.nature.com/subjects/stem-cell-research" TargetMode="External"/><Relationship Id="rId109" Type="http://schemas.openxmlformats.org/officeDocument/2006/relationships/hyperlink" Target="http://dx.doi.org/10.1212/WNL.39.9.1227" TargetMode="External"/><Relationship Id="rId260" Type="http://schemas.openxmlformats.org/officeDocument/2006/relationships/hyperlink" Target="http://links.isiglobalnet2.com/gateway/Gateway.cgi?amp;GWVersion=2&amp;amp;SrcAuth=Nature&amp;amp;SrcApp=Nature&amp;amp;DestLinkType=FullRecord&amp;amp;KeyUT=000085785700008&amp;amp;DestApp=WOS_CPL" TargetMode="External"/><Relationship Id="rId316" Type="http://schemas.openxmlformats.org/officeDocument/2006/relationships/hyperlink" Target="http://chemport.cas.org/cgi-bin/sdcgi?APP=ftslink&amp;action=reflink&amp;origin=npg&amp;version=1.0&amp;coi=1:CAS:528:DC+D28XhtFKlsbnJ&amp;pissn=1759-4758&amp;pyear=2015&amp;md5=3045d751e563600e0d0749d2cb3b5443" TargetMode="External"/><Relationship Id="rId55" Type="http://schemas.openxmlformats.org/officeDocument/2006/relationships/hyperlink" Target="http://dx.doi.org/10.1016/0006-8993(93)90576-9" TargetMode="External"/><Relationship Id="rId97" Type="http://schemas.openxmlformats.org/officeDocument/2006/relationships/hyperlink" Target="http://www.ncbi.nlm.nih.gov/entrez/query.fcgi?holding=npg&amp;amp;cmd=Retrieve&amp;amp;db=PubMed&amp;amp;list_uids=2712744&amp;amp;dopt=Abstract" TargetMode="External"/><Relationship Id="rId120" Type="http://schemas.openxmlformats.org/officeDocument/2006/relationships/hyperlink" Target="http://dx.doi.org/10.1002/ana.410220403" TargetMode="External"/><Relationship Id="rId358" Type="http://schemas.openxmlformats.org/officeDocument/2006/relationships/hyperlink" Target="http://dx.doi.org/10.1073/pnas.1010209107" TargetMode="External"/><Relationship Id="rId162" Type="http://schemas.openxmlformats.org/officeDocument/2006/relationships/hyperlink" Target="http://links.isiglobalnet2.com/gateway/Gateway.cgi?amp;GWVersion=2&amp;amp;SrcAuth=Nature&amp;amp;SrcApp=Nature&amp;amp;DestLinkType=FullRecord&amp;amp;KeyUT=000165130000001&amp;amp;DestApp=WOS_CPL" TargetMode="External"/><Relationship Id="rId218" Type="http://schemas.openxmlformats.org/officeDocument/2006/relationships/hyperlink" Target="http://dx.doi.org/10.1126/scitranslmed.3000976" TargetMode="External"/><Relationship Id="rId425" Type="http://schemas.openxmlformats.org/officeDocument/2006/relationships/hyperlink" Target="http://www.nature.com/doifinder/10.1038/nm.3457" TargetMode="External"/><Relationship Id="rId467" Type="http://schemas.openxmlformats.org/officeDocument/2006/relationships/hyperlink" Target="http://dx.doi.org/10.1038/nm1495" TargetMode="External"/><Relationship Id="rId271" Type="http://schemas.openxmlformats.org/officeDocument/2006/relationships/hyperlink" Target="http://www.ncbi.nlm.nih.gov/entrez/query.fcgi?holding=npg&amp;amp;cmd=Retrieve&amp;amp;db=PubMed&amp;amp;list_uids=16344341&amp;amp;dopt=Abstract" TargetMode="External"/><Relationship Id="rId24" Type="http://schemas.openxmlformats.org/officeDocument/2006/relationships/hyperlink" Target="http://links.isiglobalnet2.com/gateway/Gateway.cgi?amp;GWVersion=2&amp;amp;SrcAuth=Nature&amp;amp;SrcApp=Nature&amp;amp;DestLinkType=FullRecord&amp;amp;KeyUT=000180616100001&amp;amp;DestApp=WOS_CPL" TargetMode="External"/><Relationship Id="rId66" Type="http://schemas.openxmlformats.org/officeDocument/2006/relationships/hyperlink" Target="http://chemport.cas.org/cgi-bin/sdcgi?APP=ftslink&amp;action=reflink&amp;origin=npg&amp;version=1.0&amp;coi=1:CAS:528:DyaL3MXivVGgsA==&amp;pissn=1759-4758&amp;pyear=2015&amp;md5=c61d7ca2d6f97a777cd4d1dcda219fbb" TargetMode="External"/><Relationship Id="rId131" Type="http://schemas.openxmlformats.org/officeDocument/2006/relationships/hyperlink" Target="http://dx.doi.org/10.1002/mds.21528" TargetMode="External"/><Relationship Id="rId327" Type="http://schemas.openxmlformats.org/officeDocument/2006/relationships/hyperlink" Target="http://chemport.cas.org/cgi-bin/sdcgi?APP=ftslink&amp;action=reflink&amp;origin=npg&amp;version=1.0&amp;coi=1:CAS:528:DC+D2sXivVOlt78=&amp;pissn=1759-4758&amp;pyear=2015&amp;md5=83010620338fad321ca88e53343dd281" TargetMode="External"/><Relationship Id="rId369" Type="http://schemas.openxmlformats.org/officeDocument/2006/relationships/hyperlink" Target="http://www.ncbi.nlm.nih.gov/entrez/query.fcgi?holding=npg&amp;amp;cmd=Retrieve&amp;amp;db=PubMed&amp;amp;list_uids=15738958&amp;amp;dopt=Abstract" TargetMode="External"/><Relationship Id="rId173" Type="http://schemas.openxmlformats.org/officeDocument/2006/relationships/hyperlink" Target="http://links.isiglobalnet2.com/gateway/Gateway.cgi?amp;GWVersion=2&amp;amp;SrcAuth=Nature&amp;amp;SrcApp=Nature&amp;amp;DestLinkType=FullRecord&amp;amp;KeyUT=A1995RU33300006&amp;amp;DestApp=WOS_CPL" TargetMode="External"/><Relationship Id="rId229" Type="http://schemas.openxmlformats.org/officeDocument/2006/relationships/hyperlink" Target="http://links.isiglobalnet2.com/gateway/Gateway.cgi?amp;GWVersion=2&amp;amp;SrcAuth=Nature&amp;amp;SrcApp=Nature&amp;amp;DestLinkType=FullRecord&amp;amp;KeyUT=000230204800005&amp;amp;DestApp=WOS_CPL" TargetMode="External"/><Relationship Id="rId380" Type="http://schemas.openxmlformats.org/officeDocument/2006/relationships/hyperlink" Target="http://www.ncbi.nlm.nih.gov/entrez/query.fcgi?holding=npg&amp;amp;cmd=Retrieve&amp;amp;db=PubMed&amp;amp;list_uids=24434846&amp;amp;dopt=Abstract" TargetMode="External"/><Relationship Id="rId436" Type="http://schemas.openxmlformats.org/officeDocument/2006/relationships/hyperlink" Target="http://dx.doi.org/10.1002/ana.410270615" TargetMode="External"/><Relationship Id="rId240" Type="http://schemas.openxmlformats.org/officeDocument/2006/relationships/hyperlink" Target="http://chemport.cas.org/cgi-bin/sdcgi?APP=ftslink&amp;action=reflink&amp;origin=npg&amp;version=1.0&amp;coi=1:STN:280:ByqB3MvmslM=&amp;pissn=1759-4758&amp;pyear=2015&amp;md5=2607a42b861322a39d7e89f7bf05558e" TargetMode="External"/><Relationship Id="rId35" Type="http://schemas.openxmlformats.org/officeDocument/2006/relationships/hyperlink" Target="http://www.ncbi.nlm.nih.gov/entrez/query.fcgi?holding=npg&amp;amp;cmd=Retrieve&amp;amp;db=PubMed&amp;amp;list_uids=4760512&amp;amp;dopt=Abstract" TargetMode="External"/><Relationship Id="rId77" Type="http://schemas.openxmlformats.org/officeDocument/2006/relationships/hyperlink" Target="http://www.ncbi.nlm.nih.gov/entrez/query.fcgi?holding=npg&amp;amp;cmd=Retrieve&amp;amp;db=PubMed&amp;amp;list_uids=574053&amp;amp;dopt=Abstract" TargetMode="External"/><Relationship Id="rId100" Type="http://schemas.openxmlformats.org/officeDocument/2006/relationships/hyperlink" Target="http://www.ncbi.nlm.nih.gov/entrez/query.fcgi?holding=npg&amp;amp;cmd=Retrieve&amp;amp;db=PubMed&amp;amp;list_uids=3247451&amp;amp;dopt=Abstract" TargetMode="External"/><Relationship Id="rId282" Type="http://schemas.openxmlformats.org/officeDocument/2006/relationships/hyperlink" Target="http://www.ncbi.nlm.nih.gov/entrez/query.fcgi?holding=npg&amp;amp;cmd=Retrieve&amp;amp;db=PubMed&amp;amp;list_uids=22940632&amp;amp;dopt=Abstract" TargetMode="External"/><Relationship Id="rId338" Type="http://schemas.openxmlformats.org/officeDocument/2006/relationships/hyperlink" Target="http://chemport.cas.org/cgi-bin/sdcgi?APP=ftslink&amp;action=reflink&amp;origin=npg&amp;version=1.0&amp;coi=1:CAS:528:DC+C3cXhtFGhsbjM&amp;pissn=1759-4758&amp;pyear=2015&amp;md5=0d2d42083ec233b9cf26810801d25cbd" TargetMode="External"/><Relationship Id="rId8" Type="http://schemas.openxmlformats.org/officeDocument/2006/relationships/hyperlink" Target="http://www.nature.com/nrneurol/journal/v11/n9/nrneurol.2015.123/metrics" TargetMode="External"/><Relationship Id="rId142" Type="http://schemas.openxmlformats.org/officeDocument/2006/relationships/hyperlink" Target="http://chemport.cas.org/cgi-bin/sdcgi?APP=ftslink&amp;action=reflink&amp;origin=npg&amp;version=1.0&amp;coi=1:STN:280:By+C2c/nt1I=&amp;pissn=1759-4758&amp;pyear=2015&amp;md5=caeaa6218f715a69b2aa20232eb77a8a" TargetMode="External"/><Relationship Id="rId184" Type="http://schemas.openxmlformats.org/officeDocument/2006/relationships/hyperlink" Target="http://dx.doi.org/10.3171/jns.2000.92.5.0863" TargetMode="External"/><Relationship Id="rId391" Type="http://schemas.openxmlformats.org/officeDocument/2006/relationships/hyperlink" Target="http://www.ncbi.nlm.nih.gov/entrez/query.fcgi?holding=npg&amp;amp;cmd=Retrieve&amp;amp;db=PubMed&amp;amp;list_uids=22056989&amp;amp;dopt=Abstract" TargetMode="External"/><Relationship Id="rId405" Type="http://schemas.openxmlformats.org/officeDocument/2006/relationships/hyperlink" Target="http://chemport.cas.org/cgi-bin/sdcgi?APP=ftslink&amp;action=reflink&amp;origin=npg&amp;version=1.0&amp;coi=1:CAS:528:DC+C2cXitVKls74=&amp;pissn=1759-4758&amp;pyear=2015&amp;md5=56d76e152235976f4e7d271f1cade886" TargetMode="External"/><Relationship Id="rId447" Type="http://schemas.openxmlformats.org/officeDocument/2006/relationships/hyperlink" Target="http://www.ncbi.nlm.nih.gov/entrez/query.fcgi?holding=npg&amp;amp;cmd=Retrieve&amp;amp;db=PubMed&amp;amp;list_uids=21074844&amp;amp;dopt=Abstract" TargetMode="External"/><Relationship Id="rId251" Type="http://schemas.openxmlformats.org/officeDocument/2006/relationships/hyperlink" Target="http://dx.doi.org/10.1002/mds.870130303" TargetMode="External"/><Relationship Id="rId46" Type="http://schemas.openxmlformats.org/officeDocument/2006/relationships/hyperlink" Target="http://www.ncbi.nlm.nih.gov/entrez/query.fcgi?holding=npg&amp;amp;cmd=Retrieve&amp;amp;db=PubMed&amp;amp;list_uids=5494536&amp;amp;dopt=Abstract" TargetMode="External"/><Relationship Id="rId293" Type="http://schemas.openxmlformats.org/officeDocument/2006/relationships/hyperlink" Target="http://chemport.cas.org/cgi-bin/sdcgi?APP=ftslink&amp;action=reflink&amp;origin=npg&amp;version=1.0&amp;coi=1:CAS:528:DC+D3cXis1Gmt74=&amp;pissn=1759-4758&amp;pyear=2015&amp;md5=a8f37c584d8195b3396dab02d58935da" TargetMode="External"/><Relationship Id="rId307" Type="http://schemas.openxmlformats.org/officeDocument/2006/relationships/hyperlink" Target="http://www.nature.com/doifinder/10.1038/nbt1201-1129" TargetMode="External"/><Relationship Id="rId349" Type="http://schemas.openxmlformats.org/officeDocument/2006/relationships/hyperlink" Target="http://chemport.cas.org/cgi-bin/sdcgi?APP=ftslink&amp;action=reflink&amp;origin=npg&amp;version=1.0&amp;coi=1:CAS:528:DC+D2sXhsVejt77E&amp;pissn=1759-4758&amp;pyear=2015&amp;md5=58f9573f313e8205178368e098dafe8d" TargetMode="External"/><Relationship Id="rId88" Type="http://schemas.openxmlformats.org/officeDocument/2006/relationships/hyperlink" Target="http://dx.doi.org/10.1016/0014-4886(90)90026-O" TargetMode="External"/><Relationship Id="rId111" Type="http://schemas.openxmlformats.org/officeDocument/2006/relationships/hyperlink" Target="http://www.ncbi.nlm.nih.gov/entrez/query.fcgi?holding=npg&amp;amp;cmd=Retrieve&amp;amp;db=PubMed&amp;amp;list_uids=3247452&amp;amp;dopt=Abstract" TargetMode="External"/><Relationship Id="rId153" Type="http://schemas.openxmlformats.org/officeDocument/2006/relationships/hyperlink" Target="http://chemport.cas.org/cgi-bin/sdcgi?APP=ftslink&amp;action=reflink&amp;origin=npg&amp;version=1.0&amp;coi=1:STN:280:ByiA28bitVY=&amp;pissn=1759-4758&amp;pyear=2015&amp;md5=340e7a8c8b083a665415102812ccb30a" TargetMode="External"/><Relationship Id="rId195" Type="http://schemas.openxmlformats.org/officeDocument/2006/relationships/hyperlink" Target="http://chemport.cas.org/cgi-bin/sdcgi?APP=ftslink&amp;action=reflink&amp;origin=npg&amp;version=1.0&amp;coi=1:STN:280:DC+D3M7ltFCisQ==&amp;pissn=1759-4758&amp;pyear=2015&amp;md5=d6ebf694d94de33435e325e959523624" TargetMode="External"/><Relationship Id="rId209" Type="http://schemas.openxmlformats.org/officeDocument/2006/relationships/hyperlink" Target="http://www.nature.com/doifinder/10.1038/nn863" TargetMode="External"/><Relationship Id="rId360" Type="http://schemas.openxmlformats.org/officeDocument/2006/relationships/hyperlink" Target="http://www.ncbi.nlm.nih.gov/entrez/query.fcgi?holding=npg&amp;amp;cmd=Retrieve&amp;amp;db=PubMed&amp;amp;list_uids=23933658&amp;amp;dopt=Abstract" TargetMode="External"/><Relationship Id="rId416" Type="http://schemas.openxmlformats.org/officeDocument/2006/relationships/hyperlink" Target="http://chemport.cas.org/cgi-bin/sdcgi?APP=ftslink&amp;action=reflink&amp;origin=npg&amp;version=1.0&amp;coi=1:CAS:528:DC+C3cXivVegt7Y=&amp;pissn=1759-4758&amp;pyear=2015&amp;md5=565f05145fc3df8ee53b9c94c6ce87e8" TargetMode="External"/><Relationship Id="rId220" Type="http://schemas.openxmlformats.org/officeDocument/2006/relationships/hyperlink" Target="http://www.ncbi.nlm.nih.gov/entrez/query.fcgi?holding=npg&amp;amp;cmd=Retrieve&amp;amp;db=PubMed&amp;amp;list_uids=21611977&amp;amp;dopt=Abstract" TargetMode="External"/><Relationship Id="rId458" Type="http://schemas.openxmlformats.org/officeDocument/2006/relationships/hyperlink" Target="http://dx.doi.org/10.1073/pnas.1105135108" TargetMode="External"/><Relationship Id="rId15" Type="http://schemas.openxmlformats.org/officeDocument/2006/relationships/hyperlink" Target="http://www.nature.com/nrneurol/journal/v11/n9/fig_tab/nrneurol.2015.123_ft.html" TargetMode="External"/><Relationship Id="rId57" Type="http://schemas.openxmlformats.org/officeDocument/2006/relationships/hyperlink" Target="http://links.isiglobalnet2.com/gateway/Gateway.cgi?amp;GWVersion=2&amp;amp;SrcAuth=Nature&amp;amp;SrcApp=Nature&amp;amp;DestLinkType=FullRecord&amp;amp;KeyUT=A1981LY39000050&amp;amp;DestApp=WOS_CPL" TargetMode="External"/><Relationship Id="rId262" Type="http://schemas.openxmlformats.org/officeDocument/2006/relationships/hyperlink" Target="http://dx.doi.org/10.1212/WNL.54.5.1042" TargetMode="External"/><Relationship Id="rId318" Type="http://schemas.openxmlformats.org/officeDocument/2006/relationships/hyperlink" Target="http://www.ncbi.nlm.nih.gov/entrez/query.fcgi?holding=npg&amp;amp;cmd=Retrieve&amp;amp;db=PubMed&amp;amp;list_uids=16556709&amp;amp;dopt=Abstract" TargetMode="External"/><Relationship Id="rId99" Type="http://schemas.openxmlformats.org/officeDocument/2006/relationships/hyperlink" Target="http://chemport.cas.org/cgi-bin/sdcgi?APP=ftslink&amp;action=reflink&amp;origin=npg&amp;version=1.0&amp;coi=1:STN:280:DyaL1M3ktFehtw==&amp;pissn=1759-4758&amp;pyear=2015&amp;md5=d43ef09e3b7e089d796c88d34bb1e819" TargetMode="External"/><Relationship Id="rId122" Type="http://schemas.openxmlformats.org/officeDocument/2006/relationships/hyperlink" Target="http://www.ncbi.nlm.nih.gov/entrez/query.fcgi?holding=npg&amp;amp;cmd=Retrieve&amp;amp;db=PubMed&amp;amp;list_uids=3412594&amp;amp;dopt=Abstract" TargetMode="External"/><Relationship Id="rId164" Type="http://schemas.openxmlformats.org/officeDocument/2006/relationships/hyperlink" Target="http://dx.doi.org/10.1002/1531-8249(200011)48:5%3c689::AID-ANA1%3e3.3.CO;2-E" TargetMode="External"/><Relationship Id="rId371" Type="http://schemas.openxmlformats.org/officeDocument/2006/relationships/hyperlink" Target="http://chemport.cas.org/cgi-bin/sdcgi?APP=ftslink&amp;action=reflink&amp;origin=npg&amp;version=1.0&amp;coi=1:CAS:528:DC+C2MXhtFymu77M&amp;pissn=1759-4758&amp;pyear=2015&amp;md5=69584b9300d75ff70a4ab7cbf6c56ecd" TargetMode="External"/><Relationship Id="rId427" Type="http://schemas.openxmlformats.org/officeDocument/2006/relationships/hyperlink" Target="http://links.isiglobalnet2.com/gateway/Gateway.cgi?amp;GWVersion=2&amp;amp;SrcAuth=Nature&amp;amp;SrcApp=Nature&amp;amp;DestLinkType=FullRecord&amp;amp;KeyUT=000338325400001&amp;amp;DestApp=WOS_CPL" TargetMode="External"/><Relationship Id="rId26" Type="http://schemas.openxmlformats.org/officeDocument/2006/relationships/hyperlink" Target="http://dx.doi.org/10.1016/S0197-4580(02)00065-9" TargetMode="External"/><Relationship Id="rId231" Type="http://schemas.openxmlformats.org/officeDocument/2006/relationships/hyperlink" Target="http://dx.doi.org/10.1093/brain/awh510" TargetMode="External"/><Relationship Id="rId273" Type="http://schemas.openxmlformats.org/officeDocument/2006/relationships/hyperlink" Target="http://chemport.cas.org/cgi-bin/sdcgi?APP=ftslink&amp;action=reflink&amp;origin=npg&amp;version=1.0&amp;coi=1:CAS:528:DC+D1cXmtFOltb4=&amp;pissn=1759-4758&amp;pyear=2015&amp;md5=7d8749101f5080d9eef937b5e93e9df1" TargetMode="External"/><Relationship Id="rId329" Type="http://schemas.openxmlformats.org/officeDocument/2006/relationships/hyperlink" Target="http://dx.doi.org/10.1634/stemcells.2006-0380" TargetMode="External"/><Relationship Id="rId68" Type="http://schemas.openxmlformats.org/officeDocument/2006/relationships/hyperlink" Target="http://www.ncbi.nlm.nih.gov/entrez/query.fcgi?holding=npg&amp;amp;cmd=Retrieve&amp;amp;db=PubMed&amp;amp;list_uids=7436393&amp;amp;dopt=Abstract" TargetMode="External"/><Relationship Id="rId133" Type="http://schemas.openxmlformats.org/officeDocument/2006/relationships/hyperlink" Target="http://www.ncbi.nlm.nih.gov/entrez/query.fcgi?holding=npg&amp;amp;cmd=Retrieve&amp;amp;db=PubMed&amp;amp;list_uids=1681779&amp;amp;dopt=Abstract" TargetMode="External"/><Relationship Id="rId175" Type="http://schemas.openxmlformats.org/officeDocument/2006/relationships/hyperlink" Target="http://dx.doi.org/10.1002/ana.410380307" TargetMode="External"/><Relationship Id="rId340" Type="http://schemas.openxmlformats.org/officeDocument/2006/relationships/hyperlink" Target="http://www.ncbi.nlm.nih.gov/entrez/query.fcgi?holding=npg&amp;amp;cmd=Retrieve&amp;amp;db=PubMed&amp;amp;list_uids=20603216&amp;amp;dopt=Abstract" TargetMode="External"/><Relationship Id="rId200" Type="http://schemas.openxmlformats.org/officeDocument/2006/relationships/hyperlink" Target="http://www.ncbi.nlm.nih.gov/entrez/query.fcgi?holding=npg&amp;amp;cmd=Retrieve&amp;amp;db=PubMed&amp;amp;list_uids=12953276&amp;amp;dopt=Abstract" TargetMode="External"/><Relationship Id="rId382" Type="http://schemas.openxmlformats.org/officeDocument/2006/relationships/hyperlink" Target="http://chemport.cas.org/cgi-bin/sdcgi?APP=ftslink&amp;action=reflink&amp;origin=npg&amp;version=1.0&amp;coi=1:CAS:528:DC+C3cXlt1Khtr0=&amp;pissn=1759-4758&amp;pyear=2015&amp;md5=4400185acb7e3f1608311f6d07f10b6c" TargetMode="External"/><Relationship Id="rId438" Type="http://schemas.openxmlformats.org/officeDocument/2006/relationships/hyperlink" Target="http://www.ncbi.nlm.nih.gov/entrez/query.fcgi?holding=npg&amp;amp;cmd=Retrieve&amp;amp;db=PubMed&amp;amp;list_uids=2915795&amp;amp;dopt=Abstract" TargetMode="External"/><Relationship Id="rId242" Type="http://schemas.openxmlformats.org/officeDocument/2006/relationships/hyperlink" Target="http://www.ncbi.nlm.nih.gov/entrez/query.fcgi?holding=npg&amp;amp;cmd=Retrieve&amp;amp;db=PubMed&amp;amp;list_uids=7700284&amp;amp;dopt=Abstract" TargetMode="External"/><Relationship Id="rId284" Type="http://schemas.openxmlformats.org/officeDocument/2006/relationships/hyperlink" Target="http://www.ncbi.nlm.nih.gov/entrez/query.fcgi?holding=npg&amp;amp;cmd=Retrieve&amp;amp;db=PubMed&amp;amp;list_uids=23665410&amp;amp;dopt=Abstract" TargetMode="External"/><Relationship Id="rId37" Type="http://schemas.openxmlformats.org/officeDocument/2006/relationships/hyperlink" Target="http://chemport.cas.org/cgi-bin/sdcgi?APP=ftslink&amp;action=reflink&amp;origin=npg&amp;version=1.0&amp;coi=1:CAS:528:DyaE2cXkslGltbw=&amp;pissn=1759-4758&amp;pyear=2015&amp;md5=b177424133324d4cbae6c9b4c933796e" TargetMode="External"/><Relationship Id="rId79" Type="http://schemas.openxmlformats.org/officeDocument/2006/relationships/hyperlink" Target="http://www.ncbi.nlm.nih.gov/entrez/query.fcgi?holding=npg&amp;amp;cmd=Retrieve&amp;amp;db=PubMed&amp;amp;list_uids=6586058&amp;amp;dopt=Abstract" TargetMode="External"/><Relationship Id="rId102" Type="http://schemas.openxmlformats.org/officeDocument/2006/relationships/hyperlink" Target="http://www.ncbi.nlm.nih.gov/entrez/query.fcgi?holding=npg&amp;amp;cmd=Retrieve&amp;amp;db=PubMed&amp;amp;list_uids=2643770&amp;amp;dopt=Abstract" TargetMode="External"/><Relationship Id="rId144" Type="http://schemas.openxmlformats.org/officeDocument/2006/relationships/hyperlink" Target="http://www.ncbi.nlm.nih.gov/entrez/query.fcgi?holding=npg&amp;amp;cmd=Retrieve&amp;amp;db=PubMed&amp;amp;list_uids=2105529&amp;amp;dopt=Abstract" TargetMode="External"/><Relationship Id="rId90" Type="http://schemas.openxmlformats.org/officeDocument/2006/relationships/hyperlink" Target="http://links.isiglobalnet2.com/gateway/Gateway.cgi?amp;GWVersion=2&amp;amp;SrcAuth=Nature&amp;amp;SrcApp=Nature&amp;amp;DestLinkType=FullRecord&amp;amp;KeyUT=A1987G606200002&amp;amp;DestApp=WOS_CPL" TargetMode="External"/><Relationship Id="rId186" Type="http://schemas.openxmlformats.org/officeDocument/2006/relationships/hyperlink" Target="http://dx.doi.org/10.3171/jns.2002.96.3.0589" TargetMode="External"/><Relationship Id="rId351" Type="http://schemas.openxmlformats.org/officeDocument/2006/relationships/hyperlink" Target="http://www.ncbi.nlm.nih.gov/entrez/query.fcgi?holding=npg&amp;amp;cmd=Retrieve&amp;amp;db=PubMed&amp;amp;list_uids=18079707&amp;amp;dopt=Abstract" TargetMode="External"/><Relationship Id="rId393" Type="http://schemas.openxmlformats.org/officeDocument/2006/relationships/hyperlink" Target="http://www.ncbi.nlm.nih.gov/entrez/query.fcgi?holding=npg&amp;amp;cmd=Retrieve&amp;amp;db=PubMed&amp;amp;list_uids=25517469&amp;amp;dopt=Abstract" TargetMode="External"/><Relationship Id="rId407" Type="http://schemas.openxmlformats.org/officeDocument/2006/relationships/hyperlink" Target="http://dx.doi.org/10.1371/journal.pone.0085336" TargetMode="External"/><Relationship Id="rId449" Type="http://schemas.openxmlformats.org/officeDocument/2006/relationships/hyperlink" Target="http://chemport.cas.org/cgi-bin/sdcgi?APP=ftslink&amp;action=reflink&amp;origin=npg&amp;version=1.0&amp;coi=1:CAS:528:DC+D3MXlvVGmsL0=&amp;pissn=1759-4758&amp;pyear=2015&amp;md5=da79266140e3d1f142b30832dc16cbe2" TargetMode="External"/><Relationship Id="rId211" Type="http://schemas.openxmlformats.org/officeDocument/2006/relationships/hyperlink" Target="http://www.ncbi.nlm.nih.gov/entrez/query.fcgi?holding=npg&amp;amp;cmd=Retrieve&amp;amp;db=PubMed&amp;amp;list_uids=12402261&amp;amp;dopt=Abstract" TargetMode="External"/><Relationship Id="rId253" Type="http://schemas.openxmlformats.org/officeDocument/2006/relationships/hyperlink" Target="http://chemport.cas.org/cgi-bin/sdcgi?APP=ftslink&amp;action=reflink&amp;origin=npg&amp;version=1.0&amp;coi=1:STN:280:DC+D3czosVOmtg==&amp;pissn=1759-4758&amp;pyear=2015&amp;md5=afe5ebb8a342f47807241993f280029a" TargetMode="External"/><Relationship Id="rId295" Type="http://schemas.openxmlformats.org/officeDocument/2006/relationships/hyperlink" Target="http://www.ncbi.nlm.nih.gov/entrez/query.fcgi?holding=npg&amp;amp;cmd=Retrieve&amp;amp;db=PubMed&amp;amp;list_uids=10748519&amp;amp;dopt=Abstract" TargetMode="External"/><Relationship Id="rId309" Type="http://schemas.openxmlformats.org/officeDocument/2006/relationships/hyperlink" Target="http://links.isiglobalnet2.com/gateway/Gateway.cgi?amp;GWVersion=2&amp;amp;SrcAuth=Nature&amp;amp;SrcApp=Nature&amp;amp;DestLinkType=FullRecord&amp;amp;KeyUT=000165143500008&amp;amp;DestApp=WOS_CPL" TargetMode="External"/><Relationship Id="rId460" Type="http://schemas.openxmlformats.org/officeDocument/2006/relationships/hyperlink" Target="http://www.nature.com/nrneurol/foxtrot/svc/authoremailform?doi=10.1038/nrneurol.2015.123&amp;file=/nrneurol/journal/v11/n9/full/nrneurol.2015.123.html&amp;title=Cell-based+therapies+for+Parkinson+disease%5bmdash%5dpast+insights+and+future+potential&amp;author=Roger+A.+Barker" TargetMode="External"/><Relationship Id="rId48" Type="http://schemas.openxmlformats.org/officeDocument/2006/relationships/hyperlink" Target="http://chemport.cas.org/cgi-bin/sdcgi?APP=ftslink&amp;action=reflink&amp;origin=npg&amp;version=1.0&amp;coi=1:CAS:528:DyaF1MXns1eisw==&amp;pissn=1759-4758&amp;pyear=2015&amp;md5=6eb749b00950f83404a1d061ef3c3f98" TargetMode="External"/><Relationship Id="rId113" Type="http://schemas.openxmlformats.org/officeDocument/2006/relationships/hyperlink" Target="http://dx.doi.org/10.1056/NEJM198908033210512" TargetMode="External"/><Relationship Id="rId320" Type="http://schemas.openxmlformats.org/officeDocument/2006/relationships/hyperlink" Target="http://chemport.cas.org/cgi-bin/sdcgi?APP=ftslink&amp;action=reflink&amp;origin=npg&amp;version=1.0&amp;coi=1:CAS:528:DC+D2MXitlehsrg=&amp;pissn=1759-4758&amp;pyear=2015&amp;md5=cde12b777a84ffc9a22f923e73000f49" TargetMode="External"/><Relationship Id="rId155" Type="http://schemas.openxmlformats.org/officeDocument/2006/relationships/hyperlink" Target="http://www.ncbi.nlm.nih.gov/entrez/query.fcgi?holding=npg&amp;amp;cmd=Retrieve&amp;amp;db=PubMed&amp;amp;list_uids=9225690&amp;amp;dopt=Abstract" TargetMode="External"/><Relationship Id="rId197" Type="http://schemas.openxmlformats.org/officeDocument/2006/relationships/hyperlink" Target="http://www.ncbi.nlm.nih.gov/entrez/query.fcgi?holding=npg&amp;amp;cmd=Retrieve&amp;amp;db=PubMed&amp;amp;list_uids=11236774&amp;amp;dopt=Abstract" TargetMode="External"/><Relationship Id="rId362" Type="http://schemas.openxmlformats.org/officeDocument/2006/relationships/hyperlink" Target="http://dx.doi.org/10.1002/glia.20654" TargetMode="External"/><Relationship Id="rId418" Type="http://schemas.openxmlformats.org/officeDocument/2006/relationships/hyperlink" Target="http://dx.doi.org/10.1111/j.1749-6632.2009.05229.x" TargetMode="External"/><Relationship Id="rId222" Type="http://schemas.openxmlformats.org/officeDocument/2006/relationships/hyperlink" Target="http://chemport.cas.org/cgi-bin/sdcgi?APP=ftslink&amp;action=reflink&amp;origin=npg&amp;version=1.0&amp;coi=1:CAS:528:DC+D28XktVyjsrc=&amp;pissn=1759-4758&amp;pyear=2015&amp;md5=08e83a3e31d895a85171a295ff5db5b8" TargetMode="External"/><Relationship Id="rId264" Type="http://schemas.openxmlformats.org/officeDocument/2006/relationships/hyperlink" Target="http://dx.doi.org/10.1227/01.NEU.0000073315.88827.72" TargetMode="External"/><Relationship Id="rId17" Type="http://schemas.openxmlformats.org/officeDocument/2006/relationships/hyperlink" Target="http://chemport.cas.org/cgi-bin/sdcgi?APP=ftslink&amp;action=reflink&amp;origin=npg&amp;version=1.0&amp;coi=1:CAS:528:DyaK2sXlslWru7o=&amp;pissn=1759-4758&amp;pyear=2015&amp;md5=efa507c30637faef652d39669ef7a0ba" TargetMode="External"/><Relationship Id="rId59" Type="http://schemas.openxmlformats.org/officeDocument/2006/relationships/hyperlink" Target="http://www.nature.com/doifinder/10.1038/292351a0" TargetMode="External"/><Relationship Id="rId124" Type="http://schemas.openxmlformats.org/officeDocument/2006/relationships/hyperlink" Target="http://chemport.cas.org/cgi-bin/sdcgi?APP=ftslink&amp;action=reflink&amp;origin=npg&amp;version=1.0&amp;coi=1:STN:280:DyaK38/ltVaiug==&amp;pissn=1759-4758&amp;pyear=2015&amp;md5=814ce6feccc35a6812753c92516e5b95" TargetMode="External"/><Relationship Id="rId70" Type="http://schemas.openxmlformats.org/officeDocument/2006/relationships/hyperlink" Target="http://chemport.cas.org/cgi-bin/sdcgi?APP=ftslink&amp;action=reflink&amp;origin=npg&amp;version=1.0&amp;coi=1:STN:280:Bi6C38zgsFE=&amp;pissn=1759-4758&amp;pyear=2015&amp;md5=054ec41584e42ae0141e9e249543df0c" TargetMode="External"/><Relationship Id="rId166" Type="http://schemas.openxmlformats.org/officeDocument/2006/relationships/hyperlink" Target="http://www.ncbi.nlm.nih.gov/entrez/query.fcgi?holding=npg&amp;amp;cmd=Retrieve&amp;amp;db=PubMed&amp;amp;list_uids=24217017&amp;amp;dopt=Abstract" TargetMode="External"/><Relationship Id="rId331" Type="http://schemas.openxmlformats.org/officeDocument/2006/relationships/hyperlink" Target="http://links.isiglobalnet2.com/gateway/Gateway.cgi?amp;GWVersion=2&amp;amp;SrcAuth=Nature&amp;amp;SrcApp=Nature&amp;amp;DestLinkType=FullRecord&amp;amp;KeyUT=000225093300007&amp;amp;DestApp=WOS_CPL" TargetMode="External"/><Relationship Id="rId373" Type="http://schemas.openxmlformats.org/officeDocument/2006/relationships/hyperlink" Target="http://dx.doi.org/10.1242/dev.097394" TargetMode="External"/><Relationship Id="rId429" Type="http://schemas.openxmlformats.org/officeDocument/2006/relationships/hyperlink" Target="http://dx.doi.org/10.1016/j.celrep.2014.05.027" TargetMode="External"/><Relationship Id="rId1" Type="http://schemas.openxmlformats.org/officeDocument/2006/relationships/notesMaster" Target="../notesMasters/notesMaster1.xml"/><Relationship Id="rId233" Type="http://schemas.openxmlformats.org/officeDocument/2006/relationships/hyperlink" Target="http://dx.doi.org/10.2967/jnumed.109.066811" TargetMode="External"/><Relationship Id="rId440" Type="http://schemas.openxmlformats.org/officeDocument/2006/relationships/hyperlink" Target="http://chemport.cas.org/cgi-bin/sdcgi?APP=ftslink&amp;action=reflink&amp;origin=npg&amp;version=1.0&amp;coi=1:STN:280:DyaK3M/mvFejtg==&amp;pissn=1759-4758&amp;pyear=2015&amp;md5=e4372bb1a59f526d966b0208cd00b3d6" TargetMode="External"/><Relationship Id="rId28" Type="http://schemas.openxmlformats.org/officeDocument/2006/relationships/hyperlink" Target="http://links.isiglobalnet2.com/gateway/Gateway.cgi?amp;GWVersion=2&amp;amp;SrcAuth=Nature&amp;amp;SrcApp=Nature&amp;amp;DestLinkType=FullRecord&amp;amp;KeyUT=000313595800007&amp;amp;DestApp=WOS_CPL" TargetMode="External"/><Relationship Id="rId275" Type="http://schemas.openxmlformats.org/officeDocument/2006/relationships/hyperlink" Target="http://www.ncbi.nlm.nih.gov/entrez/query.fcgi?holding=npg&amp;amp;cmd=Retrieve&amp;amp;db=PubMed&amp;amp;list_uids=18394567&amp;amp;dopt=Abstract" TargetMode="External"/><Relationship Id="rId300" Type="http://schemas.openxmlformats.org/officeDocument/2006/relationships/hyperlink" Target="http://chemport.cas.org/cgi-bin/sdcgi?APP=ftslink&amp;action=reflink&amp;origin=npg&amp;version=1.0&amp;coi=1:CAS:528:DC+D3MXptV2rt70=&amp;pissn=1759-4758&amp;pyear=2015&amp;md5=2121dbea46e84dbdf974835e9b92d19a" TargetMode="External"/><Relationship Id="rId81" Type="http://schemas.openxmlformats.org/officeDocument/2006/relationships/hyperlink" Target="http://dx.doi.org/10.1016/j.baga.2014.06.003" TargetMode="External"/><Relationship Id="rId135" Type="http://schemas.openxmlformats.org/officeDocument/2006/relationships/hyperlink" Target="http://chemport.cas.org/cgi-bin/sdcgi?APP=ftslink&amp;action=reflink&amp;origin=npg&amp;version=1.0&amp;coi=1:STN:280:DyaK3czls1Snsg==&amp;pissn=1759-4758&amp;pyear=2015&amp;md5=9d9b2676cd1fcc61f7d5451f9a8d6b96" TargetMode="External"/><Relationship Id="rId177" Type="http://schemas.openxmlformats.org/officeDocument/2006/relationships/hyperlink" Target="http://chemport.cas.org/cgi-bin/sdcgi?APP=ftslink&amp;action=reflink&amp;origin=npg&amp;version=1.0&amp;coi=1:STN:280:ByyD28zgs1I=&amp;pissn=1759-4758&amp;pyear=2015&amp;md5=c3505ef3559af06b028b070fa24947c2" TargetMode="External"/><Relationship Id="rId342" Type="http://schemas.openxmlformats.org/officeDocument/2006/relationships/hyperlink" Target="http://chemport.cas.org/cgi-bin/sdcgi?APP=ftslink&amp;action=reflink&amp;origin=npg&amp;version=1.0&amp;coi=1:CAS:528:DC+D2MXlslCltb8=&amp;pissn=1759-4758&amp;pyear=2015&amp;md5=15f3603ab171c811ce196a213528616a" TargetMode="External"/><Relationship Id="rId384" Type="http://schemas.openxmlformats.org/officeDocument/2006/relationships/hyperlink" Target="http://www.ncbi.nlm.nih.gov/entrez/query.fcgi?holding=npg&amp;amp;cmd=Retrieve&amp;amp;db=PubMed&amp;amp;list_uids=20362538&amp;amp;dopt=Abstract" TargetMode="External"/><Relationship Id="rId202" Type="http://schemas.openxmlformats.org/officeDocument/2006/relationships/hyperlink" Target="http://www.ncbi.nlm.nih.gov/entrez/query.fcgi?holding=npg&amp;amp;cmd=Retrieve&amp;amp;db=PubMed&amp;amp;list_uids=16908749&amp;amp;dopt=Abstract" TargetMode="External"/><Relationship Id="rId244" Type="http://schemas.openxmlformats.org/officeDocument/2006/relationships/hyperlink" Target="http://chemport.cas.org/cgi-bin/sdcgi?APP=ftslink&amp;action=reflink&amp;origin=npg&amp;version=1.0&amp;coi=1:STN:280:BymH3cvlsV0=&amp;pissn=1759-4758&amp;pyear=2015&amp;md5=a278c5bd8653fb079a1461842a69208e" TargetMode="External"/><Relationship Id="rId39" Type="http://schemas.openxmlformats.org/officeDocument/2006/relationships/hyperlink" Target="http://dx.doi.org/10.1007/BF00315125" TargetMode="External"/><Relationship Id="rId286" Type="http://schemas.openxmlformats.org/officeDocument/2006/relationships/hyperlink" Target="http://chemport.cas.org/cgi-bin/sdcgi?APP=ftslink&amp;action=reflink&amp;origin=npg&amp;version=1.0&amp;coi=1:CAS:528:DC+C2cXhslCit7nM&amp;pissn=1759-4758&amp;pyear=2015&amp;md5=2fb56264df223c1d28304ab2340fdb94" TargetMode="External"/><Relationship Id="rId451" Type="http://schemas.openxmlformats.org/officeDocument/2006/relationships/hyperlink" Target="http://www.ncbi.nlm.nih.gov/entrez/query.fcgi?holding=npg&amp;amp;cmd=Retrieve&amp;amp;db=PubMed&amp;amp;list_uids=11494363&amp;amp;dopt=Abstract" TargetMode="External"/><Relationship Id="rId50" Type="http://schemas.openxmlformats.org/officeDocument/2006/relationships/hyperlink" Target="http://www.ncbi.nlm.nih.gov/entrez/query.fcgi?holding=npg&amp;amp;cmd=Retrieve&amp;amp;db=PubMed&amp;amp;list_uids=5718510&amp;amp;dopt=Abstract" TargetMode="External"/><Relationship Id="rId104" Type="http://schemas.openxmlformats.org/officeDocument/2006/relationships/hyperlink" Target="http://chemport.cas.org/cgi-bin/sdcgi?APP=ftslink&amp;action=reflink&amp;origin=npg&amp;version=1.0&amp;coi=1:STN:280:DyaK3c7jslaktA==&amp;pissn=1759-4758&amp;pyear=2015&amp;md5=0df5f5c50ac382fb7d1210f8bb4cddad" TargetMode="External"/><Relationship Id="rId146" Type="http://schemas.openxmlformats.org/officeDocument/2006/relationships/hyperlink" Target="http://links.isiglobalnet2.com/gateway/Gateway.cgi?amp;GWVersion=2&amp;amp;SrcAuth=Nature&amp;amp;SrcApp=Nature&amp;amp;DestLinkType=FullRecord&amp;amp;KeyUT=000088183600007&amp;amp;DestApp=WOS_CPL" TargetMode="External"/><Relationship Id="rId188" Type="http://schemas.openxmlformats.org/officeDocument/2006/relationships/hyperlink" Target="http://links.isiglobalnet2.com/gateway/Gateway.cgi?amp;GWVersion=2&amp;amp;SrcAuth=Nature&amp;amp;SrcApp=Nature&amp;amp;DestLinkType=FullRecord&amp;amp;KeyUT=A1994MV86600002&amp;amp;DestApp=WOS_CPL" TargetMode="External"/><Relationship Id="rId311" Type="http://schemas.openxmlformats.org/officeDocument/2006/relationships/hyperlink" Target="http://dx.doi.org/10.1016/S0896-6273(00)00083-0" TargetMode="External"/><Relationship Id="rId353" Type="http://schemas.openxmlformats.org/officeDocument/2006/relationships/hyperlink" Target="http://chemport.cas.org/cgi-bin/sdcgi?APP=ftslink&amp;action=reflink&amp;origin=npg&amp;version=1.0&amp;coi=1:CAS:528:DC+D1MXltFSnsb0=&amp;pissn=1759-4758&amp;pyear=2015&amp;md5=9d23eacb831966b8f5ac7347620abf38" TargetMode="External"/><Relationship Id="rId395" Type="http://schemas.openxmlformats.org/officeDocument/2006/relationships/hyperlink" Target="http://dx.doi.org/10.1016/j.stemcr.2015.04.011" TargetMode="External"/><Relationship Id="rId409" Type="http://schemas.openxmlformats.org/officeDocument/2006/relationships/hyperlink" Target="http://links.isiglobalnet2.com/gateway/Gateway.cgi?amp;GWVersion=2&amp;amp;SrcAuth=Nature&amp;amp;SrcApp=Nature&amp;amp;DestLinkType=FullRecord&amp;amp;KeyUT=000255681800029&amp;amp;DestApp=WOS_CPL" TargetMode="External"/><Relationship Id="rId92" Type="http://schemas.openxmlformats.org/officeDocument/2006/relationships/hyperlink" Target="http://dx.doi.org/10.1056/NEJM198704023161402" TargetMode="External"/><Relationship Id="rId213" Type="http://schemas.openxmlformats.org/officeDocument/2006/relationships/hyperlink" Target="http://chemport.cas.org/cgi-bin/sdcgi?APP=ftslink&amp;action=reflink&amp;origin=npg&amp;version=1.0&amp;coi=1:CAS:528:DC+C3cXhtVyrt77K&amp;pissn=1759-4758&amp;pyear=2015&amp;md5=2cb1aa5427072f8357a1678e2fe10be3" TargetMode="External"/><Relationship Id="rId420" Type="http://schemas.openxmlformats.org/officeDocument/2006/relationships/hyperlink" Target="http://www.ncbi.nlm.nih.gov/entrez/query.fcgi?holding=npg&amp;amp;cmd=Retrieve&amp;amp;db=PubMed&amp;amp;list_uids=20198645&amp;amp;dopt=Abstract" TargetMode="External"/><Relationship Id="rId255" Type="http://schemas.openxmlformats.org/officeDocument/2006/relationships/hyperlink" Target="http://chemport.cas.org/cgi-bin/sdcgi?APP=ftslink&amp;action=reflink&amp;origin=npg&amp;version=1.0&amp;coi=1:STN:280:BymB2MfislI=&amp;pissn=1759-4758&amp;pyear=2015&amp;md5=736f8d3eb9416e35ca164fd5c33ac2f9" TargetMode="External"/><Relationship Id="rId297" Type="http://schemas.openxmlformats.org/officeDocument/2006/relationships/hyperlink" Target="http://chemport.cas.org/cgi-bin/sdcgi?APP=ftslink&amp;action=reflink&amp;origin=npg&amp;version=1.0&amp;coi=1:STN:280:DC+D3cvgt1WksA==&amp;pissn=1759-4758&amp;pyear=2015&amp;md5=c976f0702f3cdbe33ee41578e419a2e0" TargetMode="External"/><Relationship Id="rId462" Type="http://schemas.openxmlformats.org/officeDocument/2006/relationships/hyperlink" Target="http://www.nature.com/natureevents/science/events/53959-Electron_Microscopy_for_Materials_The_Next_Ten_Years" TargetMode="External"/><Relationship Id="rId115" Type="http://schemas.openxmlformats.org/officeDocument/2006/relationships/hyperlink" Target="http://www.ncbi.nlm.nih.gov/entrez/query.fcgi?holding=npg&amp;amp;cmd=Retrieve&amp;amp;db=PubMed&amp;amp;list_uids=2649748&amp;amp;dopt=Abstract" TargetMode="External"/><Relationship Id="rId157" Type="http://schemas.openxmlformats.org/officeDocument/2006/relationships/hyperlink" Target="http://chemport.cas.org/cgi-bin/sdcgi?APP=ftslink&amp;action=reflink&amp;origin=npg&amp;version=1.0&amp;coi=1:CAS:528:DyaK1MXnslKqtLk=&amp;pissn=1759-4758&amp;pyear=2015&amp;md5=6a7aa23d5da9b0334cf86e1ba5f01399" TargetMode="External"/><Relationship Id="rId322" Type="http://schemas.openxmlformats.org/officeDocument/2006/relationships/hyperlink" Target="http://www.ncbi.nlm.nih.gov/entrez/query.fcgi?holding=npg&amp;amp;cmd=Retrieve&amp;amp;db=PubMed&amp;amp;list_uids=15715675&amp;amp;dopt=Abstract" TargetMode="External"/><Relationship Id="rId364" Type="http://schemas.openxmlformats.org/officeDocument/2006/relationships/hyperlink" Target="http://links.isiglobalnet2.com/gateway/Gateway.cgi?amp;GWVersion=2&amp;amp;SrcAuth=Nature&amp;amp;SrcApp=Nature&amp;amp;DestLinkType=FullRecord&amp;amp;KeyUT=000248692900016&amp;amp;DestApp=WOS_CP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17" Type="http://schemas.openxmlformats.org/officeDocument/2006/relationships/hyperlink" Target="http://chemport.cas.org/cgi-bin/sdcgi?APP=ftslink&amp;action=reflink&amp;origin=npg&amp;version=1.0&amp;coi=1:STN:280:BieC3s3lvVM=&amp;pissn=1759-4758&amp;pyear=2015&amp;md5=b33d0a18298175a69716da96b4f45f27" TargetMode="External"/><Relationship Id="rId299" Type="http://schemas.openxmlformats.org/officeDocument/2006/relationships/hyperlink" Target="http://www.ncbi.nlm.nih.gov/entrez/query.fcgi?holding=npg&amp;amp;cmd=Retrieve&amp;amp;db=PubMed&amp;amp;list_uids=10859025&amp;amp;dopt=Abstract" TargetMode="External"/><Relationship Id="rId21" Type="http://schemas.openxmlformats.org/officeDocument/2006/relationships/hyperlink" Target="http://links.isiglobalnet2.com/gateway/Gateway.cgi?amp;GWVersion=2&amp;amp;SrcAuth=Nature&amp;amp;SrcApp=Nature&amp;amp;DestLinkType=FullRecord&amp;amp;KeyUT=000082259700004&amp;amp;DestApp=WOS_CPL" TargetMode="External"/><Relationship Id="rId63" Type="http://schemas.openxmlformats.org/officeDocument/2006/relationships/hyperlink" Target="http://dx.doi.org/10.1126/science.571147" TargetMode="External"/><Relationship Id="rId159" Type="http://schemas.openxmlformats.org/officeDocument/2006/relationships/hyperlink" Target="http://www.ncbi.nlm.nih.gov/entrez/query.fcgi?holding=npg&amp;amp;cmd=Retrieve&amp;amp;db=PubMed&amp;amp;list_uids=10570493&amp;amp;dopt=Abstract" TargetMode="External"/><Relationship Id="rId324" Type="http://schemas.openxmlformats.org/officeDocument/2006/relationships/hyperlink" Target="http://chemport.cas.org/cgi-bin/sdcgi?APP=ftslink&amp;action=reflink&amp;origin=npg&amp;version=1.0&amp;coi=1:CAS:528:DC+D2cXnsVensLc=&amp;pissn=1759-4758&amp;pyear=2015&amp;md5=021c18e0740134eae7c78db611892977" TargetMode="External"/><Relationship Id="rId366" Type="http://schemas.openxmlformats.org/officeDocument/2006/relationships/hyperlink" Target="http://dx.doi.org/10.1242/dev.02879" TargetMode="External"/><Relationship Id="rId170" Type="http://schemas.openxmlformats.org/officeDocument/2006/relationships/hyperlink" Target="http://www.ncbi.nlm.nih.gov/entrez/query.fcgi?holding=npg&amp;amp;cmd=Retrieve&amp;amp;db=PubMed&amp;amp;list_uids=1435881&amp;amp;dopt=Abstract" TargetMode="External"/><Relationship Id="rId226" Type="http://schemas.openxmlformats.org/officeDocument/2006/relationships/hyperlink" Target="http://chemport.cas.org/cgi-bin/sdcgi?APP=ftslink&amp;action=reflink&amp;origin=npg&amp;version=1.0&amp;coi=1:CAS:528:DC+D28Xms1elsr4=&amp;pissn=1759-4758&amp;pyear=2015&amp;md5=8b2827529ef0d4ab1e823158c9b2e073" TargetMode="External"/><Relationship Id="rId433" Type="http://schemas.openxmlformats.org/officeDocument/2006/relationships/hyperlink" Target="http://www.gforce-pd.com/" TargetMode="External"/><Relationship Id="rId268" Type="http://schemas.openxmlformats.org/officeDocument/2006/relationships/hyperlink" Target="http://www.ncbi.nlm.nih.gov/entrez/query.fcgi?holding=npg&amp;amp;cmd=Retrieve&amp;amp;db=PubMed&amp;amp;list_uids=14766394&amp;amp;dopt=Abstract" TargetMode="External"/><Relationship Id="rId32" Type="http://schemas.openxmlformats.org/officeDocument/2006/relationships/hyperlink" Target="http://www.ncbi.nlm.nih.gov/entrez/query.fcgi?holding=npg&amp;amp;cmd=Retrieve&amp;amp;db=PubMed&amp;amp;list_uids=1131859&amp;amp;dopt=Abstract" TargetMode="External"/><Relationship Id="rId74" Type="http://schemas.openxmlformats.org/officeDocument/2006/relationships/hyperlink" Target="http://chemport.cas.org/cgi-bin/sdcgi?APP=ftslink&amp;action=reflink&amp;origin=npg&amp;version=1.0&amp;coi=1:STN:280:Bi6D383is1Q=&amp;pissn=1759-4758&amp;pyear=2015&amp;md5=c8369b93cb4d4da29d6e00a53e97e99f" TargetMode="External"/><Relationship Id="rId128" Type="http://schemas.openxmlformats.org/officeDocument/2006/relationships/hyperlink" Target="http://www.ncbi.nlm.nih.gov/entrez/query.fcgi?holding=npg&amp;amp;cmd=Retrieve&amp;amp;db=PubMed&amp;amp;list_uids=2742361&amp;amp;dopt=Abstract" TargetMode="External"/><Relationship Id="rId335" Type="http://schemas.openxmlformats.org/officeDocument/2006/relationships/hyperlink" Target="http://links.isiglobalnet2.com/gateway/Gateway.cgi?amp;GWVersion=2&amp;amp;SrcAuth=Nature&amp;amp;SrcApp=Nature&amp;amp;DestLinkType=FullRecord&amp;amp;KeyUT=000241844900023&amp;amp;DestApp=WOS_CPL" TargetMode="External"/><Relationship Id="rId377" Type="http://schemas.openxmlformats.org/officeDocument/2006/relationships/hyperlink" Target="http://www.nature.com/doifinder/10.1038/nbt.1529" TargetMode="External"/><Relationship Id="rId5" Type="http://schemas.openxmlformats.org/officeDocument/2006/relationships/hyperlink" Target="http://www.nature.com/nrneurol/journal/v11/n9/ris/nrneurol.2015.123.ris" TargetMode="External"/><Relationship Id="rId181" Type="http://schemas.openxmlformats.org/officeDocument/2006/relationships/hyperlink" Target="http://chemport.cas.org/cgi-bin/sdcgi?APP=ftslink&amp;action=reflink&amp;origin=npg&amp;version=1.0&amp;coi=1:STN:280:DC+D3c3lt1aktQ==&amp;pissn=1759-4758&amp;pyear=2015&amp;md5=22c36c15cce1f897509e5ac8c3435fed" TargetMode="External"/><Relationship Id="rId237" Type="http://schemas.openxmlformats.org/officeDocument/2006/relationships/hyperlink" Target="http://dx.doi.org/10.1016/S1474-4422(12)70295-8" TargetMode="External"/><Relationship Id="rId402" Type="http://schemas.openxmlformats.org/officeDocument/2006/relationships/hyperlink" Target="http://links.isiglobalnet2.com/gateway/Gateway.cgi?amp;GWVersion=2&amp;amp;SrcAuth=Nature&amp;amp;SrcApp=Nature&amp;amp;DestLinkType=FullRecord&amp;amp;KeyUT=000264030700003&amp;amp;DestApp=WOS_CPL" TargetMode="External"/><Relationship Id="rId279" Type="http://schemas.openxmlformats.org/officeDocument/2006/relationships/hyperlink" Target="http://www.ncbi.nlm.nih.gov/entrez/query.fcgi?holding=npg&amp;amp;cmd=Retrieve&amp;amp;db=PubMed&amp;amp;list_uids=21565557&amp;amp;dopt=Abstract" TargetMode="External"/><Relationship Id="rId444" Type="http://schemas.openxmlformats.org/officeDocument/2006/relationships/hyperlink" Target="http://www.ncbi.nlm.nih.gov/entrez/query.fcgi?holding=npg&amp;amp;cmd=Retrieve&amp;amp;db=PubMed&amp;amp;list_uids=25732245&amp;amp;dopt=Abstract" TargetMode="External"/><Relationship Id="rId43" Type="http://schemas.openxmlformats.org/officeDocument/2006/relationships/hyperlink" Target="http://chemport.cas.org/cgi-bin/sdcgi?APP=ftslink&amp;action=reflink&amp;origin=npg&amp;version=1.0&amp;coi=1:CAS:528:DyaE2cXltFChtLc=&amp;pissn=1759-4758&amp;pyear=2015&amp;md5=07cbf78baca4a0a81a63e46050248d43" TargetMode="External"/><Relationship Id="rId139" Type="http://schemas.openxmlformats.org/officeDocument/2006/relationships/hyperlink" Target="http://links.isiglobalnet2.com/gateway/Gateway.cgi?amp;GWVersion=2&amp;amp;SrcAuth=Nature&amp;amp;SrcApp=Nature&amp;amp;DestLinkType=FullRecord&amp;amp;KeyUT=A1989U932500017&amp;amp;DestApp=WOS_CPL" TargetMode="External"/><Relationship Id="rId290" Type="http://schemas.openxmlformats.org/officeDocument/2006/relationships/hyperlink" Target="http://links.isiglobalnet2.com/gateway/Gateway.cgi?amp;GWVersion=2&amp;amp;SrcAuth=Nature&amp;amp;SrcApp=Nature&amp;amp;DestLinkType=FullRecord&amp;amp;KeyUT=000076887700056&amp;amp;DestApp=WOS_CPL" TargetMode="External"/><Relationship Id="rId304" Type="http://schemas.openxmlformats.org/officeDocument/2006/relationships/hyperlink" Target="http://chemport.cas.org/cgi-bin/sdcgi?APP=ftslink&amp;action=reflink&amp;origin=npg&amp;version=1.0&amp;coi=1:CAS:528:DC+D3MXptV2rtrc=&amp;pissn=1759-4758&amp;pyear=2015&amp;md5=bc5b75a0f8fe0de829533e7558257009" TargetMode="External"/><Relationship Id="rId346" Type="http://schemas.openxmlformats.org/officeDocument/2006/relationships/hyperlink" Target="http://chemport.cas.org/cgi-bin/sdcgi?APP=ftslink&amp;action=reflink&amp;origin=npg&amp;version=1.0&amp;coi=1:CAS:528:DC+D1cXhvVCkt7g=&amp;pissn=1759-4758&amp;pyear=2015&amp;md5=7d6e6e7b72cf0ea02dad42844f9be499" TargetMode="External"/><Relationship Id="rId388" Type="http://schemas.openxmlformats.org/officeDocument/2006/relationships/hyperlink" Target="http://dx.doi.org/10.1016/j.celrep.2012.04.009" TargetMode="External"/><Relationship Id="rId85" Type="http://schemas.openxmlformats.org/officeDocument/2006/relationships/hyperlink" Target="http://dx.doi.org/10.3171/jns.1985.62.2.0169" TargetMode="External"/><Relationship Id="rId150" Type="http://schemas.openxmlformats.org/officeDocument/2006/relationships/hyperlink" Target="http://links.isiglobalnet2.com/gateway/Gateway.cgi?amp;GWVersion=2&amp;amp;SrcAuth=Nature&amp;amp;SrcApp=Nature&amp;amp;DestLinkType=FullRecord&amp;amp;KeyUT=A1994MW50600007&amp;amp;DestApp=WOS_CPL" TargetMode="External"/><Relationship Id="rId192" Type="http://schemas.openxmlformats.org/officeDocument/2006/relationships/hyperlink" Target="http://links.isiglobalnet2.com/gateway/Gateway.cgi?amp;GWVersion=2&amp;amp;SrcAuth=Nature&amp;amp;SrcApp=Nature&amp;amp;DestLinkType=FullRecord&amp;amp;KeyUT=000075898300038&amp;amp;DestApp=WOS_CPL" TargetMode="External"/><Relationship Id="rId206" Type="http://schemas.openxmlformats.org/officeDocument/2006/relationships/hyperlink" Target="http://chemport.cas.org/cgi-bin/sdcgi?APP=ftslink&amp;action=reflink&amp;origin=npg&amp;version=1.0&amp;coi=1:CAS:528:DC+D38Xkslyisr4=&amp;pissn=1759-4758&amp;pyear=2015&amp;md5=e1eab42327b4cffb1c0a529a60c6bb9a" TargetMode="External"/><Relationship Id="rId413" Type="http://schemas.openxmlformats.org/officeDocument/2006/relationships/hyperlink" Target="http://links.isiglobalnet2.com/gateway/Gateway.cgi?amp;GWVersion=2&amp;amp;SrcAuth=Nature&amp;amp;SrcApp=Nature&amp;amp;DestLinkType=FullRecord&amp;amp;KeyUT=000255681800028&amp;amp;DestApp=WOS_CPL" TargetMode="External"/><Relationship Id="rId248" Type="http://schemas.openxmlformats.org/officeDocument/2006/relationships/hyperlink" Target="http://chemport.cas.org/cgi-bin/sdcgi?APP=ftslink&amp;action=reflink&amp;origin=npg&amp;version=1.0&amp;coi=1:STN:280:DyaK1c3ntlOrsA==&amp;pissn=1759-4758&amp;pyear=2015&amp;md5=037562add8f5af1e48266b18add374b4" TargetMode="External"/><Relationship Id="rId455" Type="http://schemas.openxmlformats.org/officeDocument/2006/relationships/hyperlink" Target="http://www.ncbi.nlm.nih.gov/entrez/query.fcgi?holding=npg&amp;amp;cmd=Retrieve&amp;amp;db=PubMed&amp;amp;list_uids=21725324&amp;amp;dopt=Abstract" TargetMode="External"/><Relationship Id="rId12" Type="http://schemas.openxmlformats.org/officeDocument/2006/relationships/hyperlink" Target="http://www.nature.com/subjects/stem-cell-biotechnology" TargetMode="External"/><Relationship Id="rId108" Type="http://schemas.openxmlformats.org/officeDocument/2006/relationships/hyperlink" Target="http://www.ncbi.nlm.nih.gov/entrez/query.fcgi?holding=npg&amp;amp;cmd=Retrieve&amp;amp;db=PubMed&amp;amp;list_uids=2475820&amp;amp;dopt=Abstract" TargetMode="External"/><Relationship Id="rId315" Type="http://schemas.openxmlformats.org/officeDocument/2006/relationships/hyperlink" Target="http://www.nature.com/doifinder/10.1038/nature00900" TargetMode="External"/><Relationship Id="rId357" Type="http://schemas.openxmlformats.org/officeDocument/2006/relationships/hyperlink" Target="http://www.ncbi.nlm.nih.gov/entrez/query.fcgi?holding=npg&amp;amp;cmd=Retrieve&amp;amp;db=PubMed&amp;amp;list_uids=20798034&amp;amp;dopt=Abstract" TargetMode="External"/><Relationship Id="rId54" Type="http://schemas.openxmlformats.org/officeDocument/2006/relationships/hyperlink" Target="http://www.ncbi.nlm.nih.gov/entrez/query.fcgi?holding=npg&amp;amp;cmd=Retrieve&amp;amp;db=PubMed&amp;amp;list_uids=8281427&amp;amp;dopt=Abstract" TargetMode="External"/><Relationship Id="rId96" Type="http://schemas.openxmlformats.org/officeDocument/2006/relationships/hyperlink" Target="http://chemport.cas.org/cgi-bin/sdcgi?APP=ftslink&amp;action=reflink&amp;origin=npg&amp;version=1.0&amp;coi=1:STN:280:DyaL1M3islKqug==&amp;pissn=1759-4758&amp;pyear=2015&amp;md5=f1bc36612b7f14467a887b81993123a4" TargetMode="External"/><Relationship Id="rId161" Type="http://schemas.openxmlformats.org/officeDocument/2006/relationships/hyperlink" Target="http://chemport.cas.org/cgi-bin/sdcgi?APP=ftslink&amp;action=reflink&amp;origin=npg&amp;version=1.0&amp;coi=1:STN:280:DC+D3M/kvVSjtg==&amp;pissn=1759-4758&amp;pyear=2015&amp;md5=c4f3fc46917f78073039649e0a60ddc2" TargetMode="External"/><Relationship Id="rId217" Type="http://schemas.openxmlformats.org/officeDocument/2006/relationships/hyperlink" Target="http://www.ncbi.nlm.nih.gov/entrez/query.fcgi?holding=npg&amp;amp;cmd=Retrieve&amp;amp;db=PubMed&amp;amp;list_uids=20592420&amp;amp;dopt=Abstract" TargetMode="External"/><Relationship Id="rId399" Type="http://schemas.openxmlformats.org/officeDocument/2006/relationships/hyperlink" Target="http://www.ncbi.nlm.nih.gov/entrez/query.fcgi?holding=npg&amp;amp;cmd=Retrieve&amp;amp;db=PubMed&amp;amp;list_uids=22963760&amp;amp;dopt=Abstract" TargetMode="External"/><Relationship Id="rId259" Type="http://schemas.openxmlformats.org/officeDocument/2006/relationships/hyperlink" Target="http://chemport.cas.org/cgi-bin/sdcgi?APP=ftslink&amp;action=reflink&amp;origin=npg&amp;version=1.0&amp;coi=1:STN:280:DC+D3c7otlaitg==&amp;pissn=1759-4758&amp;pyear=2015&amp;md5=92bdcd359926b4af5bb597dc19127837" TargetMode="External"/><Relationship Id="rId424" Type="http://schemas.openxmlformats.org/officeDocument/2006/relationships/hyperlink" Target="http://www.ncbi.nlm.nih.gov/entrez/query.fcgi?holding=npg&amp;amp;cmd=Retrieve&amp;amp;db=PubMed&amp;amp;list_uids=24504409&amp;amp;dopt=Abstract" TargetMode="External"/><Relationship Id="rId466" Type="http://schemas.openxmlformats.org/officeDocument/2006/relationships/hyperlink" Target="http://dx.doi.org/10.1038/cddis.2013.530" TargetMode="External"/><Relationship Id="rId23" Type="http://schemas.openxmlformats.org/officeDocument/2006/relationships/hyperlink" Target="http://dx.doi.org/10.1093/brain/122.8.1437" TargetMode="External"/><Relationship Id="rId119" Type="http://schemas.openxmlformats.org/officeDocument/2006/relationships/hyperlink" Target="http://www.ncbi.nlm.nih.gov/entrez/query.fcgi?holding=npg&amp;amp;cmd=Retrieve&amp;amp;db=PubMed&amp;amp;list_uids=3435067&amp;amp;dopt=Abstract" TargetMode="External"/><Relationship Id="rId270" Type="http://schemas.openxmlformats.org/officeDocument/2006/relationships/hyperlink" Target="http://links.isiglobalnet2.com/gateway/Gateway.cgi?amp;GWVersion=2&amp;amp;SrcAuth=Nature&amp;amp;SrcApp=Nature&amp;amp;DestLinkType=FullRecord&amp;amp;KeyUT=000233827500005&amp;amp;DestApp=WOS_CPL" TargetMode="External"/><Relationship Id="rId326" Type="http://schemas.openxmlformats.org/officeDocument/2006/relationships/hyperlink" Target="http://dx.doi.org/10.1073/pnas.0404700101" TargetMode="External"/><Relationship Id="rId65" Type="http://schemas.openxmlformats.org/officeDocument/2006/relationships/hyperlink" Target="http://www.ncbi.nlm.nih.gov/entrez/query.fcgi?holding=npg&amp;amp;cmd=Retrieve&amp;amp;db=PubMed&amp;amp;list_uids=6687303&amp;amp;dopt=Abstract" TargetMode="External"/><Relationship Id="rId130" Type="http://schemas.openxmlformats.org/officeDocument/2006/relationships/hyperlink" Target="http://www.ncbi.nlm.nih.gov/entrez/query.fcgi?holding=npg&amp;amp;cmd=Retrieve&amp;amp;db=PubMed&amp;amp;list_uids=17534949&amp;amp;dopt=Abstract" TargetMode="External"/><Relationship Id="rId368" Type="http://schemas.openxmlformats.org/officeDocument/2006/relationships/hyperlink" Target="http://links.isiglobalnet2.com/gateway/Gateway.cgi?amp;GWVersion=2&amp;amp;SrcAuth=Nature&amp;amp;SrcApp=Nature&amp;amp;DestLinkType=FullRecord&amp;amp;KeyUT=000227302300016&amp;amp;DestApp=WOS_CPL" TargetMode="External"/><Relationship Id="rId172" Type="http://schemas.openxmlformats.org/officeDocument/2006/relationships/hyperlink" Target="http://chemport.cas.org/cgi-bin/sdcgi?APP=ftslink&amp;action=reflink&amp;origin=npg&amp;version=1.0&amp;coi=1:STN:280:ByqA1MfktVw=&amp;pissn=1759-4758&amp;pyear=2015&amp;md5=c4005b3a3f6e88b351eac63f6b969b31" TargetMode="External"/><Relationship Id="rId228" Type="http://schemas.openxmlformats.org/officeDocument/2006/relationships/hyperlink" Target="http://dx.doi.org/10.1016/j.neuroscience.2006.03.068" TargetMode="External"/><Relationship Id="rId435" Type="http://schemas.openxmlformats.org/officeDocument/2006/relationships/hyperlink" Target="http://www.ncbi.nlm.nih.gov/entrez/query.fcgi?holding=npg&amp;amp;cmd=Retrieve&amp;amp;db=PubMed&amp;amp;list_uids=2360804&amp;amp;dopt=Abstract" TargetMode="External"/><Relationship Id="rId281" Type="http://schemas.openxmlformats.org/officeDocument/2006/relationships/hyperlink" Target="http://chemport.cas.org/cgi-bin/sdcgi?APP=ftslink&amp;action=reflink&amp;origin=npg&amp;version=1.0&amp;coi=1:CAS:528:DC+C38Xhs12jtrbF&amp;pissn=1759-4758&amp;pyear=2015&amp;md5=1f1091f38b1c66e0ef066f5c313ad80c" TargetMode="External"/><Relationship Id="rId337" Type="http://schemas.openxmlformats.org/officeDocument/2006/relationships/hyperlink" Target="http://www.nature.com/doifinder/10.1038/nm1495" TargetMode="External"/><Relationship Id="rId34" Type="http://schemas.openxmlformats.org/officeDocument/2006/relationships/hyperlink" Target="http://chemport.cas.org/cgi-bin/sdcgi?APP=ftslink&amp;action=reflink&amp;origin=npg&amp;version=1.0&amp;coi=1:CAS:528:DyaE2cXhtlSqs78=&amp;pissn=1759-4758&amp;pyear=2015&amp;md5=6fabc7f000fdfee5a6900250c9ab2ca3" TargetMode="External"/><Relationship Id="rId76" Type="http://schemas.openxmlformats.org/officeDocument/2006/relationships/hyperlink" Target="http://dx.doi.org/10.1016/0006-8993(80)90692-7" TargetMode="External"/><Relationship Id="rId141" Type="http://schemas.openxmlformats.org/officeDocument/2006/relationships/hyperlink" Target="http://dx.doi.org/10.1001/archneur.1989.00520420033021" TargetMode="External"/><Relationship Id="rId379" Type="http://schemas.openxmlformats.org/officeDocument/2006/relationships/hyperlink" Target="http://links.isiglobalnet2.com/gateway/Gateway.cgi?amp;GWVersion=2&amp;amp;SrcAuth=Nature&amp;amp;SrcApp=Nature&amp;amp;DestLinkType=FullRecord&amp;amp;KeyUT=000331894200008&amp;amp;DestApp=WOS_CPL" TargetMode="External"/><Relationship Id="rId7" Type="http://schemas.openxmlformats.org/officeDocument/2006/relationships/hyperlink" Target="https://s100.copyright.com/AppDispatchServlet?publisherName=NPG&amp;publication=Nature+Reviews+Neurology&amp;title=Cell-based+therapies+for+Parkinson+disease%5bmdash%5dpast+insights+and+future+potential&amp;contentID=10.1038/nrneurol.2015.123&amp;volumeNum=11&amp;issueNum=9&amp;numPages=12&amp;pageNumbers=pp492-503&amp;publicationDate=2015-08-04&amp;author=Roger+A.+Barker,+Janelle+Drouin-Ouellet,+Malin+Parmar" TargetMode="External"/><Relationship Id="rId183" Type="http://schemas.openxmlformats.org/officeDocument/2006/relationships/hyperlink" Target="http://www.ncbi.nlm.nih.gov/entrez/query.fcgi?holding=npg&amp;amp;cmd=Retrieve&amp;amp;db=PubMed&amp;amp;list_uids=10794303&amp;amp;dopt=Abstract" TargetMode="External"/><Relationship Id="rId239" Type="http://schemas.openxmlformats.org/officeDocument/2006/relationships/hyperlink" Target="http://dx.doi.org/10.1093/brain/awh649" TargetMode="External"/><Relationship Id="rId390" Type="http://schemas.openxmlformats.org/officeDocument/2006/relationships/hyperlink" Target="http://links.isiglobalnet2.com/gateway/Gateway.cgi?amp;GWVersion=2&amp;amp;SrcAuth=Nature&amp;amp;SrcApp=Nature&amp;amp;DestLinkType=FullRecord&amp;amp;KeyUT=000298318000066&amp;amp;DestApp=WOS_CPL" TargetMode="External"/><Relationship Id="rId404" Type="http://schemas.openxmlformats.org/officeDocument/2006/relationships/hyperlink" Target="http://dx.doi.org/10.1038/nbt0309-213a" TargetMode="External"/><Relationship Id="rId446" Type="http://schemas.openxmlformats.org/officeDocument/2006/relationships/hyperlink" Target="http://chemport.cas.org/cgi-bin/sdcgi?APP=ftslink&amp;action=reflink&amp;origin=npg&amp;version=1.0&amp;coi=1:CAS:528:DC+C3cXhs1SqtrbK&amp;pissn=1759-4758&amp;pyear=2015&amp;md5=95a51897f4d179f8633b0b2802d10f9d" TargetMode="External"/><Relationship Id="rId250" Type="http://schemas.openxmlformats.org/officeDocument/2006/relationships/hyperlink" Target="http://www.ncbi.nlm.nih.gov/entrez/query.fcgi?holding=npg&amp;amp;cmd=Retrieve&amp;amp;db=PubMed&amp;amp;list_uids=9613726&amp;amp;dopt=Abstract" TargetMode="External"/><Relationship Id="rId292" Type="http://schemas.openxmlformats.org/officeDocument/2006/relationships/hyperlink" Target="http://dx.doi.org/10.1126/science.282.5391.1145" TargetMode="External"/><Relationship Id="rId306" Type="http://schemas.openxmlformats.org/officeDocument/2006/relationships/hyperlink" Target="http://www.ncbi.nlm.nih.gov/entrez/query.fcgi?holding=npg&amp;amp;cmd=Retrieve&amp;amp;db=PubMed&amp;amp;list_uids=11731781&amp;amp;dopt=Abstract" TargetMode="External"/><Relationship Id="rId45" Type="http://schemas.openxmlformats.org/officeDocument/2006/relationships/hyperlink" Target="http://chemport.cas.org/cgi-bin/sdcgi?APP=ftslink&amp;action=reflink&amp;origin=npg&amp;version=1.0&amp;coi=1:STN:280:CS6D1czpsFY=&amp;pissn=1759-4758&amp;pyear=2015&amp;md5=8231deae8f54be465db5ddc374a454f5" TargetMode="External"/><Relationship Id="rId87" Type="http://schemas.openxmlformats.org/officeDocument/2006/relationships/hyperlink" Target="http://www.ncbi.nlm.nih.gov/entrez/query.fcgi?holding=npg&amp;amp;cmd=Retrieve&amp;amp;db=PubMed&amp;amp;list_uids=1977606&amp;amp;dopt=Abstract" TargetMode="External"/><Relationship Id="rId110" Type="http://schemas.openxmlformats.org/officeDocument/2006/relationships/hyperlink" Target="http://chemport.cas.org/cgi-bin/sdcgi?APP=ftslink&amp;action=reflink&amp;origin=npg&amp;version=1.0&amp;coi=1:STN:280:DyaL1M3ktFehtA==&amp;pissn=1759-4758&amp;pyear=2015&amp;md5=029c9079cc8d0dc87382aa1f6dd09c4b" TargetMode="External"/><Relationship Id="rId348" Type="http://schemas.openxmlformats.org/officeDocument/2006/relationships/hyperlink" Target="http://dx.doi.org/10.1634/stemcells.2007-0494" TargetMode="External"/><Relationship Id="rId152" Type="http://schemas.openxmlformats.org/officeDocument/2006/relationships/hyperlink" Target="http://dx.doi.org/10.1002/ana.410350208" TargetMode="External"/><Relationship Id="rId194" Type="http://schemas.openxmlformats.org/officeDocument/2006/relationships/hyperlink" Target="http://dx.doi.org/10.1212/WNL.51.3.850" TargetMode="External"/><Relationship Id="rId208" Type="http://schemas.openxmlformats.org/officeDocument/2006/relationships/hyperlink" Target="http://www.ncbi.nlm.nih.gov/entrez/query.fcgi?holding=npg&amp;amp;cmd=Retrieve&amp;amp;db=PubMed&amp;amp;list_uids=12042822&amp;amp;dopt=Abstract" TargetMode="External"/><Relationship Id="rId415" Type="http://schemas.openxmlformats.org/officeDocument/2006/relationships/hyperlink" Target="http://www.nature.com/doifinder/10.1038/nm1746" TargetMode="External"/><Relationship Id="rId457" Type="http://schemas.openxmlformats.org/officeDocument/2006/relationships/hyperlink" Target="http://www.ncbi.nlm.nih.gov/entrez/query.fcgi?holding=npg&amp;amp;cmd=Retrieve&amp;amp;db=PubMed&amp;amp;list_uids=21646515&amp;amp;dopt=Abstract" TargetMode="External"/><Relationship Id="rId261" Type="http://schemas.openxmlformats.org/officeDocument/2006/relationships/hyperlink" Target="http://www.ncbi.nlm.nih.gov/entrez/query.fcgi?holding=npg&amp;amp;cmd=Retrieve&amp;amp;db=PubMed&amp;amp;list_uids=10720272&amp;amp;dopt=Abstract" TargetMode="External"/><Relationship Id="rId14" Type="http://schemas.openxmlformats.org/officeDocument/2006/relationships/hyperlink" Target="http://www.nature.com/subjects/translational-research" TargetMode="External"/><Relationship Id="rId56" Type="http://schemas.openxmlformats.org/officeDocument/2006/relationships/hyperlink" Target="http://chemport.cas.org/cgi-bin/sdcgi?APP=ftslink&amp;action=reflink&amp;origin=npg&amp;version=1.0&amp;coi=1:STN:280:Bi6B2crhvFY=&amp;pissn=1759-4758&amp;pyear=2015&amp;md5=a63f6e544516e83189465de0aaf09892" TargetMode="External"/><Relationship Id="rId317" Type="http://schemas.openxmlformats.org/officeDocument/2006/relationships/hyperlink" Target="http://links.isiglobalnet2.com/gateway/Gateway.cgi?amp;GWVersion=2&amp;amp;SrcAuth=Nature&amp;amp;SrcApp=Nature&amp;amp;DestLinkType=FullRecord&amp;amp;KeyUT=000240639300006&amp;amp;DestApp=WOS_CPL" TargetMode="External"/><Relationship Id="rId359" Type="http://schemas.openxmlformats.org/officeDocument/2006/relationships/hyperlink" Target="http://chemport.cas.org/cgi-bin/sdcgi?APP=ftslink&amp;action=reflink&amp;origin=npg&amp;version=1.0&amp;coi=1:CAS:528:DC+C38XhtF2jur3E&amp;pissn=1759-4758&amp;pyear=2015&amp;md5=cab300cedac3d3eefe95c3bc7bc73108" TargetMode="External"/><Relationship Id="rId98" Type="http://schemas.openxmlformats.org/officeDocument/2006/relationships/hyperlink" Target="http://dx.doi.org/10.1001/archneur.1989.00520410021016" TargetMode="External"/><Relationship Id="rId121" Type="http://schemas.openxmlformats.org/officeDocument/2006/relationships/hyperlink" Target="http://chemport.cas.org/cgi-bin/sdcgi?APP=ftslink&amp;action=reflink&amp;origin=npg&amp;version=1.0&amp;coi=1:STN:280:DyaL1czhvFeisg==&amp;pissn=1759-4758&amp;pyear=2015&amp;md5=1ea97e7ef6c3e1c82c35811b8ecf635c" TargetMode="External"/><Relationship Id="rId163" Type="http://schemas.openxmlformats.org/officeDocument/2006/relationships/hyperlink" Target="http://www.ncbi.nlm.nih.gov/entrez/query.fcgi?holding=npg&amp;amp;cmd=Retrieve&amp;amp;db=PubMed&amp;amp;list_uids=11079531&amp;amp;dopt=Abstract" TargetMode="External"/><Relationship Id="rId219" Type="http://schemas.openxmlformats.org/officeDocument/2006/relationships/hyperlink" Target="http://links.isiglobalnet2.com/gateway/Gateway.cgi?amp;GWVersion=2&amp;amp;SrcAuth=Nature&amp;amp;SrcApp=Nature&amp;amp;DestLinkType=FullRecord&amp;amp;KeyUT=000295456300008&amp;amp;DestApp=WOS_CPL" TargetMode="External"/><Relationship Id="rId370" Type="http://schemas.openxmlformats.org/officeDocument/2006/relationships/hyperlink" Target="http://www.nature.com/doifinder/10.1038/nrn1628" TargetMode="External"/><Relationship Id="rId426" Type="http://schemas.openxmlformats.org/officeDocument/2006/relationships/hyperlink" Target="http://chemport.cas.org/cgi-bin/sdcgi?APP=ftslink&amp;action=reflink&amp;origin=npg&amp;version=1.0&amp;coi=1:CAS:528:DC+C2cXpslCmu7c=&amp;pissn=1759-4758&amp;pyear=2015&amp;md5=50bc40d9912ac4d7131e88ddc58e17f8" TargetMode="External"/><Relationship Id="rId230" Type="http://schemas.openxmlformats.org/officeDocument/2006/relationships/hyperlink" Target="http://www.ncbi.nlm.nih.gov/entrez/query.fcgi?holding=npg&amp;amp;cmd=Retrieve&amp;amp;db=PubMed&amp;amp;list_uids=15872020&amp;amp;dopt=Abstract" TargetMode="External"/><Relationship Id="rId468" Type="http://schemas.openxmlformats.org/officeDocument/2006/relationships/hyperlink" Target="http://dx.doi.org/10.1038/ncomms12932" TargetMode="External"/><Relationship Id="rId25" Type="http://schemas.openxmlformats.org/officeDocument/2006/relationships/hyperlink" Target="http://www.ncbi.nlm.nih.gov/entrez/query.fcgi?holding=npg&amp;amp;cmd=Retrieve&amp;amp;db=PubMed&amp;amp;list_uids=12498954&amp;amp;dopt=Abstract" TargetMode="External"/><Relationship Id="rId67" Type="http://schemas.openxmlformats.org/officeDocument/2006/relationships/hyperlink" Target="http://links.isiglobalnet2.com/gateway/Gateway.cgi?amp;GWVersion=2&amp;amp;SrcAuth=Nature&amp;amp;SrcApp=Nature&amp;amp;DestLinkType=FullRecord&amp;amp;KeyUT=A1980KR00600007&amp;amp;DestApp=WOS_CPL" TargetMode="External"/><Relationship Id="rId272" Type="http://schemas.openxmlformats.org/officeDocument/2006/relationships/hyperlink" Target="http://dx.doi.org/10.1001/archneur.62.12.1833" TargetMode="External"/><Relationship Id="rId328" Type="http://schemas.openxmlformats.org/officeDocument/2006/relationships/hyperlink" Target="http://www.ncbi.nlm.nih.gov/entrez/query.fcgi?holding=npg&amp;amp;cmd=Retrieve&amp;amp;db=PubMed&amp;amp;list_uids=17038668&amp;amp;dopt=Abstract" TargetMode="External"/><Relationship Id="rId132" Type="http://schemas.openxmlformats.org/officeDocument/2006/relationships/hyperlink" Target="http://chemport.cas.org/cgi-bin/sdcgi?APP=ftslink&amp;action=reflink&amp;origin=npg&amp;version=1.0&amp;coi=1:STN:280:DyaK38/islGjsw==&amp;pissn=1759-4758&amp;pyear=2015&amp;md5=9f04a12ef26993fe34d1a6cdc0aa75ba" TargetMode="External"/><Relationship Id="rId174" Type="http://schemas.openxmlformats.org/officeDocument/2006/relationships/hyperlink" Target="http://www.ncbi.nlm.nih.gov/entrez/query.fcgi?holding=npg&amp;amp;cmd=Retrieve&amp;amp;db=PubMed&amp;amp;list_uids=7668823&amp;amp;dopt=Abstract" TargetMode="External"/><Relationship Id="rId381" Type="http://schemas.openxmlformats.org/officeDocument/2006/relationships/hyperlink" Target="http://www.nature.com/doifinder/10.1038/nrg3563" TargetMode="External"/><Relationship Id="rId241" Type="http://schemas.openxmlformats.org/officeDocument/2006/relationships/hyperlink" Target="http://links.isiglobalnet2.com/gateway/Gateway.cgi?amp;GWVersion=2&amp;amp;SrcAuth=Nature&amp;amp;SrcApp=Nature&amp;amp;DestLinkType=FullRecord&amp;amp;KeyUT=A1995QU30200002&amp;amp;DestApp=WOS_CPL" TargetMode="External"/><Relationship Id="rId437" Type="http://schemas.openxmlformats.org/officeDocument/2006/relationships/hyperlink" Target="http://chemport.cas.org/cgi-bin/sdcgi?APP=ftslink&amp;action=reflink&amp;origin=npg&amp;version=1.0&amp;coi=1:STN:280:DyaL1M7islyhtw==&amp;pissn=1759-4758&amp;pyear=2015&amp;md5=e19991e77457b41fa66900cc609987e0" TargetMode="External"/><Relationship Id="rId36" Type="http://schemas.openxmlformats.org/officeDocument/2006/relationships/hyperlink" Target="http://dx.doi.org/10.1016/0006-8993(73)90696-3" TargetMode="External"/><Relationship Id="rId283" Type="http://schemas.openxmlformats.org/officeDocument/2006/relationships/hyperlink" Target="http://dx.doi.org/10.1016/j.nbd.2012.08.006" TargetMode="External"/><Relationship Id="rId339" Type="http://schemas.openxmlformats.org/officeDocument/2006/relationships/hyperlink" Target="http://links.isiglobalnet2.com/gateway/Gateway.cgi?amp;GWVersion=2&amp;amp;SrcAuth=Nature&amp;amp;SrcApp=Nature&amp;amp;DestLinkType=FullRecord&amp;amp;KeyUT=000282207500006&amp;amp;DestApp=WOS_CPL" TargetMode="External"/><Relationship Id="rId78" Type="http://schemas.openxmlformats.org/officeDocument/2006/relationships/hyperlink" Target="http://dx.doi.org/10.1016/0006-8993(79)90472-4" TargetMode="External"/><Relationship Id="rId101" Type="http://schemas.openxmlformats.org/officeDocument/2006/relationships/hyperlink" Target="http://chemport.cas.org/cgi-bin/sdcgi?APP=ftslink&amp;action=reflink&amp;origin=npg&amp;version=1.0&amp;coi=1:STN:280:DyaL1M7ht1aktw==&amp;pissn=1759-4758&amp;pyear=2015&amp;md5=7290f6485fc29850299558781ce12a39" TargetMode="External"/><Relationship Id="rId143" Type="http://schemas.openxmlformats.org/officeDocument/2006/relationships/hyperlink" Target="http://links.isiglobalnet2.com/gateway/Gateway.cgi?amp;GWVersion=2&amp;amp;SrcAuth=Nature&amp;amp;SrcApp=Nature&amp;amp;DestLinkType=FullRecord&amp;amp;KeyUT=A1990CM41900034&amp;amp;DestApp=WOS_CPL" TargetMode="External"/><Relationship Id="rId185" Type="http://schemas.openxmlformats.org/officeDocument/2006/relationships/hyperlink" Target="http://www.ncbi.nlm.nih.gov/entrez/query.fcgi?holding=npg&amp;amp;cmd=Retrieve&amp;amp;db=PubMed&amp;amp;list_uids=11883846&amp;amp;dopt=Abstract" TargetMode="External"/><Relationship Id="rId350" Type="http://schemas.openxmlformats.org/officeDocument/2006/relationships/hyperlink" Target="http://links.isiglobalnet2.com/gateway/Gateway.cgi?amp;GWVersion=2&amp;amp;SrcAuth=Nature&amp;amp;SrcApp=Nature&amp;amp;DestLinkType=FullRecord&amp;amp;KeyUT=000253140200006&amp;amp;DestApp=WOS_CPL" TargetMode="External"/><Relationship Id="rId406" Type="http://schemas.openxmlformats.org/officeDocument/2006/relationships/hyperlink" Target="http://www.ncbi.nlm.nih.gov/entrez/query.fcgi?holding=npg&amp;amp;cmd=Retrieve&amp;amp;db=PubMed&amp;amp;list_uids=24454843&amp;amp;dopt=Abstract" TargetMode="External"/><Relationship Id="rId9" Type="http://schemas.openxmlformats.org/officeDocument/2006/relationships/hyperlink" Target="http://www.nature.com/nrneurol/journal/v11/n9/abs/nrneurol.2015.123.html#references" TargetMode="External"/><Relationship Id="rId210" Type="http://schemas.openxmlformats.org/officeDocument/2006/relationships/hyperlink" Target="http://links.isiglobalnet2.com/gateway/Gateway.cgi?amp;GWVersion=2&amp;amp;SrcAuth=Nature&amp;amp;SrcApp=Nature&amp;amp;DestLinkType=FullRecord&amp;amp;KeyUT=000178914000016&amp;amp;DestApp=WOS_CPL" TargetMode="External"/><Relationship Id="rId392" Type="http://schemas.openxmlformats.org/officeDocument/2006/relationships/hyperlink" Target="http://chemport.cas.org/cgi-bin/sdcgi?APP=ftslink&amp;action=reflink&amp;origin=npg&amp;version=1.0&amp;coi=1:CAS:528:DC+C2cXhsl2lt73L&amp;pissn=1759-4758&amp;pyear=2015&amp;md5=0534a39fce392490b31e002c13486eed" TargetMode="External"/><Relationship Id="rId448" Type="http://schemas.openxmlformats.org/officeDocument/2006/relationships/hyperlink" Target="http://dx.doi.org/10.1016/j.biomaterials.2010.10.041" TargetMode="External"/><Relationship Id="rId252" Type="http://schemas.openxmlformats.org/officeDocument/2006/relationships/hyperlink" Target="http://www.transeuro.org.uk/" TargetMode="External"/><Relationship Id="rId294" Type="http://schemas.openxmlformats.org/officeDocument/2006/relationships/hyperlink" Target="http://links.isiglobalnet2.com/gateway/Gateway.cgi?amp;GWVersion=2&amp;amp;SrcAuth=Nature&amp;amp;SrcApp=Nature&amp;amp;DestLinkType=FullRecord&amp;amp;KeyUT=000086444300021&amp;amp;DestApp=WOS_CPL" TargetMode="External"/><Relationship Id="rId308" Type="http://schemas.openxmlformats.org/officeDocument/2006/relationships/hyperlink" Target="http://chemport.cas.org/cgi-bin/sdcgi?APP=ftslink&amp;action=reflink&amp;origin=npg&amp;version=1.0&amp;coi=1:CAS:528:DC+D3cXnvVGlt78=&amp;pissn=1759-4758&amp;pyear=2015&amp;md5=802d84a28d037485d26655f9a010562e" TargetMode="External"/><Relationship Id="rId47" Type="http://schemas.openxmlformats.org/officeDocument/2006/relationships/hyperlink" Target="http://dx.doi.org/10.1016/0006-8993(70)90187-3" TargetMode="External"/><Relationship Id="rId89" Type="http://schemas.openxmlformats.org/officeDocument/2006/relationships/hyperlink" Target="http://chemport.cas.org/cgi-bin/sdcgi?APP=ftslink&amp;action=reflink&amp;origin=npg&amp;version=1.0&amp;coi=1:STN:280:BiiC2cvkvFE=&amp;pissn=1759-4758&amp;pyear=2015&amp;md5=81eac4b77d12d0300e87a2c1d59c4245" TargetMode="External"/><Relationship Id="rId112" Type="http://schemas.openxmlformats.org/officeDocument/2006/relationships/hyperlink" Target="http://www.ncbi.nlm.nih.gov/entrez/query.fcgi?holding=npg&amp;amp;cmd=Retrieve&amp;amp;db=PubMed&amp;amp;list_uids=2747774&amp;amp;dopt=Abstract" TargetMode="External"/><Relationship Id="rId154" Type="http://schemas.openxmlformats.org/officeDocument/2006/relationships/hyperlink" Target="http://links.isiglobalnet2.com/gateway/Gateway.cgi?amp;GWVersion=2&amp;amp;SrcAuth=Nature&amp;amp;SrcApp=Nature&amp;amp;DestLinkType=FullRecord&amp;amp;KeyUT=A1997XK10600013&amp;amp;DestApp=WOS_CPL" TargetMode="External"/><Relationship Id="rId361" Type="http://schemas.openxmlformats.org/officeDocument/2006/relationships/hyperlink" Target="http://www.ncbi.nlm.nih.gov/entrez/query.fcgi?holding=npg&amp;amp;cmd=Retrieve&amp;amp;db=PubMed&amp;amp;list_uids=18351630&amp;amp;dopt=Abstract" TargetMode="External"/><Relationship Id="rId196" Type="http://schemas.openxmlformats.org/officeDocument/2006/relationships/hyperlink" Target="http://links.isiglobalnet2.com/gateway/Gateway.cgi?amp;GWVersion=2&amp;amp;SrcAuth=Nature&amp;amp;SrcApp=Nature&amp;amp;DestLinkType=FullRecord&amp;amp;KeyUT=000167305300002&amp;amp;DestApp=WOS_CPL" TargetMode="External"/><Relationship Id="rId417" Type="http://schemas.openxmlformats.org/officeDocument/2006/relationships/hyperlink" Target="http://www.ncbi.nlm.nih.gov/entrez/query.fcgi?holding=npg&amp;amp;cmd=Retrieve&amp;amp;db=PubMed&amp;amp;list_uids=20146690&amp;amp;dopt=Abstract" TargetMode="External"/><Relationship Id="rId459" Type="http://schemas.openxmlformats.org/officeDocument/2006/relationships/hyperlink" Target="http://www.nature.com/nrneurol/journal/v11/n9/ris/nrneurol.2015.123refs.ris" TargetMode="External"/><Relationship Id="rId16" Type="http://schemas.openxmlformats.org/officeDocument/2006/relationships/hyperlink" Target="http://www.nature.com/nrneurol/journal/v11/n9/abs/nrneurol.2015.123.html#abstract" TargetMode="External"/><Relationship Id="rId221" Type="http://schemas.openxmlformats.org/officeDocument/2006/relationships/hyperlink" Target="http://dx.doi.org/10.1002/mds.23743" TargetMode="External"/><Relationship Id="rId263" Type="http://schemas.openxmlformats.org/officeDocument/2006/relationships/hyperlink" Target="http://www.ncbi.nlm.nih.gov/entrez/query.fcgi?holding=npg&amp;amp;cmd=Retrieve&amp;amp;db=PubMed&amp;amp;list_uids=12925247&amp;amp;dopt=Abstract" TargetMode="External"/><Relationship Id="rId319" Type="http://schemas.openxmlformats.org/officeDocument/2006/relationships/hyperlink" Target="http://dx.doi.org/10.1634/stemcells.2005-0393" TargetMode="External"/><Relationship Id="rId58" Type="http://schemas.openxmlformats.org/officeDocument/2006/relationships/hyperlink" Target="http://www.ncbi.nlm.nih.gov/entrez/query.fcgi?holding=npg&amp;amp;cmd=Retrieve&amp;amp;db=PubMed&amp;amp;list_uids=7254334&amp;amp;dopt=Abstract" TargetMode="External"/><Relationship Id="rId123" Type="http://schemas.openxmlformats.org/officeDocument/2006/relationships/hyperlink" Target="http://dx.doi.org/10.1212/WNL.38.9.1442" TargetMode="External"/><Relationship Id="rId330" Type="http://schemas.openxmlformats.org/officeDocument/2006/relationships/hyperlink" Target="http://chemport.cas.org/cgi-bin/sdcgi?APP=ftslink&amp;action=reflink&amp;origin=npg&amp;version=1.0&amp;coi=1:CAS:528:DC+D2cXhtFSiu7bL&amp;pissn=1759-4758&amp;pyear=2015&amp;md5=8f5f8d772bd7fb3861dba1eb5eaf8e3b" TargetMode="External"/><Relationship Id="rId165" Type="http://schemas.openxmlformats.org/officeDocument/2006/relationships/hyperlink" Target="http://links.isiglobalnet2.com/gateway/Gateway.cgi?amp;GWVersion=2&amp;amp;SrcAuth=Nature&amp;amp;SrcApp=Nature&amp;amp;DestLinkType=FullRecord&amp;amp;KeyUT=000330567700014&amp;amp;DestApp=WOS_CPL" TargetMode="External"/><Relationship Id="rId372" Type="http://schemas.openxmlformats.org/officeDocument/2006/relationships/hyperlink" Target="http://www.ncbi.nlm.nih.gov/entrez/query.fcgi?holding=npg&amp;amp;cmd=Retrieve&amp;amp;db=PubMed&amp;amp;list_uids=26015536&amp;amp;dopt=Abstract" TargetMode="External"/><Relationship Id="rId428" Type="http://schemas.openxmlformats.org/officeDocument/2006/relationships/hyperlink" Target="http://www.ncbi.nlm.nih.gov/entrez/query.fcgi?holding=npg&amp;amp;cmd=Retrieve&amp;amp;db=PubMed&amp;amp;list_uids=24910427&amp;amp;dopt=Abstract" TargetMode="External"/><Relationship Id="rId232" Type="http://schemas.openxmlformats.org/officeDocument/2006/relationships/hyperlink" Target="http://www.ncbi.nlm.nih.gov/entrez/query.fcgi?holding=npg&amp;amp;cmd=Retrieve&amp;amp;db=PubMed&amp;amp;list_uids=20008998&amp;amp;dopt=Abstract" TargetMode="External"/><Relationship Id="rId274" Type="http://schemas.openxmlformats.org/officeDocument/2006/relationships/hyperlink" Target="http://links.isiglobalnet2.com/gateway/Gateway.cgi?amp;GWVersion=2&amp;amp;SrcAuth=Nature&amp;amp;SrcApp=Nature&amp;amp;DestLinkType=FullRecord&amp;amp;KeyUT=000255005100008&amp;amp;DestApp=WOS_CPL" TargetMode="External"/><Relationship Id="rId27" Type="http://schemas.openxmlformats.org/officeDocument/2006/relationships/hyperlink" Target="http://chemport.cas.org/cgi-bin/sdcgi?APP=ftslink&amp;action=reflink&amp;origin=npg&amp;version=1.0&amp;coi=1:CAS:528:DC+C3sXjt1Skur8=&amp;pissn=1759-4758&amp;pyear=2015&amp;md5=d5fbb87f4be84e8a514753b5cd6b44c5" TargetMode="External"/><Relationship Id="rId69" Type="http://schemas.openxmlformats.org/officeDocument/2006/relationships/hyperlink" Target="http://dx.doi.org/10.1002/ana.410080508" TargetMode="External"/><Relationship Id="rId134" Type="http://schemas.openxmlformats.org/officeDocument/2006/relationships/hyperlink" Target="http://dx.doi.org/10.1002/ana.410290411" TargetMode="External"/><Relationship Id="rId80" Type="http://schemas.openxmlformats.org/officeDocument/2006/relationships/hyperlink" Target="http://www.ncbi.nlm.nih.gov/entrez/query.fcgi?holding=npg&amp;amp;cmd=Retrieve&amp;amp;db=PubMed&amp;amp;list_uids=20887880&amp;amp;dopt=Abstract" TargetMode="External"/><Relationship Id="rId176" Type="http://schemas.openxmlformats.org/officeDocument/2006/relationships/hyperlink" Target="http://www.ncbi.nlm.nih.gov/entrez/query.fcgi?holding=npg&amp;amp;cmd=Retrieve&amp;amp;db=PubMed&amp;amp;list_uids=8417471&amp;amp;dopt=Abstract" TargetMode="External"/><Relationship Id="rId341" Type="http://schemas.openxmlformats.org/officeDocument/2006/relationships/hyperlink" Target="http://dx.doi.org/10.1016/j.mcn.2010.06.017" TargetMode="External"/><Relationship Id="rId383" Type="http://schemas.openxmlformats.org/officeDocument/2006/relationships/hyperlink" Target="http://links.isiglobalnet2.com/gateway/Gateway.cgi?amp;GWVersion=2&amp;amp;SrcAuth=Nature&amp;amp;SrcApp=Nature&amp;amp;DestLinkType=FullRecord&amp;amp;KeyUT=000276823300012&amp;amp;DestApp=WOS_CPL" TargetMode="External"/><Relationship Id="rId439" Type="http://schemas.openxmlformats.org/officeDocument/2006/relationships/hyperlink" Target="http://dx.doi.org/10.1212/WNL.39.2.235" TargetMode="External"/><Relationship Id="rId201" Type="http://schemas.openxmlformats.org/officeDocument/2006/relationships/hyperlink" Target="http://dx.doi.org/10.1002/ana.10720" TargetMode="External"/><Relationship Id="rId243" Type="http://schemas.openxmlformats.org/officeDocument/2006/relationships/hyperlink" Target="http://dx.doi.org/10.1056/NEJM199504273321702" TargetMode="External"/><Relationship Id="rId285" Type="http://schemas.openxmlformats.org/officeDocument/2006/relationships/hyperlink" Target="http://dx.doi.org/10.1016/j.pneurobio.2013.04.003" TargetMode="External"/><Relationship Id="rId450" Type="http://schemas.openxmlformats.org/officeDocument/2006/relationships/hyperlink" Target="http://links.isiglobalnet2.com/gateway/Gateway.cgi?amp;GWVersion=2&amp;amp;SrcAuth=Nature&amp;amp;SrcApp=Nature&amp;amp;DestLinkType=FullRecord&amp;amp;KeyUT=000170237500002&amp;amp;DestApp=WOS_CPL" TargetMode="External"/><Relationship Id="rId38" Type="http://schemas.openxmlformats.org/officeDocument/2006/relationships/hyperlink" Target="http://www.ncbi.nlm.nih.gov/entrez/query.fcgi?holding=npg&amp;amp;cmd=Retrieve&amp;amp;db=PubMed&amp;amp;list_uids=4642527&amp;amp;dopt=Abstract" TargetMode="External"/><Relationship Id="rId103" Type="http://schemas.openxmlformats.org/officeDocument/2006/relationships/hyperlink" Target="http://dx.doi.org/10.1056/NEJM198902093200601" TargetMode="External"/><Relationship Id="rId310" Type="http://schemas.openxmlformats.org/officeDocument/2006/relationships/hyperlink" Target="http://www.ncbi.nlm.nih.gov/entrez/query.fcgi?holding=npg&amp;amp;cmd=Retrieve&amp;amp;db=PubMed&amp;amp;list_uids=11086981&amp;amp;dopt=Abstract" TargetMode="External"/><Relationship Id="rId91" Type="http://schemas.openxmlformats.org/officeDocument/2006/relationships/hyperlink" Target="http://www.ncbi.nlm.nih.gov/entrez/query.fcgi?holding=npg&amp;amp;cmd=Retrieve&amp;amp;db=PubMed&amp;amp;list_uids=3821826&amp;amp;dopt=Abstract" TargetMode="External"/><Relationship Id="rId145" Type="http://schemas.openxmlformats.org/officeDocument/2006/relationships/hyperlink" Target="http://dx.doi.org/10.1126/science.2105529" TargetMode="External"/><Relationship Id="rId187" Type="http://schemas.openxmlformats.org/officeDocument/2006/relationships/hyperlink" Target="http://chemport.cas.org/cgi-bin/sdcgi?APP=ftslink&amp;action=reflink&amp;origin=npg&amp;version=1.0&amp;coi=1:STN:280:ByuC3srisVQ=&amp;pissn=1759-4758&amp;pyear=2015&amp;md5=f33af847471f12c2e1d1142c0676a69d" TargetMode="External"/><Relationship Id="rId352" Type="http://schemas.openxmlformats.org/officeDocument/2006/relationships/hyperlink" Target="http://dx.doi.org/10.1038/nprot.2007.418" TargetMode="External"/><Relationship Id="rId394" Type="http://schemas.openxmlformats.org/officeDocument/2006/relationships/hyperlink" Target="http://dx.doi.org/10.1016/j.stem.2014.09.017" TargetMode="External"/><Relationship Id="rId408" Type="http://schemas.openxmlformats.org/officeDocument/2006/relationships/hyperlink" Target="http://chemport.cas.org/cgi-bin/sdcgi?APP=ftslink&amp;action=reflink&amp;origin=npg&amp;version=1.0&amp;coi=1:CAS:528:DC+D1cXlsFCmsrg=&amp;pissn=1759-4758&amp;pyear=2015&amp;md5=83fd4f18b7f3c013fc2e4af64e7d3e8c" TargetMode="External"/><Relationship Id="rId212" Type="http://schemas.openxmlformats.org/officeDocument/2006/relationships/hyperlink" Target="http://dx.doi.org/10.1002/ana.10359" TargetMode="External"/><Relationship Id="rId254" Type="http://schemas.openxmlformats.org/officeDocument/2006/relationships/hyperlink" Target="http://www.ncbi.nlm.nih.gov/entrez/query.fcgi?holding=npg&amp;amp;cmd=Retrieve&amp;amp;db=PubMed&amp;amp;list_uids=10811396&amp;amp;dopt=Abstract" TargetMode="External"/><Relationship Id="rId49" Type="http://schemas.openxmlformats.org/officeDocument/2006/relationships/hyperlink" Target="http://links.isiglobalnet2.com/gateway/Gateway.cgi?amp;GWVersion=2&amp;amp;SrcAuth=Nature&amp;amp;SrcApp=Nature&amp;amp;DestLinkType=FullRecord&amp;amp;KeyUT=A1968C551500016&amp;amp;DestApp=WOS_CPL" TargetMode="External"/><Relationship Id="rId114" Type="http://schemas.openxmlformats.org/officeDocument/2006/relationships/hyperlink" Target="http://chemport.cas.org/cgi-bin/sdcgi?APP=ftslink&amp;action=reflink&amp;origin=npg&amp;version=1.0&amp;coi=1:STN:280:DyaL1M3gtVGqtg==&amp;pissn=1759-4758&amp;pyear=2015&amp;md5=be6238dfb027f76d8d358913d7340b18" TargetMode="External"/><Relationship Id="rId296" Type="http://schemas.openxmlformats.org/officeDocument/2006/relationships/hyperlink" Target="http://www.nature.com/doifinder/10.1038/74447" TargetMode="External"/><Relationship Id="rId461" Type="http://schemas.openxmlformats.org/officeDocument/2006/relationships/hyperlink" Target="http://www.nature.com/natureevents/science/events/53957-Genome_Variation_in_Precision_Medicine_2017" TargetMode="External"/><Relationship Id="rId60" Type="http://schemas.openxmlformats.org/officeDocument/2006/relationships/hyperlink" Target="http://chemport.cas.org/cgi-bin/sdcgi?APP=ftslink&amp;action=reflink&amp;origin=npg&amp;version=1.0&amp;coi=1:STN:280:CSaC2MblvVI=&amp;pissn=1759-4758&amp;pyear=2015&amp;md5=99fe0eb8e4f73ea54149552c9785a265" TargetMode="External"/><Relationship Id="rId156" Type="http://schemas.openxmlformats.org/officeDocument/2006/relationships/hyperlink" Target="http://dx.doi.org/10.1002/ana.410420115" TargetMode="External"/><Relationship Id="rId198" Type="http://schemas.openxmlformats.org/officeDocument/2006/relationships/hyperlink" Target="http://dx.doi.org/10.1056/NEJM200103083441002" TargetMode="External"/><Relationship Id="rId321" Type="http://schemas.openxmlformats.org/officeDocument/2006/relationships/hyperlink" Target="http://links.isiglobalnet2.com/gateway/Gateway.cgi?amp;GWVersion=2&amp;amp;SrcAuth=Nature&amp;amp;SrcApp=Nature&amp;amp;DestLinkType=FullRecord&amp;amp;KeyUT=000226964900025&amp;amp;DestApp=WOS_CPL" TargetMode="External"/><Relationship Id="rId363" Type="http://schemas.openxmlformats.org/officeDocument/2006/relationships/hyperlink" Target="http://chemport.cas.org/cgi-bin/sdcgi?APP=ftslink&amp;action=reflink&amp;origin=npg&amp;version=1.0&amp;coi=1:CAS:528:DC+D2sXhtFKqs7zN&amp;pissn=1759-4758&amp;pyear=2015&amp;md5=e39efc9aeb43d84be1a9342b1247e7d3" TargetMode="External"/><Relationship Id="rId419" Type="http://schemas.openxmlformats.org/officeDocument/2006/relationships/hyperlink" Target="http://links.isiglobalnet2.com/gateway/Gateway.cgi?amp;GWVersion=2&amp;amp;SrcAuth=Nature&amp;amp;SrcApp=Nature&amp;amp;DestLinkType=FullRecord&amp;amp;KeyUT=000279044600019&amp;amp;DestApp=WOS_CPL" TargetMode="External"/><Relationship Id="rId223" Type="http://schemas.openxmlformats.org/officeDocument/2006/relationships/hyperlink" Target="http://links.isiglobalnet2.com/gateway/Gateway.cgi?amp;GWVersion=2&amp;amp;SrcAuth=Nature&amp;amp;SrcApp=Nature&amp;amp;DestLinkType=FullRecord&amp;amp;KeyUT=000237378000013&amp;amp;DestApp=WOS_CPL" TargetMode="External"/><Relationship Id="rId430" Type="http://schemas.openxmlformats.org/officeDocument/2006/relationships/hyperlink" Target="http://chemport.cas.org/cgi-bin/sdcgi?APP=ftslink&amp;action=reflink&amp;origin=npg&amp;version=1.0&amp;coi=1:CAS:528:DC+C2cXps1Wmurs=&amp;pissn=1759-4758&amp;pyear=2015&amp;md5=6d48c89a944f4bce5171a8a8dbeeb23b" TargetMode="External"/><Relationship Id="rId18" Type="http://schemas.openxmlformats.org/officeDocument/2006/relationships/hyperlink" Target="http://links.isiglobalnet2.com/gateway/Gateway.cgi?amp;GWVersion=2&amp;amp;SrcAuth=Nature&amp;amp;SrcApp=Nature&amp;amp;DestLinkType=FullRecord&amp;amp;KeyUT=A1997XT75400032&amp;amp;DestApp=WOS_CPL" TargetMode="External"/><Relationship Id="rId265" Type="http://schemas.openxmlformats.org/officeDocument/2006/relationships/hyperlink" Target="http://www.ncbi.nlm.nih.gov/entrez/query.fcgi?holding=npg&amp;amp;cmd=Retrieve&amp;amp;db=PubMed&amp;amp;list_uids=17220289&amp;amp;dopt=Abstract" TargetMode="External"/><Relationship Id="rId125" Type="http://schemas.openxmlformats.org/officeDocument/2006/relationships/hyperlink" Target="http://www.ncbi.nlm.nih.gov/entrez/query.fcgi?holding=npg&amp;amp;cmd=Retrieve&amp;amp;db=PubMed&amp;amp;list_uids=1944898&amp;amp;dopt=Abstract" TargetMode="External"/><Relationship Id="rId167" Type="http://schemas.openxmlformats.org/officeDocument/2006/relationships/hyperlink" Target="http://dx.doi.org/10.1001/jamaneurol.2013.4749" TargetMode="External"/><Relationship Id="rId332" Type="http://schemas.openxmlformats.org/officeDocument/2006/relationships/hyperlink" Target="http://www.ncbi.nlm.nih.gov/entrez/query.fcgi?holding=npg&amp;amp;cmd=Retrieve&amp;amp;db=PubMed&amp;amp;list_uids=15536184&amp;amp;dopt=Abstract" TargetMode="External"/><Relationship Id="rId374" Type="http://schemas.openxmlformats.org/officeDocument/2006/relationships/hyperlink" Target="http://chemport.cas.org/cgi-bin/sdcgi?APP=ftslink&amp;action=reflink&amp;origin=npg&amp;version=1.0&amp;coi=1:CAS:528:DC+D1MXisVOrtrc=&amp;pissn=1759-4758&amp;pyear=2015&amp;md5=022a97cd800be23493068b5fb7bce133" TargetMode="External"/><Relationship Id="rId71" Type="http://schemas.openxmlformats.org/officeDocument/2006/relationships/hyperlink" Target="http://links.isiglobalnet2.com/gateway/Gateway.cgi?amp;GWVersion=2&amp;amp;SrcAuth=Nature&amp;amp;SrcApp=Nature&amp;amp;DestLinkType=FullRecord&amp;amp;KeyUT=ERROR&amp;amp;DestApp=WOS_CPL" TargetMode="External"/><Relationship Id="rId234" Type="http://schemas.openxmlformats.org/officeDocument/2006/relationships/hyperlink" Target="http://chemport.cas.org/cgi-bin/sdcgi?APP=ftslink&amp;action=reflink&amp;origin=npg&amp;version=1.0&amp;coi=1:CAS:528:DC+C38XhvVCksL/P&amp;pissn=1759-4758&amp;pyear=2015&amp;md5=503eef9423264a4d428afd9c51b7f106" TargetMode="External"/><Relationship Id="rId2" Type="http://schemas.openxmlformats.org/officeDocument/2006/relationships/slide" Target="../slides/slide5.xml"/><Relationship Id="rId29" Type="http://schemas.openxmlformats.org/officeDocument/2006/relationships/hyperlink" Target="http://www.ncbi.nlm.nih.gov/entrez/query.fcgi?holding=npg&amp;amp;cmd=Retrieve&amp;amp;db=PubMed&amp;amp;list_uids=23319549&amp;amp;dopt=Abstract" TargetMode="External"/><Relationship Id="rId276" Type="http://schemas.openxmlformats.org/officeDocument/2006/relationships/hyperlink" Target="http://dx.doi.org/10.1016/j.nurt.2008.02.006" TargetMode="External"/><Relationship Id="rId441" Type="http://schemas.openxmlformats.org/officeDocument/2006/relationships/hyperlink" Target="http://www.ncbi.nlm.nih.gov/entrez/query.fcgi?holding=npg&amp;amp;cmd=Retrieve&amp;amp;db=PubMed&amp;amp;list_uids=2252446&amp;amp;dopt=Abstract" TargetMode="External"/><Relationship Id="rId40" Type="http://schemas.openxmlformats.org/officeDocument/2006/relationships/hyperlink" Target="http://chemport.cas.org/cgi-bin/sdcgi?APP=ftslink&amp;action=reflink&amp;origin=npg&amp;version=1.0&amp;coi=1:STN:280:DyaK2M/ktVWisw==&amp;pissn=1759-4758&amp;pyear=2015&amp;md5=1af72db95bb0178a220a489889c22e5e" TargetMode="External"/><Relationship Id="rId136" Type="http://schemas.openxmlformats.org/officeDocument/2006/relationships/hyperlink" Target="http://www.ncbi.nlm.nih.gov/entrez/query.fcgi?holding=npg&amp;amp;cmd=Retrieve&amp;amp;db=PubMed&amp;amp;list_uids=2388643&amp;amp;dopt=Abstract" TargetMode="External"/><Relationship Id="rId178" Type="http://schemas.openxmlformats.org/officeDocument/2006/relationships/hyperlink" Target="http://links.isiglobalnet2.com/gateway/Gateway.cgi?amp;GWVersion=2&amp;amp;SrcAuth=Nature&amp;amp;SrcApp=Nature&amp;amp;DestLinkType=FullRecord&amp;amp;KeyUT=A1992JZ43200003&amp;amp;DestApp=WOS_CPL" TargetMode="External"/><Relationship Id="rId301" Type="http://schemas.openxmlformats.org/officeDocument/2006/relationships/hyperlink" Target="http://links.isiglobalnet2.com/gateway/Gateway.cgi?amp;GWVersion=2&amp;amp;SrcAuth=Nature&amp;amp;SrcApp=Nature&amp;amp;DestLinkType=FullRecord&amp;amp;KeyUT=000172524400026&amp;amp;DestApp=WOS_CPL" TargetMode="External"/><Relationship Id="rId343" Type="http://schemas.openxmlformats.org/officeDocument/2006/relationships/hyperlink" Target="http://links.isiglobalnet2.com/gateway/Gateway.cgi?amp;GWVersion=2&amp;amp;SrcAuth=Nature&amp;amp;SrcApp=Nature&amp;amp;DestLinkType=FullRecord&amp;amp;KeyUT=000229625100008&amp;amp;DestApp=WOS_CPL" TargetMode="External"/><Relationship Id="rId61" Type="http://schemas.openxmlformats.org/officeDocument/2006/relationships/hyperlink" Target="http://links.isiglobalnet2.com/gateway/Gateway.cgi?amp;GWVersion=2&amp;amp;SrcAuth=Nature&amp;amp;SrcApp=Nature&amp;amp;DestLinkType=FullRecord&amp;amp;KeyUT=A1979GU15500035&amp;amp;DestApp=WOS_CPL" TargetMode="External"/><Relationship Id="rId82" Type="http://schemas.openxmlformats.org/officeDocument/2006/relationships/hyperlink" Target="http://chemport.cas.org/cgi-bin/sdcgi?APP=ftslink&amp;action=reflink&amp;origin=npg&amp;version=1.0&amp;coi=1:STN:280:BiqC3cjisFQ=&amp;pissn=1759-4758&amp;pyear=2015&amp;md5=e351b73fc0510a073c907cff253d55ef" TargetMode="External"/><Relationship Id="rId199" Type="http://schemas.openxmlformats.org/officeDocument/2006/relationships/hyperlink" Target="http://links.isiglobalnet2.com/gateway/Gateway.cgi?amp;GWVersion=2&amp;amp;SrcAuth=Nature&amp;amp;SrcApp=Nature&amp;amp;DestLinkType=FullRecord&amp;amp;KeyUT=000185158100018&amp;amp;DestApp=WOS_CPL" TargetMode="External"/><Relationship Id="rId203" Type="http://schemas.openxmlformats.org/officeDocument/2006/relationships/hyperlink" Target="http://dx.doi.org/10.1001/archneur.63.8.1181" TargetMode="External"/><Relationship Id="rId385" Type="http://schemas.openxmlformats.org/officeDocument/2006/relationships/hyperlink" Target="http://dx.doi.org/10.1016/j.stem.2010.03.001" TargetMode="External"/><Relationship Id="rId19" Type="http://schemas.openxmlformats.org/officeDocument/2006/relationships/hyperlink" Target="http://www.ncbi.nlm.nih.gov/entrez/query.fcgi?holding=npg&amp;amp;cmd=Retrieve&amp;amp;db=PubMed&amp;amp;list_uids=9278044&amp;amp;dopt=Abstract" TargetMode="External"/><Relationship Id="rId224" Type="http://schemas.openxmlformats.org/officeDocument/2006/relationships/hyperlink" Target="http://www.ncbi.nlm.nih.gov/entrez/query.fcgi?holding=npg&amp;amp;cmd=Retrieve&amp;amp;db=PubMed&amp;amp;list_uids=16406222&amp;amp;dopt=Abstract" TargetMode="External"/><Relationship Id="rId245" Type="http://schemas.openxmlformats.org/officeDocument/2006/relationships/hyperlink" Target="http://links.isiglobalnet2.com/gateway/Gateway.cgi?amp;GWVersion=2&amp;amp;SrcAuth=Nature&amp;amp;SrcApp=Nature&amp;amp;DestLinkType=FullRecord&amp;amp;KeyUT=A1996UT94300006&amp;amp;DestApp=WOS_CPL" TargetMode="External"/><Relationship Id="rId266" Type="http://schemas.openxmlformats.org/officeDocument/2006/relationships/hyperlink" Target="http://dx.doi.org/10.1136/jnnp.2006.106021" TargetMode="External"/><Relationship Id="rId287" Type="http://schemas.openxmlformats.org/officeDocument/2006/relationships/hyperlink" Target="http://www.ncbi.nlm.nih.gov/entrez/query.fcgi?holding=npg&amp;amp;cmd=Retrieve&amp;amp;db=PubMed&amp;amp;list_uids=25517462&amp;amp;dopt=Abstract" TargetMode="External"/><Relationship Id="rId410" Type="http://schemas.openxmlformats.org/officeDocument/2006/relationships/hyperlink" Target="http://www.ncbi.nlm.nih.gov/entrez/query.fcgi?holding=npg&amp;amp;cmd=Retrieve&amp;amp;db=PubMed&amp;amp;list_uids=18391962&amp;amp;dopt=Abstract" TargetMode="External"/><Relationship Id="rId431" Type="http://schemas.openxmlformats.org/officeDocument/2006/relationships/hyperlink" Target="http://www.ncbi.nlm.nih.gov/entrez/query.fcgi?holding=npg&amp;amp;cmd=Retrieve&amp;amp;db=PubMed&amp;amp;list_uids=24919900&amp;amp;dopt=Abstract" TargetMode="External"/><Relationship Id="rId452" Type="http://schemas.openxmlformats.org/officeDocument/2006/relationships/hyperlink" Target="http://dx.doi.org/10.1002/JNR.1152" TargetMode="External"/><Relationship Id="rId30" Type="http://schemas.openxmlformats.org/officeDocument/2006/relationships/hyperlink" Target="http://dx.doi.org/10.1124/pr.111.005678" TargetMode="External"/><Relationship Id="rId105" Type="http://schemas.openxmlformats.org/officeDocument/2006/relationships/hyperlink" Target="http://www.ncbi.nlm.nih.gov/entrez/query.fcgi?holding=npg&amp;amp;cmd=Retrieve&amp;amp;db=PubMed&amp;amp;list_uids=2300248&amp;amp;dopt=Abstract" TargetMode="External"/><Relationship Id="rId126" Type="http://schemas.openxmlformats.org/officeDocument/2006/relationships/hyperlink" Target="http://dx.doi.org/10.1212/WNL.41.11.1719" TargetMode="External"/><Relationship Id="rId147" Type="http://schemas.openxmlformats.org/officeDocument/2006/relationships/hyperlink" Target="http://www.ncbi.nlm.nih.gov/entrez/query.fcgi?holding=npg&amp;amp;cmd=Retrieve&amp;amp;db=PubMed&amp;amp;list_uids=10869050&amp;amp;dopt=Abstract" TargetMode="External"/><Relationship Id="rId168" Type="http://schemas.openxmlformats.org/officeDocument/2006/relationships/hyperlink" Target="http://chemport.cas.org/cgi-bin/sdcgi?APP=ftslink&amp;action=reflink&amp;origin=npg&amp;version=1.0&amp;coi=1:STN:280:ByyD28zgs1E=&amp;pissn=1759-4758&amp;pyear=2015&amp;md5=6c49a6a144fd9829887c371a8a8f131b" TargetMode="External"/><Relationship Id="rId312" Type="http://schemas.openxmlformats.org/officeDocument/2006/relationships/hyperlink" Target="http://chemport.cas.org/cgi-bin/sdcgi?APP=ftslink&amp;action=reflink&amp;origin=npg&amp;version=1.0&amp;coi=1:CAS:528:DC+D38XltVantrc=&amp;pissn=1759-4758&amp;pyear=2015&amp;md5=51c6456936b418cf7e80b337af54def3" TargetMode="External"/><Relationship Id="rId333" Type="http://schemas.openxmlformats.org/officeDocument/2006/relationships/hyperlink" Target="http://dx.doi.org/10.1634/stemcells.22-6-925" TargetMode="External"/><Relationship Id="rId354" Type="http://schemas.openxmlformats.org/officeDocument/2006/relationships/hyperlink" Target="http://links.isiglobalnet2.com/gateway/Gateway.cgi?amp;GWVersion=2&amp;amp;SrcAuth=Nature&amp;amp;SrcApp=Nature&amp;amp;DestLinkType=FullRecord&amp;amp;KeyUT=000263930900018&amp;amp;DestApp=WOS_CPL" TargetMode="External"/><Relationship Id="rId51" Type="http://schemas.openxmlformats.org/officeDocument/2006/relationships/hyperlink" Target="http://dx.doi.org/10.1016/0014-2999(68)90164-7" TargetMode="External"/><Relationship Id="rId72" Type="http://schemas.openxmlformats.org/officeDocument/2006/relationships/hyperlink" Target="http://www.ncbi.nlm.nih.gov/entrez/query.fcgi?holding=npg&amp;amp;cmd=Retrieve&amp;amp;db=PubMed&amp;amp;list_uids=6258079&amp;amp;dopt=Abstract" TargetMode="External"/><Relationship Id="rId93" Type="http://schemas.openxmlformats.org/officeDocument/2006/relationships/hyperlink" Target="http://chemport.cas.org/cgi-bin/sdcgi?APP=ftslink&amp;action=reflink&amp;origin=npg&amp;version=1.0&amp;coi=1:STN:280:DyaL2s7ksVGjsQ==&amp;pissn=1759-4758&amp;pyear=2015&amp;md5=ea736d09e6102afc92df5673af654355" TargetMode="External"/><Relationship Id="rId189" Type="http://schemas.openxmlformats.org/officeDocument/2006/relationships/hyperlink" Target="http://www.ncbi.nlm.nih.gov/entrez/query.fcgi?holding=npg&amp;amp;cmd=Retrieve&amp;amp;db=PubMed&amp;amp;list_uids=8303281&amp;amp;dopt=Abstract" TargetMode="External"/><Relationship Id="rId375" Type="http://schemas.openxmlformats.org/officeDocument/2006/relationships/hyperlink" Target="http://links.isiglobalnet2.com/gateway/Gateway.cgi?amp;GWVersion=2&amp;amp;SrcAuth=Nature&amp;amp;SrcApp=Nature&amp;amp;DestLinkType=FullRecord&amp;amp;KeyUT=000264030700021&amp;amp;DestApp=WOS_CPL" TargetMode="External"/><Relationship Id="rId396" Type="http://schemas.openxmlformats.org/officeDocument/2006/relationships/hyperlink" Target="http://chemport.cas.org/cgi-bin/sdcgi?APP=ftslink&amp;action=reflink&amp;origin=npg&amp;version=1.0&amp;coi=1:CAS:528:DC+C2MXmslOrtw==&amp;pissn=1759-4758&amp;pyear=2015&amp;md5=54bbca5cd8016bde55054b0b5d934b45" TargetMode="External"/><Relationship Id="rId3" Type="http://schemas.openxmlformats.org/officeDocument/2006/relationships/hyperlink" Target="http://www.nature.com/nrc/journal/v11/n11/full/nrc3150.html" TargetMode="External"/><Relationship Id="rId214" Type="http://schemas.openxmlformats.org/officeDocument/2006/relationships/hyperlink" Target="http://www.ncbi.nlm.nih.gov/entrez/query.fcgi?holding=npg&amp;amp;cmd=Retrieve&amp;amp;db=PubMed&amp;amp;list_uids=20682443&amp;amp;dopt=Abstract" TargetMode="External"/><Relationship Id="rId235" Type="http://schemas.openxmlformats.org/officeDocument/2006/relationships/hyperlink" Target="http://links.isiglobalnet2.com/gateway/Gateway.cgi?amp;GWVersion=2&amp;amp;SrcAuth=Nature&amp;amp;SrcApp=Nature&amp;amp;DestLinkType=FullRecord&amp;amp;KeyUT=000312429400023&amp;amp;DestApp=WOS_CPL" TargetMode="External"/><Relationship Id="rId256" Type="http://schemas.openxmlformats.org/officeDocument/2006/relationships/hyperlink" Target="http://links.isiglobalnet2.com/gateway/Gateway.cgi?amp;GWVersion=2&amp;amp;SrcAuth=Nature&amp;amp;SrcApp=Nature&amp;amp;DestLinkType=FullRecord&amp;amp;KeyUT=A1996UU45800001&amp;amp;DestApp=WOS_CPL" TargetMode="External"/><Relationship Id="rId277" Type="http://schemas.openxmlformats.org/officeDocument/2006/relationships/hyperlink" Target="http://www.ncbi.nlm.nih.gov/entrez/query.fcgi?holding=npg&amp;amp;cmd=Retrieve&amp;amp;db=PubMed&amp;amp;list_uids=12946059&amp;amp;dopt=Abstract" TargetMode="External"/><Relationship Id="rId298" Type="http://schemas.openxmlformats.org/officeDocument/2006/relationships/hyperlink" Target="http://links.isiglobalnet2.com/gateway/Gateway.cgi?amp;GWVersion=2&amp;amp;SrcAuth=Nature&amp;amp;SrcApp=Nature&amp;amp;DestLinkType=FullRecord&amp;amp;KeyUT=000087110900003&amp;amp;DestApp=WOS_CPL" TargetMode="External"/><Relationship Id="rId400" Type="http://schemas.openxmlformats.org/officeDocument/2006/relationships/hyperlink" Target="http://dx.doi.org/10.3727/096368912X654984" TargetMode="External"/><Relationship Id="rId421" Type="http://schemas.openxmlformats.org/officeDocument/2006/relationships/hyperlink" Target="http://dx.doi.org/10.1002/mds.23012" TargetMode="External"/><Relationship Id="rId442" Type="http://schemas.openxmlformats.org/officeDocument/2006/relationships/hyperlink" Target="http://dx.doi.org/10.1001/archneur.1990.00530120030006" TargetMode="External"/><Relationship Id="rId463" Type="http://schemas.openxmlformats.org/officeDocument/2006/relationships/hyperlink" Target="http://www.nature.com/natureevents/science/events/54027-European_Congress_of_Surgical_Case_Reports_EUSCR_2017" TargetMode="External"/><Relationship Id="rId116" Type="http://schemas.openxmlformats.org/officeDocument/2006/relationships/hyperlink" Target="http://dx.doi.org/10.1016/S0025-6196(12)65248-3" TargetMode="External"/><Relationship Id="rId137" Type="http://schemas.openxmlformats.org/officeDocument/2006/relationships/hyperlink" Target="http://dx.doi.org/10.1002/mds.870050312" TargetMode="External"/><Relationship Id="rId158" Type="http://schemas.openxmlformats.org/officeDocument/2006/relationships/hyperlink" Target="http://links.isiglobalnet2.com/gateway/Gateway.cgi?amp;GWVersion=2&amp;amp;SrcAuth=Nature&amp;amp;SrcApp=Nature&amp;amp;DestLinkType=FullRecord&amp;amp;KeyUT=000085810100020&amp;amp;DestApp=WOS_CPL" TargetMode="External"/><Relationship Id="rId302" Type="http://schemas.openxmlformats.org/officeDocument/2006/relationships/hyperlink" Target="http://www.ncbi.nlm.nih.gov/entrez/query.fcgi?holding=npg&amp;amp;cmd=Retrieve&amp;amp;db=PubMed&amp;amp;list_uids=11731782&amp;amp;dopt=Abstract" TargetMode="External"/><Relationship Id="rId323" Type="http://schemas.openxmlformats.org/officeDocument/2006/relationships/hyperlink" Target="http://dx.doi.org/10.1111/j.1471-4159.2004.03006.x" TargetMode="External"/><Relationship Id="rId344" Type="http://schemas.openxmlformats.org/officeDocument/2006/relationships/hyperlink" Target="http://www.ncbi.nlm.nih.gov/entrez/query.fcgi?holding=npg&amp;amp;cmd=Retrieve&amp;amp;db=PubMed&amp;amp;list_uids=15917474&amp;amp;dopt=Abstract" TargetMode="External"/><Relationship Id="rId20" Type="http://schemas.openxmlformats.org/officeDocument/2006/relationships/hyperlink" Target="http://www.nature.com/doifinder/10.1038/42166" TargetMode="External"/><Relationship Id="rId41" Type="http://schemas.openxmlformats.org/officeDocument/2006/relationships/hyperlink" Target="http://www.ncbi.nlm.nih.gov/entrez/query.fcgi?holding=npg&amp;amp;cmd=Retrieve&amp;amp;db=PubMed&amp;amp;list_uids=7952385&amp;amp;dopt=Abstract" TargetMode="External"/><Relationship Id="rId62" Type="http://schemas.openxmlformats.org/officeDocument/2006/relationships/hyperlink" Target="http://www.ncbi.nlm.nih.gov/entrez/query.fcgi?holding=npg&amp;amp;cmd=Retrieve&amp;amp;db=PubMed&amp;amp;list_uids=571147&amp;amp;dopt=Abstract" TargetMode="External"/><Relationship Id="rId83" Type="http://schemas.openxmlformats.org/officeDocument/2006/relationships/hyperlink" Target="http://links.isiglobalnet2.com/gateway/Gateway.cgi?amp;GWVersion=2&amp;amp;SrcAuth=Nature&amp;amp;SrcApp=Nature&amp;amp;DestLinkType=FullRecord&amp;amp;KeyUT=A1985AAU5900001&amp;amp;DestApp=WOS_CPL" TargetMode="External"/><Relationship Id="rId179" Type="http://schemas.openxmlformats.org/officeDocument/2006/relationships/hyperlink" Target="http://www.ncbi.nlm.nih.gov/entrez/query.fcgi?holding=npg&amp;amp;cmd=Retrieve&amp;amp;db=PubMed&amp;amp;list_uids=1435882&amp;amp;dopt=Abstract" TargetMode="External"/><Relationship Id="rId365" Type="http://schemas.openxmlformats.org/officeDocument/2006/relationships/hyperlink" Target="http://www.ncbi.nlm.nih.gov/entrez/query.fcgi?holding=npg&amp;amp;cmd=Retrieve&amp;amp;db=PubMed&amp;amp;list_uids=17670789&amp;amp;dopt=Abstract" TargetMode="External"/><Relationship Id="rId386" Type="http://schemas.openxmlformats.org/officeDocument/2006/relationships/hyperlink" Target="http://chemport.cas.org/cgi-bin/sdcgi?APP=ftslink&amp;action=reflink&amp;origin=npg&amp;version=1.0&amp;coi=1:CAS:528:DC+C38XhtVOrsrjF&amp;pissn=1759-4758&amp;pyear=2015&amp;md5=20c98bc886717c505366e42ef16021e0" TargetMode="External"/><Relationship Id="rId190" Type="http://schemas.openxmlformats.org/officeDocument/2006/relationships/hyperlink" Target="http://dx.doi.org/10.1126/science.8303281" TargetMode="External"/><Relationship Id="rId204" Type="http://schemas.openxmlformats.org/officeDocument/2006/relationships/hyperlink" Target="http://www.ncbi.nlm.nih.gov/entrez/query.fcgi?holding=npg&amp;amp;cmd=Retrieve&amp;amp;db=PubMed&amp;amp;list_uids=18536037&amp;amp;dopt=Abstract" TargetMode="External"/><Relationship Id="rId225" Type="http://schemas.openxmlformats.org/officeDocument/2006/relationships/hyperlink" Target="http://dx.doi.org/10.1016/j.nbd.2005.11.011" TargetMode="External"/><Relationship Id="rId246" Type="http://schemas.openxmlformats.org/officeDocument/2006/relationships/hyperlink" Target="http://www.ncbi.nlm.nih.gov/entrez/query.fcgi?holding=npg&amp;amp;cmd=Retrieve&amp;amp;db=PubMed&amp;amp;list_uids=8808731&amp;amp;dopt=Abstract" TargetMode="External"/><Relationship Id="rId267" Type="http://schemas.openxmlformats.org/officeDocument/2006/relationships/hyperlink" Target="http://chemport.cas.org/cgi-bin/sdcgi?APP=ftslink&amp;action=reflink&amp;origin=npg&amp;version=1.0&amp;coi=1:CAS:528:DC+D2cXhtFCktLs=&amp;pissn=1759-4758&amp;pyear=2015&amp;md5=9e145c891790f65409ba8402211338a6" TargetMode="External"/><Relationship Id="rId288" Type="http://schemas.openxmlformats.org/officeDocument/2006/relationships/hyperlink" Target="http://dx.doi.org/10.1016/j.stem.2014.09.016" TargetMode="External"/><Relationship Id="rId411" Type="http://schemas.openxmlformats.org/officeDocument/2006/relationships/hyperlink" Target="http://www.nature.com/doifinder/10.1038/nm1747" TargetMode="External"/><Relationship Id="rId432" Type="http://schemas.openxmlformats.org/officeDocument/2006/relationships/hyperlink" Target="http://dx.doi.org/10.1038/510195a" TargetMode="External"/><Relationship Id="rId453" Type="http://schemas.openxmlformats.org/officeDocument/2006/relationships/hyperlink" Target="http://chemport.cas.org/cgi-bin/sdcgi?APP=ftslink&amp;action=reflink&amp;origin=npg&amp;version=1.0&amp;coi=1:CAS:528:DC+C3MXotlCms7w=&amp;pissn=1759-4758&amp;pyear=2015&amp;md5=fb6f12a1df0d62f1a551a87cca79a3ff" TargetMode="External"/><Relationship Id="rId106" Type="http://schemas.openxmlformats.org/officeDocument/2006/relationships/hyperlink" Target="http://dx.doi.org/10.1212/WNL.40.2.273" TargetMode="External"/><Relationship Id="rId127" Type="http://schemas.openxmlformats.org/officeDocument/2006/relationships/hyperlink" Target="http://chemport.cas.org/cgi-bin/sdcgi?APP=ftslink&amp;action=reflink&amp;origin=npg&amp;version=1.0&amp;coi=1:STN:280:DyaL1MzgtFGlsw==&amp;pissn=1759-4758&amp;pyear=2015&amp;md5=525a52c0411ad009588e8b6e7eb6ea86" TargetMode="External"/><Relationship Id="rId313" Type="http://schemas.openxmlformats.org/officeDocument/2006/relationships/hyperlink" Target="http://links.isiglobalnet2.com/gateway/Gateway.cgi?amp;GWVersion=2&amp;amp;SrcAuth=Nature&amp;amp;SrcApp=Nature&amp;amp;DestLinkType=FullRecord&amp;amp;KeyUT=000176599200034&amp;amp;DestApp=WOS_CPL" TargetMode="External"/><Relationship Id="rId10" Type="http://schemas.openxmlformats.org/officeDocument/2006/relationships/hyperlink" Target="http://www.nature.com/nrneurol/journal/v11/n9/abs/nrneurol.2015.123.html#author-information" TargetMode="External"/><Relationship Id="rId31" Type="http://schemas.openxmlformats.org/officeDocument/2006/relationships/hyperlink" Target="http://chemport.cas.org/cgi-bin/sdcgi?APP=ftslink&amp;action=reflink&amp;origin=npg&amp;version=1.0&amp;coi=1:STN:280:DyaE2M7ms1Cltw==&amp;pissn=1759-4758&amp;pyear=2015&amp;md5=3172e48f3fbc99306667101b437a7f24" TargetMode="External"/><Relationship Id="rId52" Type="http://schemas.openxmlformats.org/officeDocument/2006/relationships/hyperlink" Target="http://chemport.cas.org/cgi-bin/sdcgi?APP=ftslink&amp;action=reflink&amp;origin=npg&amp;version=1.0&amp;coi=1:CAS:528:DyaK2cXkt1Y=&amp;pissn=1759-4758&amp;pyear=2015&amp;md5=cb561b6f3b107e86c04f1fe6eb9f84dc" TargetMode="External"/><Relationship Id="rId73" Type="http://schemas.openxmlformats.org/officeDocument/2006/relationships/hyperlink" Target="http://www.nature.com/doifinder/10.1038/289497a0" TargetMode="External"/><Relationship Id="rId94" Type="http://schemas.openxmlformats.org/officeDocument/2006/relationships/hyperlink" Target="http://www.ncbi.nlm.nih.gov/entrez/query.fcgi?holding=npg&amp;amp;cmd=Retrieve&amp;amp;db=PubMed&amp;amp;list_uids=3821829&amp;amp;dopt=Abstract" TargetMode="External"/><Relationship Id="rId148" Type="http://schemas.openxmlformats.org/officeDocument/2006/relationships/hyperlink" Target="http://dx.doi.org/10.1093/brain/123.7.1380" TargetMode="External"/><Relationship Id="rId169" Type="http://schemas.openxmlformats.org/officeDocument/2006/relationships/hyperlink" Target="http://links.isiglobalnet2.com/gateway/Gateway.cgi?amp;GWVersion=2&amp;amp;SrcAuth=Nature&amp;amp;SrcApp=Nature&amp;amp;DestLinkType=FullRecord&amp;amp;KeyUT=A1992JZ43200002&amp;amp;DestApp=WOS_CPL" TargetMode="External"/><Relationship Id="rId334" Type="http://schemas.openxmlformats.org/officeDocument/2006/relationships/hyperlink" Target="http://chemport.cas.org/cgi-bin/sdcgi?APP=ftslink&amp;action=reflink&amp;origin=npg&amp;version=1.0&amp;coi=1:CAS:528:DC+D28XhtFKlsLfL&amp;pissn=1759-4758&amp;pyear=2015&amp;md5=707d7295dc4f6afd8a2cd1ef5396f4aa" TargetMode="External"/><Relationship Id="rId355" Type="http://schemas.openxmlformats.org/officeDocument/2006/relationships/hyperlink" Target="http://www.ncbi.nlm.nih.gov/entrez/query.fcgi?holding=npg&amp;amp;cmd=Retrieve&amp;amp;db=PubMed&amp;amp;list_uids=19269371&amp;amp;dopt=Abstract" TargetMode="External"/><Relationship Id="rId376" Type="http://schemas.openxmlformats.org/officeDocument/2006/relationships/hyperlink" Target="http://www.ncbi.nlm.nih.gov/entrez/query.fcgi?holding=npg&amp;amp;cmd=Retrieve&amp;amp;db=PubMed&amp;amp;list_uids=19252484&amp;amp;dopt=Abstract" TargetMode="External"/><Relationship Id="rId397" Type="http://schemas.openxmlformats.org/officeDocument/2006/relationships/hyperlink" Target="http://www.ncbi.nlm.nih.gov/entrez/query.fcgi?holding=npg&amp;amp;cmd=Retrieve&amp;amp;db=PubMed&amp;amp;list_uids=25580598&amp;amp;dopt=Abstract" TargetMode="External"/><Relationship Id="rId4" Type="http://schemas.openxmlformats.org/officeDocument/2006/relationships/hyperlink" Target="http://www.nature.com/nrneurol/journal/v11/n9/full/nrneurol.2015.123.html" TargetMode="External"/><Relationship Id="rId180" Type="http://schemas.openxmlformats.org/officeDocument/2006/relationships/hyperlink" Target="http://dx.doi.org/10.1056/NEJM199211263272203" TargetMode="External"/><Relationship Id="rId215" Type="http://schemas.openxmlformats.org/officeDocument/2006/relationships/hyperlink" Target="http://dx.doi.org/10.1016/j.stem.2010.07.003" TargetMode="External"/><Relationship Id="rId236" Type="http://schemas.openxmlformats.org/officeDocument/2006/relationships/hyperlink" Target="http://www.ncbi.nlm.nih.gov/entrez/query.fcgi?holding=npg&amp;amp;cmd=Retrieve&amp;amp;db=PubMed&amp;amp;list_uids=23237903&amp;amp;dopt=Abstract" TargetMode="External"/><Relationship Id="rId257" Type="http://schemas.openxmlformats.org/officeDocument/2006/relationships/hyperlink" Target="http://www.ncbi.nlm.nih.gov/entrez/query.fcgi?holding=npg&amp;amp;cmd=Retrieve&amp;amp;db=PubMed&amp;amp;list_uids=8682173&amp;amp;dopt=Abstract" TargetMode="External"/><Relationship Id="rId278" Type="http://schemas.openxmlformats.org/officeDocument/2006/relationships/hyperlink" Target="http://links.isiglobalnet2.com/gateway/Gateway.cgi?amp;GWVersion=2&amp;amp;SrcAuth=Nature&amp;amp;SrcApp=Nature&amp;amp;DestLinkType=FullRecord&amp;amp;KeyUT=000291376100010&amp;amp;DestApp=WOS_CPL" TargetMode="External"/><Relationship Id="rId401" Type="http://schemas.openxmlformats.org/officeDocument/2006/relationships/hyperlink" Target="http://chemport.cas.org/cgi-bin/sdcgi?APP=ftslink&amp;action=reflink&amp;origin=npg&amp;version=1.0&amp;coi=1:CAS:528:DC+D1MXivVKmsLY=&amp;pissn=1759-4758&amp;pyear=2015&amp;md5=47e86897642a3a6ebadd4c22d0d4f5bb" TargetMode="External"/><Relationship Id="rId422" Type="http://schemas.openxmlformats.org/officeDocument/2006/relationships/hyperlink" Target="http://chemport.cas.org/cgi-bin/sdcgi?APP=ftslink&amp;action=reflink&amp;origin=npg&amp;version=1.0&amp;coi=1:CAS:528:DC+C2cXitVenu7s=&amp;pissn=1759-4758&amp;pyear=2015&amp;md5=e0bc4556fe7507fdd44f45ccaac3d0f5" TargetMode="External"/><Relationship Id="rId443" Type="http://schemas.openxmlformats.org/officeDocument/2006/relationships/hyperlink" Target="http://chemport.cas.org/cgi-bin/sdcgi?APP=ftslink&amp;action=reflink&amp;origin=npg&amp;version=1.0&amp;coi=1:CAS:528:DC+C2MXjsFGltLc=&amp;pissn=1759-4758&amp;pyear=2015&amp;md5=3141018687ce80c4ef281848b895ed67" TargetMode="External"/><Relationship Id="rId464" Type="http://schemas.openxmlformats.org/officeDocument/2006/relationships/hyperlink" Target="http://www.nature.com/natureevents/science/events/new" TargetMode="External"/><Relationship Id="rId303" Type="http://schemas.openxmlformats.org/officeDocument/2006/relationships/hyperlink" Target="http://www.nature.com/doifinder/10.1038/nbt1201-1134" TargetMode="External"/><Relationship Id="rId42" Type="http://schemas.openxmlformats.org/officeDocument/2006/relationships/hyperlink" Target="http://dx.doi.org/10.1515/REVNEURO.1993.4.2.113" TargetMode="External"/><Relationship Id="rId84" Type="http://schemas.openxmlformats.org/officeDocument/2006/relationships/hyperlink" Target="http://www.ncbi.nlm.nih.gov/entrez/query.fcgi?holding=npg&amp;amp;cmd=Retrieve&amp;amp;db=PubMed&amp;amp;list_uids=2578558&amp;amp;dopt=Abstract" TargetMode="External"/><Relationship Id="rId138" Type="http://schemas.openxmlformats.org/officeDocument/2006/relationships/hyperlink" Target="http://chemport.cas.org/cgi-bin/sdcgi?APP=ftslink&amp;action=reflink&amp;origin=npg&amp;version=1.0&amp;coi=1:STN:280:BiaB2s3ntFc=&amp;pissn=1759-4758&amp;pyear=2015&amp;md5=4d99e77c72e642262fe6819bcd66d3aa" TargetMode="External"/><Relationship Id="rId345" Type="http://schemas.openxmlformats.org/officeDocument/2006/relationships/hyperlink" Target="http://dx.doi.org/10.1634/stemcells.2004-0365" TargetMode="External"/><Relationship Id="rId387" Type="http://schemas.openxmlformats.org/officeDocument/2006/relationships/hyperlink" Target="http://www.ncbi.nlm.nih.gov/entrez/query.fcgi?holding=npg&amp;amp;cmd=Retrieve&amp;amp;db=PubMed&amp;amp;list_uids=22813745&amp;amp;dopt=Abstract" TargetMode="External"/><Relationship Id="rId191" Type="http://schemas.openxmlformats.org/officeDocument/2006/relationships/hyperlink" Target="http://chemport.cas.org/cgi-bin/sdcgi?APP=ftslink&amp;action=reflink&amp;origin=npg&amp;version=1.0&amp;coi=1:STN:280:DyaK1cvhvVygtg==&amp;pissn=1759-4758&amp;pyear=2015&amp;md5=2ecedf12b3babf71f4e22fcdec97cc7c" TargetMode="External"/><Relationship Id="rId205" Type="http://schemas.openxmlformats.org/officeDocument/2006/relationships/hyperlink" Target="http://dx.doi.org/10.1002/mds.21768" TargetMode="External"/><Relationship Id="rId247" Type="http://schemas.openxmlformats.org/officeDocument/2006/relationships/hyperlink" Target="http://dx.doi.org/10.1002/(SICI)1096-9861(19960624)370:2%3c203::AID-CNE6%3e3.3.CO;2-S" TargetMode="External"/><Relationship Id="rId412" Type="http://schemas.openxmlformats.org/officeDocument/2006/relationships/hyperlink" Target="http://chemport.cas.org/cgi-bin/sdcgi?APP=ftslink&amp;action=reflink&amp;origin=npg&amp;version=1.0&amp;coi=1:CAS:528:DC+D1cXlsFCmsrs=&amp;pissn=1759-4758&amp;pyear=2015&amp;md5=4c9d2f7e232c5a617a565b41981f4b26" TargetMode="External"/><Relationship Id="rId107" Type="http://schemas.openxmlformats.org/officeDocument/2006/relationships/hyperlink" Target="http://chemport.cas.org/cgi-bin/sdcgi?APP=ftslink&amp;action=reflink&amp;origin=npg&amp;version=1.0&amp;coi=1:STN:280:DyaL1MzmsFKjtQ==&amp;pissn=1759-4758&amp;pyear=2015&amp;md5=256e82570fad8d11b62ab58d49715697" TargetMode="External"/><Relationship Id="rId289" Type="http://schemas.openxmlformats.org/officeDocument/2006/relationships/hyperlink" Target="http://chemport.cas.org/cgi-bin/sdcgi?APP=ftslink&amp;action=reflink&amp;origin=npg&amp;version=1.0&amp;coi=1:CAS:528:DyaK1cXntleisLg=&amp;pissn=1759-4758&amp;pyear=2015&amp;md5=0d6229d2df098875cdf93ee97579062f" TargetMode="External"/><Relationship Id="rId454" Type="http://schemas.openxmlformats.org/officeDocument/2006/relationships/hyperlink" Target="http://links.isiglobalnet2.com/gateway/Gateway.cgi?amp;GWVersion=2&amp;amp;SrcAuth=Nature&amp;amp;SrcApp=Nature&amp;amp;DestLinkType=FullRecord&amp;amp;KeyUT=000293731900040&amp;amp;DestApp=WOS_CPL" TargetMode="External"/><Relationship Id="rId11" Type="http://schemas.openxmlformats.org/officeDocument/2006/relationships/hyperlink" Target="http://www.nature.com/subjects/parkinsons-disease" TargetMode="External"/><Relationship Id="rId53" Type="http://schemas.openxmlformats.org/officeDocument/2006/relationships/hyperlink" Target="http://links.isiglobalnet2.com/gateway/Gateway.cgi?amp;GWVersion=2&amp;amp;SrcAuth=Nature&amp;amp;SrcApp=Nature&amp;amp;DestLinkType=FullRecord&amp;amp;KeyUT=A1993MC80100021&amp;amp;DestApp=WOS_CPL" TargetMode="External"/><Relationship Id="rId149" Type="http://schemas.openxmlformats.org/officeDocument/2006/relationships/hyperlink" Target="http://chemport.cas.org/cgi-bin/sdcgi?APP=ftslink&amp;action=reflink&amp;origin=npg&amp;version=1.0&amp;coi=1:STN:280:ByuC2MzgtVU=&amp;pissn=1759-4758&amp;pyear=2015&amp;md5=e756b88ae137b28ce2df4b9850fc3538" TargetMode="External"/><Relationship Id="rId314" Type="http://schemas.openxmlformats.org/officeDocument/2006/relationships/hyperlink" Target="http://www.ncbi.nlm.nih.gov/entrez/query.fcgi?holding=npg&amp;amp;cmd=Retrieve&amp;amp;db=PubMed&amp;amp;list_uids=12077607&amp;amp;dopt=Abstract" TargetMode="External"/><Relationship Id="rId356" Type="http://schemas.openxmlformats.org/officeDocument/2006/relationships/hyperlink" Target="http://dx.doi.org/10.1016/j.cell.2009.02.013" TargetMode="External"/><Relationship Id="rId398" Type="http://schemas.openxmlformats.org/officeDocument/2006/relationships/hyperlink" Target="http://www.nature.com/doifinder/10.1038/nbt.3124" TargetMode="External"/><Relationship Id="rId95" Type="http://schemas.openxmlformats.org/officeDocument/2006/relationships/hyperlink" Target="http://dx.doi.org/10.1056/NEJM198704023161410" TargetMode="External"/><Relationship Id="rId160" Type="http://schemas.openxmlformats.org/officeDocument/2006/relationships/hyperlink" Target="http://www.nature.com/doifinder/10.1038/16060" TargetMode="External"/><Relationship Id="rId216" Type="http://schemas.openxmlformats.org/officeDocument/2006/relationships/hyperlink" Target="http://chemport.cas.org/cgi-bin/sdcgi?APP=ftslink&amp;action=reflink&amp;origin=npg&amp;version=1.0&amp;coi=1:CAS:528:DC+C3cXhtVOis73I&amp;pissn=1759-4758&amp;pyear=2015&amp;md5=599fd22c4a17f4598b382af2348d9881" TargetMode="External"/><Relationship Id="rId423" Type="http://schemas.openxmlformats.org/officeDocument/2006/relationships/hyperlink" Target="http://links.isiglobalnet2.com/gateway/Gateway.cgi?amp;GWVersion=2&amp;amp;SrcAuth=Nature&amp;amp;SrcApp=Nature&amp;amp;DestLinkType=FullRecord&amp;amp;KeyUT=000330915000013&amp;amp;DestApp=WOS_CPL" TargetMode="External"/><Relationship Id="rId258" Type="http://schemas.openxmlformats.org/officeDocument/2006/relationships/hyperlink" Target="http://dx.doi.org/10.1006/exnr.1996.0109" TargetMode="External"/><Relationship Id="rId465" Type="http://schemas.openxmlformats.org/officeDocument/2006/relationships/hyperlink" Target="http://www.nature.com/natureevents/science" TargetMode="External"/><Relationship Id="rId22" Type="http://schemas.openxmlformats.org/officeDocument/2006/relationships/hyperlink" Target="http://www.ncbi.nlm.nih.gov/entrez/query.fcgi?holding=npg&amp;amp;cmd=Retrieve&amp;amp;db=PubMed&amp;amp;list_uids=10430830&amp;amp;dopt=Abstract" TargetMode="External"/><Relationship Id="rId64" Type="http://schemas.openxmlformats.org/officeDocument/2006/relationships/hyperlink" Target="http://chemport.cas.org/cgi-bin/sdcgi?APP=ftslink&amp;action=reflink&amp;origin=npg&amp;version=1.0&amp;coi=1:STN:280:DyaL2M/kvFyhsA==&amp;pissn=1759-4758&amp;pyear=2015&amp;md5=b56b0c892fd9056e9e32e2eae82cf252" TargetMode="External"/><Relationship Id="rId118" Type="http://schemas.openxmlformats.org/officeDocument/2006/relationships/hyperlink" Target="http://links.isiglobalnet2.com/gateway/Gateway.cgi?amp;GWVersion=2&amp;amp;SrcAuth=Nature&amp;amp;SrcApp=Nature&amp;amp;DestLinkType=FullRecord&amp;amp;KeyUT=A1987K570600002&amp;amp;DestApp=WOS_CPL" TargetMode="External"/><Relationship Id="rId325" Type="http://schemas.openxmlformats.org/officeDocument/2006/relationships/hyperlink" Target="http://www.ncbi.nlm.nih.gov/entrez/query.fcgi?holding=npg&amp;amp;cmd=Retrieve&amp;amp;db=PubMed&amp;amp;list_uids=15310843&amp;amp;dopt=Abstract" TargetMode="External"/><Relationship Id="rId367" Type="http://schemas.openxmlformats.org/officeDocument/2006/relationships/hyperlink" Target="http://chemport.cas.org/cgi-bin/sdcgi?APP=ftslink&amp;action=reflink&amp;origin=npg&amp;version=1.0&amp;coi=1:CAS:528:DC+D2MXhslSisbw=&amp;pissn=1759-4758&amp;pyear=2015&amp;md5=7134d487c0a06b52ca97a1d5fecb4ba0" TargetMode="External"/><Relationship Id="rId171" Type="http://schemas.openxmlformats.org/officeDocument/2006/relationships/hyperlink" Target="http://dx.doi.org/10.1056/NEJM199211263272202" TargetMode="External"/><Relationship Id="rId227" Type="http://schemas.openxmlformats.org/officeDocument/2006/relationships/hyperlink" Target="http://www.ncbi.nlm.nih.gov/entrez/query.fcgi?holding=npg&amp;amp;cmd=Retrieve&amp;amp;db=PubMed&amp;amp;list_uids=16697115&amp;amp;dopt=Abstract" TargetMode="External"/><Relationship Id="rId269" Type="http://schemas.openxmlformats.org/officeDocument/2006/relationships/hyperlink" Target="http://dx.doi.org/10.2741/1217" TargetMode="External"/><Relationship Id="rId434" Type="http://schemas.openxmlformats.org/officeDocument/2006/relationships/hyperlink" Target="http://chemport.cas.org/cgi-bin/sdcgi?APP=ftslink&amp;action=reflink&amp;origin=npg&amp;version=1.0&amp;coi=1:STN:280:DyaK3c3pslGrsg==&amp;pissn=1759-4758&amp;pyear=2015&amp;md5=a07617d8085910e8c7d61ee153db769d" TargetMode="External"/><Relationship Id="rId33" Type="http://schemas.openxmlformats.org/officeDocument/2006/relationships/hyperlink" Target="http://dx.doi.org/10.1007/BF00219957" TargetMode="External"/><Relationship Id="rId129" Type="http://schemas.openxmlformats.org/officeDocument/2006/relationships/hyperlink" Target="http://dx.doi.org/10.1002/ana.410250613" TargetMode="External"/><Relationship Id="rId280" Type="http://schemas.openxmlformats.org/officeDocument/2006/relationships/hyperlink" Target="http://dx.doi.org/10.1016/S1474-4422(11)70097-7" TargetMode="External"/><Relationship Id="rId336" Type="http://schemas.openxmlformats.org/officeDocument/2006/relationships/hyperlink" Target="http://www.ncbi.nlm.nih.gov/entrez/query.fcgi?holding=npg&amp;amp;cmd=Retrieve&amp;amp;db=PubMed&amp;amp;list_uids=17057709&amp;amp;dopt=Abstract" TargetMode="External"/><Relationship Id="rId75" Type="http://schemas.openxmlformats.org/officeDocument/2006/relationships/hyperlink" Target="http://www.ncbi.nlm.nih.gov/entrez/query.fcgi?holding=npg&amp;amp;cmd=Retrieve&amp;amp;db=PubMed&amp;amp;list_uids=7417786&amp;amp;dopt=Abstract" TargetMode="External"/><Relationship Id="rId140" Type="http://schemas.openxmlformats.org/officeDocument/2006/relationships/hyperlink" Target="http://www.ncbi.nlm.nih.gov/entrez/query.fcgi?holding=npg&amp;amp;cmd=Retrieve&amp;amp;db=PubMed&amp;amp;list_uids=2786405&amp;amp;dopt=Abstract" TargetMode="External"/><Relationship Id="rId182" Type="http://schemas.openxmlformats.org/officeDocument/2006/relationships/hyperlink" Target="http://links.isiglobalnet2.com/gateway/Gateway.cgi?amp;GWVersion=2&amp;amp;SrcAuth=Nature&amp;amp;SrcApp=Nature&amp;amp;DestLinkType=FullRecord&amp;amp;KeyUT=000086675600017&amp;amp;DestApp=WOS_CPL" TargetMode="External"/><Relationship Id="rId378" Type="http://schemas.openxmlformats.org/officeDocument/2006/relationships/hyperlink" Target="http://chemport.cas.org/cgi-bin/sdcgi?APP=ftslink&amp;action=reflink&amp;origin=npg&amp;version=1.0&amp;coi=1:CAS:528:DC+C2cXotFyktw==&amp;pissn=1759-4758&amp;pyear=2015&amp;md5=4211129cd2a5cd0adc7ce3897e3c93c5" TargetMode="External"/><Relationship Id="rId403" Type="http://schemas.openxmlformats.org/officeDocument/2006/relationships/hyperlink" Target="http://www.ncbi.nlm.nih.gov/entrez/query.fcgi?holding=npg&amp;amp;cmd=Retrieve&amp;amp;db=PubMed&amp;amp;list_uids=19270655&amp;amp;dopt=Abstract" TargetMode="External"/><Relationship Id="rId6" Type="http://schemas.openxmlformats.org/officeDocument/2006/relationships/hyperlink" Target="https://s100.copyright.com/AppDispatchServlet?publisherName=NPGR&amp;publication=Nature+Reviews+Neurology&amp;title=Cell-based+therapies+for+Parkinson+disease%5bmdash%5dpast+insights+and+future+potential&amp;contentID=10.1038/nrneurol.2015.123&amp;volumeNum=11&amp;issueNum=9&amp;numPages=12&amp;pageNumbers=pp492-503&amp;orderBeanReset=true&amp;publicationDate=2015-08-04&amp;author=Roger+A.+Barker,+Janelle+Drouin-Ouellet,+Malin+Parmar" TargetMode="External"/><Relationship Id="rId238" Type="http://schemas.openxmlformats.org/officeDocument/2006/relationships/hyperlink" Target="http://www.ncbi.nlm.nih.gov/entrez/query.fcgi?holding=npg&amp;amp;cmd=Retrieve&amp;amp;db=PubMed&amp;amp;list_uids=16246865&amp;amp;dopt=Abstract" TargetMode="External"/><Relationship Id="rId445" Type="http://schemas.openxmlformats.org/officeDocument/2006/relationships/hyperlink" Target="http://dx.doi.org/10.1016/j.stem.2015.01.018" TargetMode="External"/><Relationship Id="rId291" Type="http://schemas.openxmlformats.org/officeDocument/2006/relationships/hyperlink" Target="http://www.ncbi.nlm.nih.gov/entrez/query.fcgi?holding=npg&amp;amp;cmd=Retrieve&amp;amp;db=PubMed&amp;amp;list_uids=9804556&amp;amp;dopt=Abstract" TargetMode="External"/><Relationship Id="rId305" Type="http://schemas.openxmlformats.org/officeDocument/2006/relationships/hyperlink" Target="http://links.isiglobalnet2.com/gateway/Gateway.cgi?amp;GWVersion=2&amp;amp;SrcAuth=Nature&amp;amp;SrcApp=Nature&amp;amp;DestLinkType=FullRecord&amp;amp;KeyUT=000172524400025&amp;amp;DestApp=WOS_CPL" TargetMode="External"/><Relationship Id="rId347" Type="http://schemas.openxmlformats.org/officeDocument/2006/relationships/hyperlink" Target="http://www.ncbi.nlm.nih.gov/entrez/query.fcgi?holding=npg&amp;amp;cmd=Retrieve&amp;amp;db=PubMed&amp;amp;list_uids=17951220&amp;amp;dopt=Abstract" TargetMode="External"/><Relationship Id="rId44" Type="http://schemas.openxmlformats.org/officeDocument/2006/relationships/hyperlink" Target="http://www.ncbi.nlm.nih.gov/entrez/query.fcgi?holding=npg&amp;amp;cmd=Retrieve&amp;amp;db=PubMed&amp;amp;list_uids=4531217&amp;amp;dopt=Abstract" TargetMode="External"/><Relationship Id="rId86" Type="http://schemas.openxmlformats.org/officeDocument/2006/relationships/hyperlink" Target="http://chemport.cas.org/cgi-bin/sdcgi?APP=ftslink&amp;action=reflink&amp;origin=npg&amp;version=1.0&amp;coi=1:CAS:528:DyaK3MXhvVaqu78=&amp;pissn=1759-4758&amp;pyear=2015&amp;md5=3e21797e8e68a4f56c94b799df37d888" TargetMode="External"/><Relationship Id="rId151" Type="http://schemas.openxmlformats.org/officeDocument/2006/relationships/hyperlink" Target="http://www.ncbi.nlm.nih.gov/entrez/query.fcgi?holding=npg&amp;amp;cmd=Retrieve&amp;amp;db=PubMed&amp;amp;list_uids=8109898&amp;amp;dopt=Abstract" TargetMode="External"/><Relationship Id="rId389" Type="http://schemas.openxmlformats.org/officeDocument/2006/relationships/hyperlink" Target="http://chemport.cas.org/cgi-bin/sdcgi?APP=ftslink&amp;action=reflink&amp;origin=npg&amp;version=1.0&amp;coi=1:CAS:528:DC+C3MXhsVagtLfP&amp;pissn=1759-4758&amp;pyear=2015&amp;md5=c0d878b262b81805c3263c2a42b944b7" TargetMode="External"/><Relationship Id="rId193" Type="http://schemas.openxmlformats.org/officeDocument/2006/relationships/hyperlink" Target="http://www.ncbi.nlm.nih.gov/entrez/query.fcgi?holding=npg&amp;amp;cmd=Retrieve&amp;amp;db=PubMed&amp;amp;list_uids=9748038&amp;amp;dopt=Abstract" TargetMode="External"/><Relationship Id="rId207" Type="http://schemas.openxmlformats.org/officeDocument/2006/relationships/hyperlink" Target="http://links.isiglobalnet2.com/gateway/Gateway.cgi?amp;GWVersion=2&amp;amp;SrcAuth=Nature&amp;amp;SrcApp=Nature&amp;amp;DestLinkType=FullRecord&amp;amp;KeyUT=000176414300009&amp;amp;DestApp=WOS_CPL" TargetMode="External"/><Relationship Id="rId249" Type="http://schemas.openxmlformats.org/officeDocument/2006/relationships/hyperlink" Target="http://links.isiglobalnet2.com/gateway/Gateway.cgi?amp;GWVersion=2&amp;amp;SrcAuth=Nature&amp;amp;SrcApp=Nature&amp;amp;DestLinkType=FullRecord&amp;amp;KeyUT=000074286100002&amp;amp;DestApp=WOS_CPL" TargetMode="External"/><Relationship Id="rId414" Type="http://schemas.openxmlformats.org/officeDocument/2006/relationships/hyperlink" Target="http://www.ncbi.nlm.nih.gov/entrez/query.fcgi?holding=npg&amp;amp;cmd=Retrieve&amp;amp;db=PubMed&amp;amp;list_uids=18391963&amp;amp;dopt=Abstract" TargetMode="External"/><Relationship Id="rId456" Type="http://schemas.openxmlformats.org/officeDocument/2006/relationships/hyperlink" Target="http://www.nature.com/doifinder/10.1038/nature10284" TargetMode="External"/><Relationship Id="rId13" Type="http://schemas.openxmlformats.org/officeDocument/2006/relationships/hyperlink" Target="http://www.nature.com/subjects/stem-cell-research" TargetMode="External"/><Relationship Id="rId109" Type="http://schemas.openxmlformats.org/officeDocument/2006/relationships/hyperlink" Target="http://dx.doi.org/10.1212/WNL.39.9.1227" TargetMode="External"/><Relationship Id="rId260" Type="http://schemas.openxmlformats.org/officeDocument/2006/relationships/hyperlink" Target="http://links.isiglobalnet2.com/gateway/Gateway.cgi?amp;GWVersion=2&amp;amp;SrcAuth=Nature&amp;amp;SrcApp=Nature&amp;amp;DestLinkType=FullRecord&amp;amp;KeyUT=000085785700008&amp;amp;DestApp=WOS_CPL" TargetMode="External"/><Relationship Id="rId316" Type="http://schemas.openxmlformats.org/officeDocument/2006/relationships/hyperlink" Target="http://chemport.cas.org/cgi-bin/sdcgi?APP=ftslink&amp;action=reflink&amp;origin=npg&amp;version=1.0&amp;coi=1:CAS:528:DC+D28XhtFKlsbnJ&amp;pissn=1759-4758&amp;pyear=2015&amp;md5=3045d751e563600e0d0749d2cb3b5443" TargetMode="External"/><Relationship Id="rId55" Type="http://schemas.openxmlformats.org/officeDocument/2006/relationships/hyperlink" Target="http://dx.doi.org/10.1016/0006-8993(93)90576-9" TargetMode="External"/><Relationship Id="rId97" Type="http://schemas.openxmlformats.org/officeDocument/2006/relationships/hyperlink" Target="http://www.ncbi.nlm.nih.gov/entrez/query.fcgi?holding=npg&amp;amp;cmd=Retrieve&amp;amp;db=PubMed&amp;amp;list_uids=2712744&amp;amp;dopt=Abstract" TargetMode="External"/><Relationship Id="rId120" Type="http://schemas.openxmlformats.org/officeDocument/2006/relationships/hyperlink" Target="http://dx.doi.org/10.1002/ana.410220403" TargetMode="External"/><Relationship Id="rId358" Type="http://schemas.openxmlformats.org/officeDocument/2006/relationships/hyperlink" Target="http://dx.doi.org/10.1073/pnas.1010209107" TargetMode="External"/><Relationship Id="rId162" Type="http://schemas.openxmlformats.org/officeDocument/2006/relationships/hyperlink" Target="http://links.isiglobalnet2.com/gateway/Gateway.cgi?amp;GWVersion=2&amp;amp;SrcAuth=Nature&amp;amp;SrcApp=Nature&amp;amp;DestLinkType=FullRecord&amp;amp;KeyUT=000165130000001&amp;amp;DestApp=WOS_CPL" TargetMode="External"/><Relationship Id="rId218" Type="http://schemas.openxmlformats.org/officeDocument/2006/relationships/hyperlink" Target="http://dx.doi.org/10.1126/scitranslmed.3000976" TargetMode="External"/><Relationship Id="rId425" Type="http://schemas.openxmlformats.org/officeDocument/2006/relationships/hyperlink" Target="http://www.nature.com/doifinder/10.1038/nm.3457" TargetMode="External"/><Relationship Id="rId467" Type="http://schemas.openxmlformats.org/officeDocument/2006/relationships/hyperlink" Target="http://dx.doi.org/10.1038/nm1495" TargetMode="External"/><Relationship Id="rId271" Type="http://schemas.openxmlformats.org/officeDocument/2006/relationships/hyperlink" Target="http://www.ncbi.nlm.nih.gov/entrez/query.fcgi?holding=npg&amp;amp;cmd=Retrieve&amp;amp;db=PubMed&amp;amp;list_uids=16344341&amp;amp;dopt=Abstract" TargetMode="External"/><Relationship Id="rId24" Type="http://schemas.openxmlformats.org/officeDocument/2006/relationships/hyperlink" Target="http://links.isiglobalnet2.com/gateway/Gateway.cgi?amp;GWVersion=2&amp;amp;SrcAuth=Nature&amp;amp;SrcApp=Nature&amp;amp;DestLinkType=FullRecord&amp;amp;KeyUT=000180616100001&amp;amp;DestApp=WOS_CPL" TargetMode="External"/><Relationship Id="rId66" Type="http://schemas.openxmlformats.org/officeDocument/2006/relationships/hyperlink" Target="http://chemport.cas.org/cgi-bin/sdcgi?APP=ftslink&amp;action=reflink&amp;origin=npg&amp;version=1.0&amp;coi=1:CAS:528:DyaL3MXivVGgsA==&amp;pissn=1759-4758&amp;pyear=2015&amp;md5=c61d7ca2d6f97a777cd4d1dcda219fbb" TargetMode="External"/><Relationship Id="rId131" Type="http://schemas.openxmlformats.org/officeDocument/2006/relationships/hyperlink" Target="http://dx.doi.org/10.1002/mds.21528" TargetMode="External"/><Relationship Id="rId327" Type="http://schemas.openxmlformats.org/officeDocument/2006/relationships/hyperlink" Target="http://chemport.cas.org/cgi-bin/sdcgi?APP=ftslink&amp;action=reflink&amp;origin=npg&amp;version=1.0&amp;coi=1:CAS:528:DC+D2sXivVOlt78=&amp;pissn=1759-4758&amp;pyear=2015&amp;md5=83010620338fad321ca88e53343dd281" TargetMode="External"/><Relationship Id="rId369" Type="http://schemas.openxmlformats.org/officeDocument/2006/relationships/hyperlink" Target="http://www.ncbi.nlm.nih.gov/entrez/query.fcgi?holding=npg&amp;amp;cmd=Retrieve&amp;amp;db=PubMed&amp;amp;list_uids=15738958&amp;amp;dopt=Abstract" TargetMode="External"/><Relationship Id="rId173" Type="http://schemas.openxmlformats.org/officeDocument/2006/relationships/hyperlink" Target="http://links.isiglobalnet2.com/gateway/Gateway.cgi?amp;GWVersion=2&amp;amp;SrcAuth=Nature&amp;amp;SrcApp=Nature&amp;amp;DestLinkType=FullRecord&amp;amp;KeyUT=A1995RU33300006&amp;amp;DestApp=WOS_CPL" TargetMode="External"/><Relationship Id="rId229" Type="http://schemas.openxmlformats.org/officeDocument/2006/relationships/hyperlink" Target="http://links.isiglobalnet2.com/gateway/Gateway.cgi?amp;GWVersion=2&amp;amp;SrcAuth=Nature&amp;amp;SrcApp=Nature&amp;amp;DestLinkType=FullRecord&amp;amp;KeyUT=000230204800005&amp;amp;DestApp=WOS_CPL" TargetMode="External"/><Relationship Id="rId380" Type="http://schemas.openxmlformats.org/officeDocument/2006/relationships/hyperlink" Target="http://www.ncbi.nlm.nih.gov/entrez/query.fcgi?holding=npg&amp;amp;cmd=Retrieve&amp;amp;db=PubMed&amp;amp;list_uids=24434846&amp;amp;dopt=Abstract" TargetMode="External"/><Relationship Id="rId436" Type="http://schemas.openxmlformats.org/officeDocument/2006/relationships/hyperlink" Target="http://dx.doi.org/10.1002/ana.410270615" TargetMode="External"/><Relationship Id="rId240" Type="http://schemas.openxmlformats.org/officeDocument/2006/relationships/hyperlink" Target="http://chemport.cas.org/cgi-bin/sdcgi?APP=ftslink&amp;action=reflink&amp;origin=npg&amp;version=1.0&amp;coi=1:STN:280:ByqB3MvmslM=&amp;pissn=1759-4758&amp;pyear=2015&amp;md5=2607a42b861322a39d7e89f7bf05558e" TargetMode="External"/><Relationship Id="rId35" Type="http://schemas.openxmlformats.org/officeDocument/2006/relationships/hyperlink" Target="http://www.ncbi.nlm.nih.gov/entrez/query.fcgi?holding=npg&amp;amp;cmd=Retrieve&amp;amp;db=PubMed&amp;amp;list_uids=4760512&amp;amp;dopt=Abstract" TargetMode="External"/><Relationship Id="rId77" Type="http://schemas.openxmlformats.org/officeDocument/2006/relationships/hyperlink" Target="http://www.ncbi.nlm.nih.gov/entrez/query.fcgi?holding=npg&amp;amp;cmd=Retrieve&amp;amp;db=PubMed&amp;amp;list_uids=574053&amp;amp;dopt=Abstract" TargetMode="External"/><Relationship Id="rId100" Type="http://schemas.openxmlformats.org/officeDocument/2006/relationships/hyperlink" Target="http://www.ncbi.nlm.nih.gov/entrez/query.fcgi?holding=npg&amp;amp;cmd=Retrieve&amp;amp;db=PubMed&amp;amp;list_uids=3247451&amp;amp;dopt=Abstract" TargetMode="External"/><Relationship Id="rId282" Type="http://schemas.openxmlformats.org/officeDocument/2006/relationships/hyperlink" Target="http://www.ncbi.nlm.nih.gov/entrez/query.fcgi?holding=npg&amp;amp;cmd=Retrieve&amp;amp;db=PubMed&amp;amp;list_uids=22940632&amp;amp;dopt=Abstract" TargetMode="External"/><Relationship Id="rId338" Type="http://schemas.openxmlformats.org/officeDocument/2006/relationships/hyperlink" Target="http://chemport.cas.org/cgi-bin/sdcgi?APP=ftslink&amp;action=reflink&amp;origin=npg&amp;version=1.0&amp;coi=1:CAS:528:DC+C3cXhtFGhsbjM&amp;pissn=1759-4758&amp;pyear=2015&amp;md5=0d2d42083ec233b9cf26810801d25cbd" TargetMode="External"/><Relationship Id="rId8" Type="http://schemas.openxmlformats.org/officeDocument/2006/relationships/hyperlink" Target="http://www.nature.com/nrneurol/journal/v11/n9/nrneurol.2015.123/metrics" TargetMode="External"/><Relationship Id="rId142" Type="http://schemas.openxmlformats.org/officeDocument/2006/relationships/hyperlink" Target="http://chemport.cas.org/cgi-bin/sdcgi?APP=ftslink&amp;action=reflink&amp;origin=npg&amp;version=1.0&amp;coi=1:STN:280:By+C2c/nt1I=&amp;pissn=1759-4758&amp;pyear=2015&amp;md5=caeaa6218f715a69b2aa20232eb77a8a" TargetMode="External"/><Relationship Id="rId184" Type="http://schemas.openxmlformats.org/officeDocument/2006/relationships/hyperlink" Target="http://dx.doi.org/10.3171/jns.2000.92.5.0863" TargetMode="External"/><Relationship Id="rId391" Type="http://schemas.openxmlformats.org/officeDocument/2006/relationships/hyperlink" Target="http://www.ncbi.nlm.nih.gov/entrez/query.fcgi?holding=npg&amp;amp;cmd=Retrieve&amp;amp;db=PubMed&amp;amp;list_uids=22056989&amp;amp;dopt=Abstract" TargetMode="External"/><Relationship Id="rId405" Type="http://schemas.openxmlformats.org/officeDocument/2006/relationships/hyperlink" Target="http://chemport.cas.org/cgi-bin/sdcgi?APP=ftslink&amp;action=reflink&amp;origin=npg&amp;version=1.0&amp;coi=1:CAS:528:DC+C2cXitVKls74=&amp;pissn=1759-4758&amp;pyear=2015&amp;md5=56d76e152235976f4e7d271f1cade886" TargetMode="External"/><Relationship Id="rId447" Type="http://schemas.openxmlformats.org/officeDocument/2006/relationships/hyperlink" Target="http://www.ncbi.nlm.nih.gov/entrez/query.fcgi?holding=npg&amp;amp;cmd=Retrieve&amp;amp;db=PubMed&amp;amp;list_uids=21074844&amp;amp;dopt=Abstract" TargetMode="External"/><Relationship Id="rId251" Type="http://schemas.openxmlformats.org/officeDocument/2006/relationships/hyperlink" Target="http://dx.doi.org/10.1002/mds.870130303" TargetMode="External"/><Relationship Id="rId46" Type="http://schemas.openxmlformats.org/officeDocument/2006/relationships/hyperlink" Target="http://www.ncbi.nlm.nih.gov/entrez/query.fcgi?holding=npg&amp;amp;cmd=Retrieve&amp;amp;db=PubMed&amp;amp;list_uids=5494536&amp;amp;dopt=Abstract" TargetMode="External"/><Relationship Id="rId293" Type="http://schemas.openxmlformats.org/officeDocument/2006/relationships/hyperlink" Target="http://chemport.cas.org/cgi-bin/sdcgi?APP=ftslink&amp;action=reflink&amp;origin=npg&amp;version=1.0&amp;coi=1:CAS:528:DC+D3cXis1Gmt74=&amp;pissn=1759-4758&amp;pyear=2015&amp;md5=a8f37c584d8195b3396dab02d58935da" TargetMode="External"/><Relationship Id="rId307" Type="http://schemas.openxmlformats.org/officeDocument/2006/relationships/hyperlink" Target="http://www.nature.com/doifinder/10.1038/nbt1201-1129" TargetMode="External"/><Relationship Id="rId349" Type="http://schemas.openxmlformats.org/officeDocument/2006/relationships/hyperlink" Target="http://chemport.cas.org/cgi-bin/sdcgi?APP=ftslink&amp;action=reflink&amp;origin=npg&amp;version=1.0&amp;coi=1:CAS:528:DC+D2sXhsVejt77E&amp;pissn=1759-4758&amp;pyear=2015&amp;md5=58f9573f313e8205178368e098dafe8d" TargetMode="External"/><Relationship Id="rId88" Type="http://schemas.openxmlformats.org/officeDocument/2006/relationships/hyperlink" Target="http://dx.doi.org/10.1016/0014-4886(90)90026-O" TargetMode="External"/><Relationship Id="rId111" Type="http://schemas.openxmlformats.org/officeDocument/2006/relationships/hyperlink" Target="http://www.ncbi.nlm.nih.gov/entrez/query.fcgi?holding=npg&amp;amp;cmd=Retrieve&amp;amp;db=PubMed&amp;amp;list_uids=3247452&amp;amp;dopt=Abstract" TargetMode="External"/><Relationship Id="rId153" Type="http://schemas.openxmlformats.org/officeDocument/2006/relationships/hyperlink" Target="http://chemport.cas.org/cgi-bin/sdcgi?APP=ftslink&amp;action=reflink&amp;origin=npg&amp;version=1.0&amp;coi=1:STN:280:ByiA28bitVY=&amp;pissn=1759-4758&amp;pyear=2015&amp;md5=340e7a8c8b083a665415102812ccb30a" TargetMode="External"/><Relationship Id="rId195" Type="http://schemas.openxmlformats.org/officeDocument/2006/relationships/hyperlink" Target="http://chemport.cas.org/cgi-bin/sdcgi?APP=ftslink&amp;action=reflink&amp;origin=npg&amp;version=1.0&amp;coi=1:STN:280:DC+D3M7ltFCisQ==&amp;pissn=1759-4758&amp;pyear=2015&amp;md5=d6ebf694d94de33435e325e959523624" TargetMode="External"/><Relationship Id="rId209" Type="http://schemas.openxmlformats.org/officeDocument/2006/relationships/hyperlink" Target="http://www.nature.com/doifinder/10.1038/nn863" TargetMode="External"/><Relationship Id="rId360" Type="http://schemas.openxmlformats.org/officeDocument/2006/relationships/hyperlink" Target="http://www.ncbi.nlm.nih.gov/entrez/query.fcgi?holding=npg&amp;amp;cmd=Retrieve&amp;amp;db=PubMed&amp;amp;list_uids=23933658&amp;amp;dopt=Abstract" TargetMode="External"/><Relationship Id="rId416" Type="http://schemas.openxmlformats.org/officeDocument/2006/relationships/hyperlink" Target="http://chemport.cas.org/cgi-bin/sdcgi?APP=ftslink&amp;action=reflink&amp;origin=npg&amp;version=1.0&amp;coi=1:CAS:528:DC+C3cXivVegt7Y=&amp;pissn=1759-4758&amp;pyear=2015&amp;md5=565f05145fc3df8ee53b9c94c6ce87e8" TargetMode="External"/><Relationship Id="rId220" Type="http://schemas.openxmlformats.org/officeDocument/2006/relationships/hyperlink" Target="http://www.ncbi.nlm.nih.gov/entrez/query.fcgi?holding=npg&amp;amp;cmd=Retrieve&amp;amp;db=PubMed&amp;amp;list_uids=21611977&amp;amp;dopt=Abstract" TargetMode="External"/><Relationship Id="rId458" Type="http://schemas.openxmlformats.org/officeDocument/2006/relationships/hyperlink" Target="http://dx.doi.org/10.1073/pnas.1105135108" TargetMode="External"/><Relationship Id="rId15" Type="http://schemas.openxmlformats.org/officeDocument/2006/relationships/hyperlink" Target="http://www.nature.com/nrneurol/journal/v11/n9/fig_tab/nrneurol.2015.123_ft.html" TargetMode="External"/><Relationship Id="rId57" Type="http://schemas.openxmlformats.org/officeDocument/2006/relationships/hyperlink" Target="http://links.isiglobalnet2.com/gateway/Gateway.cgi?amp;GWVersion=2&amp;amp;SrcAuth=Nature&amp;amp;SrcApp=Nature&amp;amp;DestLinkType=FullRecord&amp;amp;KeyUT=A1981LY39000050&amp;amp;DestApp=WOS_CPL" TargetMode="External"/><Relationship Id="rId262" Type="http://schemas.openxmlformats.org/officeDocument/2006/relationships/hyperlink" Target="http://dx.doi.org/10.1212/WNL.54.5.1042" TargetMode="External"/><Relationship Id="rId318" Type="http://schemas.openxmlformats.org/officeDocument/2006/relationships/hyperlink" Target="http://www.ncbi.nlm.nih.gov/entrez/query.fcgi?holding=npg&amp;amp;cmd=Retrieve&amp;amp;db=PubMed&amp;amp;list_uids=16556709&amp;amp;dopt=Abstract" TargetMode="External"/><Relationship Id="rId99" Type="http://schemas.openxmlformats.org/officeDocument/2006/relationships/hyperlink" Target="http://chemport.cas.org/cgi-bin/sdcgi?APP=ftslink&amp;action=reflink&amp;origin=npg&amp;version=1.0&amp;coi=1:STN:280:DyaL1M3ktFehtw==&amp;pissn=1759-4758&amp;pyear=2015&amp;md5=d43ef09e3b7e089d796c88d34bb1e819" TargetMode="External"/><Relationship Id="rId122" Type="http://schemas.openxmlformats.org/officeDocument/2006/relationships/hyperlink" Target="http://www.ncbi.nlm.nih.gov/entrez/query.fcgi?holding=npg&amp;amp;cmd=Retrieve&amp;amp;db=PubMed&amp;amp;list_uids=3412594&amp;amp;dopt=Abstract" TargetMode="External"/><Relationship Id="rId164" Type="http://schemas.openxmlformats.org/officeDocument/2006/relationships/hyperlink" Target="http://dx.doi.org/10.1002/1531-8249(200011)48:5%3c689::AID-ANA1%3e3.3.CO;2-E" TargetMode="External"/><Relationship Id="rId371" Type="http://schemas.openxmlformats.org/officeDocument/2006/relationships/hyperlink" Target="http://chemport.cas.org/cgi-bin/sdcgi?APP=ftslink&amp;action=reflink&amp;origin=npg&amp;version=1.0&amp;coi=1:CAS:528:DC+C2MXhtFymu77M&amp;pissn=1759-4758&amp;pyear=2015&amp;md5=69584b9300d75ff70a4ab7cbf6c56ecd" TargetMode="External"/><Relationship Id="rId427" Type="http://schemas.openxmlformats.org/officeDocument/2006/relationships/hyperlink" Target="http://links.isiglobalnet2.com/gateway/Gateway.cgi?amp;GWVersion=2&amp;amp;SrcAuth=Nature&amp;amp;SrcApp=Nature&amp;amp;DestLinkType=FullRecord&amp;amp;KeyUT=000338325400001&amp;amp;DestApp=WOS_CPL" TargetMode="External"/><Relationship Id="rId26" Type="http://schemas.openxmlformats.org/officeDocument/2006/relationships/hyperlink" Target="http://dx.doi.org/10.1016/S0197-4580(02)00065-9" TargetMode="External"/><Relationship Id="rId231" Type="http://schemas.openxmlformats.org/officeDocument/2006/relationships/hyperlink" Target="http://dx.doi.org/10.1093/brain/awh510" TargetMode="External"/><Relationship Id="rId273" Type="http://schemas.openxmlformats.org/officeDocument/2006/relationships/hyperlink" Target="http://chemport.cas.org/cgi-bin/sdcgi?APP=ftslink&amp;action=reflink&amp;origin=npg&amp;version=1.0&amp;coi=1:CAS:528:DC+D1cXmtFOltb4=&amp;pissn=1759-4758&amp;pyear=2015&amp;md5=7d8749101f5080d9eef937b5e93e9df1" TargetMode="External"/><Relationship Id="rId329" Type="http://schemas.openxmlformats.org/officeDocument/2006/relationships/hyperlink" Target="http://dx.doi.org/10.1634/stemcells.2006-0380" TargetMode="External"/><Relationship Id="rId68" Type="http://schemas.openxmlformats.org/officeDocument/2006/relationships/hyperlink" Target="http://www.ncbi.nlm.nih.gov/entrez/query.fcgi?holding=npg&amp;amp;cmd=Retrieve&amp;amp;db=PubMed&amp;amp;list_uids=7436393&amp;amp;dopt=Abstract" TargetMode="External"/><Relationship Id="rId133" Type="http://schemas.openxmlformats.org/officeDocument/2006/relationships/hyperlink" Target="http://www.ncbi.nlm.nih.gov/entrez/query.fcgi?holding=npg&amp;amp;cmd=Retrieve&amp;amp;db=PubMed&amp;amp;list_uids=1681779&amp;amp;dopt=Abstract" TargetMode="External"/><Relationship Id="rId175" Type="http://schemas.openxmlformats.org/officeDocument/2006/relationships/hyperlink" Target="http://dx.doi.org/10.1002/ana.410380307" TargetMode="External"/><Relationship Id="rId340" Type="http://schemas.openxmlformats.org/officeDocument/2006/relationships/hyperlink" Target="http://www.ncbi.nlm.nih.gov/entrez/query.fcgi?holding=npg&amp;amp;cmd=Retrieve&amp;amp;db=PubMed&amp;amp;list_uids=20603216&amp;amp;dopt=Abstract" TargetMode="External"/><Relationship Id="rId200" Type="http://schemas.openxmlformats.org/officeDocument/2006/relationships/hyperlink" Target="http://www.ncbi.nlm.nih.gov/entrez/query.fcgi?holding=npg&amp;amp;cmd=Retrieve&amp;amp;db=PubMed&amp;amp;list_uids=12953276&amp;amp;dopt=Abstract" TargetMode="External"/><Relationship Id="rId382" Type="http://schemas.openxmlformats.org/officeDocument/2006/relationships/hyperlink" Target="http://chemport.cas.org/cgi-bin/sdcgi?APP=ftslink&amp;action=reflink&amp;origin=npg&amp;version=1.0&amp;coi=1:CAS:528:DC+C3cXlt1Khtr0=&amp;pissn=1759-4758&amp;pyear=2015&amp;md5=4400185acb7e3f1608311f6d07f10b6c" TargetMode="External"/><Relationship Id="rId438" Type="http://schemas.openxmlformats.org/officeDocument/2006/relationships/hyperlink" Target="http://www.ncbi.nlm.nih.gov/entrez/query.fcgi?holding=npg&amp;amp;cmd=Retrieve&amp;amp;db=PubMed&amp;amp;list_uids=2915795&amp;amp;dopt=Abstract" TargetMode="External"/><Relationship Id="rId242" Type="http://schemas.openxmlformats.org/officeDocument/2006/relationships/hyperlink" Target="http://www.ncbi.nlm.nih.gov/entrez/query.fcgi?holding=npg&amp;amp;cmd=Retrieve&amp;amp;db=PubMed&amp;amp;list_uids=7700284&amp;amp;dopt=Abstract" TargetMode="External"/><Relationship Id="rId284" Type="http://schemas.openxmlformats.org/officeDocument/2006/relationships/hyperlink" Target="http://www.ncbi.nlm.nih.gov/entrez/query.fcgi?holding=npg&amp;amp;cmd=Retrieve&amp;amp;db=PubMed&amp;amp;list_uids=23665410&amp;amp;dopt=Abstract" TargetMode="External"/><Relationship Id="rId37" Type="http://schemas.openxmlformats.org/officeDocument/2006/relationships/hyperlink" Target="http://chemport.cas.org/cgi-bin/sdcgi?APP=ftslink&amp;action=reflink&amp;origin=npg&amp;version=1.0&amp;coi=1:CAS:528:DyaE2cXkslGltbw=&amp;pissn=1759-4758&amp;pyear=2015&amp;md5=b177424133324d4cbae6c9b4c933796e" TargetMode="External"/><Relationship Id="rId79" Type="http://schemas.openxmlformats.org/officeDocument/2006/relationships/hyperlink" Target="http://www.ncbi.nlm.nih.gov/entrez/query.fcgi?holding=npg&amp;amp;cmd=Retrieve&amp;amp;db=PubMed&amp;amp;list_uids=6586058&amp;amp;dopt=Abstract" TargetMode="External"/><Relationship Id="rId102" Type="http://schemas.openxmlformats.org/officeDocument/2006/relationships/hyperlink" Target="http://www.ncbi.nlm.nih.gov/entrez/query.fcgi?holding=npg&amp;amp;cmd=Retrieve&amp;amp;db=PubMed&amp;amp;list_uids=2643770&amp;amp;dopt=Abstract" TargetMode="External"/><Relationship Id="rId144" Type="http://schemas.openxmlformats.org/officeDocument/2006/relationships/hyperlink" Target="http://www.ncbi.nlm.nih.gov/entrez/query.fcgi?holding=npg&amp;amp;cmd=Retrieve&amp;amp;db=PubMed&amp;amp;list_uids=2105529&amp;amp;dopt=Abstract" TargetMode="External"/><Relationship Id="rId90" Type="http://schemas.openxmlformats.org/officeDocument/2006/relationships/hyperlink" Target="http://links.isiglobalnet2.com/gateway/Gateway.cgi?amp;GWVersion=2&amp;amp;SrcAuth=Nature&amp;amp;SrcApp=Nature&amp;amp;DestLinkType=FullRecord&amp;amp;KeyUT=A1987G606200002&amp;amp;DestApp=WOS_CPL" TargetMode="External"/><Relationship Id="rId186" Type="http://schemas.openxmlformats.org/officeDocument/2006/relationships/hyperlink" Target="http://dx.doi.org/10.3171/jns.2002.96.3.0589" TargetMode="External"/><Relationship Id="rId351" Type="http://schemas.openxmlformats.org/officeDocument/2006/relationships/hyperlink" Target="http://www.ncbi.nlm.nih.gov/entrez/query.fcgi?holding=npg&amp;amp;cmd=Retrieve&amp;amp;db=PubMed&amp;amp;list_uids=18079707&amp;amp;dopt=Abstract" TargetMode="External"/><Relationship Id="rId393" Type="http://schemas.openxmlformats.org/officeDocument/2006/relationships/hyperlink" Target="http://www.ncbi.nlm.nih.gov/entrez/query.fcgi?holding=npg&amp;amp;cmd=Retrieve&amp;amp;db=PubMed&amp;amp;list_uids=25517469&amp;amp;dopt=Abstract" TargetMode="External"/><Relationship Id="rId407" Type="http://schemas.openxmlformats.org/officeDocument/2006/relationships/hyperlink" Target="http://dx.doi.org/10.1371/journal.pone.0085336" TargetMode="External"/><Relationship Id="rId449" Type="http://schemas.openxmlformats.org/officeDocument/2006/relationships/hyperlink" Target="http://chemport.cas.org/cgi-bin/sdcgi?APP=ftslink&amp;action=reflink&amp;origin=npg&amp;version=1.0&amp;coi=1:CAS:528:DC+D3MXlvVGmsL0=&amp;pissn=1759-4758&amp;pyear=2015&amp;md5=da79266140e3d1f142b30832dc16cbe2" TargetMode="External"/><Relationship Id="rId211" Type="http://schemas.openxmlformats.org/officeDocument/2006/relationships/hyperlink" Target="http://www.ncbi.nlm.nih.gov/entrez/query.fcgi?holding=npg&amp;amp;cmd=Retrieve&amp;amp;db=PubMed&amp;amp;list_uids=12402261&amp;amp;dopt=Abstract" TargetMode="External"/><Relationship Id="rId253" Type="http://schemas.openxmlformats.org/officeDocument/2006/relationships/hyperlink" Target="http://chemport.cas.org/cgi-bin/sdcgi?APP=ftslink&amp;action=reflink&amp;origin=npg&amp;version=1.0&amp;coi=1:STN:280:DC+D3czosVOmtg==&amp;pissn=1759-4758&amp;pyear=2015&amp;md5=afe5ebb8a342f47807241993f280029a" TargetMode="External"/><Relationship Id="rId295" Type="http://schemas.openxmlformats.org/officeDocument/2006/relationships/hyperlink" Target="http://www.ncbi.nlm.nih.gov/entrez/query.fcgi?holding=npg&amp;amp;cmd=Retrieve&amp;amp;db=PubMed&amp;amp;list_uids=10748519&amp;amp;dopt=Abstract" TargetMode="External"/><Relationship Id="rId309" Type="http://schemas.openxmlformats.org/officeDocument/2006/relationships/hyperlink" Target="http://links.isiglobalnet2.com/gateway/Gateway.cgi?amp;GWVersion=2&amp;amp;SrcAuth=Nature&amp;amp;SrcApp=Nature&amp;amp;DestLinkType=FullRecord&amp;amp;KeyUT=000165143500008&amp;amp;DestApp=WOS_CPL" TargetMode="External"/><Relationship Id="rId460" Type="http://schemas.openxmlformats.org/officeDocument/2006/relationships/hyperlink" Target="http://www.nature.com/nrneurol/foxtrot/svc/authoremailform?doi=10.1038/nrneurol.2015.123&amp;file=/nrneurol/journal/v11/n9/full/nrneurol.2015.123.html&amp;title=Cell-based+therapies+for+Parkinson+disease%5bmdash%5dpast+insights+and+future+potential&amp;author=Roger+A.+Barker" TargetMode="External"/><Relationship Id="rId48" Type="http://schemas.openxmlformats.org/officeDocument/2006/relationships/hyperlink" Target="http://chemport.cas.org/cgi-bin/sdcgi?APP=ftslink&amp;action=reflink&amp;origin=npg&amp;version=1.0&amp;coi=1:CAS:528:DyaF1MXns1eisw==&amp;pissn=1759-4758&amp;pyear=2015&amp;md5=6eb749b00950f83404a1d061ef3c3f98" TargetMode="External"/><Relationship Id="rId113" Type="http://schemas.openxmlformats.org/officeDocument/2006/relationships/hyperlink" Target="http://dx.doi.org/10.1056/NEJM198908033210512" TargetMode="External"/><Relationship Id="rId320" Type="http://schemas.openxmlformats.org/officeDocument/2006/relationships/hyperlink" Target="http://chemport.cas.org/cgi-bin/sdcgi?APP=ftslink&amp;action=reflink&amp;origin=npg&amp;version=1.0&amp;coi=1:CAS:528:DC+D2MXitlehsrg=&amp;pissn=1759-4758&amp;pyear=2015&amp;md5=cde12b777a84ffc9a22f923e73000f49" TargetMode="External"/><Relationship Id="rId155" Type="http://schemas.openxmlformats.org/officeDocument/2006/relationships/hyperlink" Target="http://www.ncbi.nlm.nih.gov/entrez/query.fcgi?holding=npg&amp;amp;cmd=Retrieve&amp;amp;db=PubMed&amp;amp;list_uids=9225690&amp;amp;dopt=Abstract" TargetMode="External"/><Relationship Id="rId197" Type="http://schemas.openxmlformats.org/officeDocument/2006/relationships/hyperlink" Target="http://www.ncbi.nlm.nih.gov/entrez/query.fcgi?holding=npg&amp;amp;cmd=Retrieve&amp;amp;db=PubMed&amp;amp;list_uids=11236774&amp;amp;dopt=Abstract" TargetMode="External"/><Relationship Id="rId362" Type="http://schemas.openxmlformats.org/officeDocument/2006/relationships/hyperlink" Target="http://dx.doi.org/10.1002/glia.20654" TargetMode="External"/><Relationship Id="rId418" Type="http://schemas.openxmlformats.org/officeDocument/2006/relationships/hyperlink" Target="http://dx.doi.org/10.1111/j.1749-6632.2009.05229.x" TargetMode="External"/><Relationship Id="rId222" Type="http://schemas.openxmlformats.org/officeDocument/2006/relationships/hyperlink" Target="http://chemport.cas.org/cgi-bin/sdcgi?APP=ftslink&amp;action=reflink&amp;origin=npg&amp;version=1.0&amp;coi=1:CAS:528:DC+D28XktVyjsrc=&amp;pissn=1759-4758&amp;pyear=2015&amp;md5=08e83a3e31d895a85171a295ff5db5b8" TargetMode="External"/><Relationship Id="rId264" Type="http://schemas.openxmlformats.org/officeDocument/2006/relationships/hyperlink" Target="http://dx.doi.org/10.1227/01.NEU.0000073315.88827.72" TargetMode="External"/><Relationship Id="rId17" Type="http://schemas.openxmlformats.org/officeDocument/2006/relationships/hyperlink" Target="http://chemport.cas.org/cgi-bin/sdcgi?APP=ftslink&amp;action=reflink&amp;origin=npg&amp;version=1.0&amp;coi=1:CAS:528:DyaK2sXlslWru7o=&amp;pissn=1759-4758&amp;pyear=2015&amp;md5=efa507c30637faef652d39669ef7a0ba" TargetMode="External"/><Relationship Id="rId59" Type="http://schemas.openxmlformats.org/officeDocument/2006/relationships/hyperlink" Target="http://www.nature.com/doifinder/10.1038/292351a0" TargetMode="External"/><Relationship Id="rId124" Type="http://schemas.openxmlformats.org/officeDocument/2006/relationships/hyperlink" Target="http://chemport.cas.org/cgi-bin/sdcgi?APP=ftslink&amp;action=reflink&amp;origin=npg&amp;version=1.0&amp;coi=1:STN:280:DyaK38/ltVaiug==&amp;pissn=1759-4758&amp;pyear=2015&amp;md5=814ce6feccc35a6812753c92516e5b95" TargetMode="External"/><Relationship Id="rId70" Type="http://schemas.openxmlformats.org/officeDocument/2006/relationships/hyperlink" Target="http://chemport.cas.org/cgi-bin/sdcgi?APP=ftslink&amp;action=reflink&amp;origin=npg&amp;version=1.0&amp;coi=1:STN:280:Bi6C38zgsFE=&amp;pissn=1759-4758&amp;pyear=2015&amp;md5=054ec41584e42ae0141e9e249543df0c" TargetMode="External"/><Relationship Id="rId166" Type="http://schemas.openxmlformats.org/officeDocument/2006/relationships/hyperlink" Target="http://www.ncbi.nlm.nih.gov/entrez/query.fcgi?holding=npg&amp;amp;cmd=Retrieve&amp;amp;db=PubMed&amp;amp;list_uids=24217017&amp;amp;dopt=Abstract" TargetMode="External"/><Relationship Id="rId331" Type="http://schemas.openxmlformats.org/officeDocument/2006/relationships/hyperlink" Target="http://links.isiglobalnet2.com/gateway/Gateway.cgi?amp;GWVersion=2&amp;amp;SrcAuth=Nature&amp;amp;SrcApp=Nature&amp;amp;DestLinkType=FullRecord&amp;amp;KeyUT=000225093300007&amp;amp;DestApp=WOS_CPL" TargetMode="External"/><Relationship Id="rId373" Type="http://schemas.openxmlformats.org/officeDocument/2006/relationships/hyperlink" Target="http://dx.doi.org/10.1242/dev.097394" TargetMode="External"/><Relationship Id="rId429" Type="http://schemas.openxmlformats.org/officeDocument/2006/relationships/hyperlink" Target="http://dx.doi.org/10.1016/j.celrep.2014.05.027" TargetMode="External"/><Relationship Id="rId1" Type="http://schemas.openxmlformats.org/officeDocument/2006/relationships/notesMaster" Target="../notesMasters/notesMaster1.xml"/><Relationship Id="rId233" Type="http://schemas.openxmlformats.org/officeDocument/2006/relationships/hyperlink" Target="http://dx.doi.org/10.2967/jnumed.109.066811" TargetMode="External"/><Relationship Id="rId440" Type="http://schemas.openxmlformats.org/officeDocument/2006/relationships/hyperlink" Target="http://chemport.cas.org/cgi-bin/sdcgi?APP=ftslink&amp;action=reflink&amp;origin=npg&amp;version=1.0&amp;coi=1:STN:280:DyaK3M/mvFejtg==&amp;pissn=1759-4758&amp;pyear=2015&amp;md5=e4372bb1a59f526d966b0208cd00b3d6" TargetMode="External"/><Relationship Id="rId28" Type="http://schemas.openxmlformats.org/officeDocument/2006/relationships/hyperlink" Target="http://links.isiglobalnet2.com/gateway/Gateway.cgi?amp;GWVersion=2&amp;amp;SrcAuth=Nature&amp;amp;SrcApp=Nature&amp;amp;DestLinkType=FullRecord&amp;amp;KeyUT=000313595800007&amp;amp;DestApp=WOS_CPL" TargetMode="External"/><Relationship Id="rId275" Type="http://schemas.openxmlformats.org/officeDocument/2006/relationships/hyperlink" Target="http://www.ncbi.nlm.nih.gov/entrez/query.fcgi?holding=npg&amp;amp;cmd=Retrieve&amp;amp;db=PubMed&amp;amp;list_uids=18394567&amp;amp;dopt=Abstract" TargetMode="External"/><Relationship Id="rId300" Type="http://schemas.openxmlformats.org/officeDocument/2006/relationships/hyperlink" Target="http://chemport.cas.org/cgi-bin/sdcgi?APP=ftslink&amp;action=reflink&amp;origin=npg&amp;version=1.0&amp;coi=1:CAS:528:DC+D3MXptV2rt70=&amp;pissn=1759-4758&amp;pyear=2015&amp;md5=2121dbea46e84dbdf974835e9b92d19a" TargetMode="External"/><Relationship Id="rId81" Type="http://schemas.openxmlformats.org/officeDocument/2006/relationships/hyperlink" Target="http://dx.doi.org/10.1016/j.baga.2014.06.003" TargetMode="External"/><Relationship Id="rId135" Type="http://schemas.openxmlformats.org/officeDocument/2006/relationships/hyperlink" Target="http://chemport.cas.org/cgi-bin/sdcgi?APP=ftslink&amp;action=reflink&amp;origin=npg&amp;version=1.0&amp;coi=1:STN:280:DyaK3czls1Snsg==&amp;pissn=1759-4758&amp;pyear=2015&amp;md5=9d9b2676cd1fcc61f7d5451f9a8d6b96" TargetMode="External"/><Relationship Id="rId177" Type="http://schemas.openxmlformats.org/officeDocument/2006/relationships/hyperlink" Target="http://chemport.cas.org/cgi-bin/sdcgi?APP=ftslink&amp;action=reflink&amp;origin=npg&amp;version=1.0&amp;coi=1:STN:280:ByyD28zgs1I=&amp;pissn=1759-4758&amp;pyear=2015&amp;md5=c3505ef3559af06b028b070fa24947c2" TargetMode="External"/><Relationship Id="rId342" Type="http://schemas.openxmlformats.org/officeDocument/2006/relationships/hyperlink" Target="http://chemport.cas.org/cgi-bin/sdcgi?APP=ftslink&amp;action=reflink&amp;origin=npg&amp;version=1.0&amp;coi=1:CAS:528:DC+D2MXlslCltb8=&amp;pissn=1759-4758&amp;pyear=2015&amp;md5=15f3603ab171c811ce196a213528616a" TargetMode="External"/><Relationship Id="rId384" Type="http://schemas.openxmlformats.org/officeDocument/2006/relationships/hyperlink" Target="http://www.ncbi.nlm.nih.gov/entrez/query.fcgi?holding=npg&amp;amp;cmd=Retrieve&amp;amp;db=PubMed&amp;amp;list_uids=20362538&amp;amp;dopt=Abstract" TargetMode="External"/><Relationship Id="rId202" Type="http://schemas.openxmlformats.org/officeDocument/2006/relationships/hyperlink" Target="http://www.ncbi.nlm.nih.gov/entrez/query.fcgi?holding=npg&amp;amp;cmd=Retrieve&amp;amp;db=PubMed&amp;amp;list_uids=16908749&amp;amp;dopt=Abstract" TargetMode="External"/><Relationship Id="rId244" Type="http://schemas.openxmlformats.org/officeDocument/2006/relationships/hyperlink" Target="http://chemport.cas.org/cgi-bin/sdcgi?APP=ftslink&amp;action=reflink&amp;origin=npg&amp;version=1.0&amp;coi=1:STN:280:BymH3cvlsV0=&amp;pissn=1759-4758&amp;pyear=2015&amp;md5=a278c5bd8653fb079a1461842a69208e" TargetMode="External"/><Relationship Id="rId39" Type="http://schemas.openxmlformats.org/officeDocument/2006/relationships/hyperlink" Target="http://dx.doi.org/10.1007/BF00315125" TargetMode="External"/><Relationship Id="rId286" Type="http://schemas.openxmlformats.org/officeDocument/2006/relationships/hyperlink" Target="http://chemport.cas.org/cgi-bin/sdcgi?APP=ftslink&amp;action=reflink&amp;origin=npg&amp;version=1.0&amp;coi=1:CAS:528:DC+C2cXhslCit7nM&amp;pissn=1759-4758&amp;pyear=2015&amp;md5=2fb56264df223c1d28304ab2340fdb94" TargetMode="External"/><Relationship Id="rId451" Type="http://schemas.openxmlformats.org/officeDocument/2006/relationships/hyperlink" Target="http://www.ncbi.nlm.nih.gov/entrez/query.fcgi?holding=npg&amp;amp;cmd=Retrieve&amp;amp;db=PubMed&amp;amp;list_uids=11494363&amp;amp;dopt=Abstract" TargetMode="External"/><Relationship Id="rId50" Type="http://schemas.openxmlformats.org/officeDocument/2006/relationships/hyperlink" Target="http://www.ncbi.nlm.nih.gov/entrez/query.fcgi?holding=npg&amp;amp;cmd=Retrieve&amp;amp;db=PubMed&amp;amp;list_uids=5718510&amp;amp;dopt=Abstract" TargetMode="External"/><Relationship Id="rId104" Type="http://schemas.openxmlformats.org/officeDocument/2006/relationships/hyperlink" Target="http://chemport.cas.org/cgi-bin/sdcgi?APP=ftslink&amp;action=reflink&amp;origin=npg&amp;version=1.0&amp;coi=1:STN:280:DyaK3c7jslaktA==&amp;pissn=1759-4758&amp;pyear=2015&amp;md5=0df5f5c50ac382fb7d1210f8bb4cddad" TargetMode="External"/><Relationship Id="rId146" Type="http://schemas.openxmlformats.org/officeDocument/2006/relationships/hyperlink" Target="http://links.isiglobalnet2.com/gateway/Gateway.cgi?amp;GWVersion=2&amp;amp;SrcAuth=Nature&amp;amp;SrcApp=Nature&amp;amp;DestLinkType=FullRecord&amp;amp;KeyUT=000088183600007&amp;amp;DestApp=WOS_CPL" TargetMode="External"/><Relationship Id="rId188" Type="http://schemas.openxmlformats.org/officeDocument/2006/relationships/hyperlink" Target="http://links.isiglobalnet2.com/gateway/Gateway.cgi?amp;GWVersion=2&amp;amp;SrcAuth=Nature&amp;amp;SrcApp=Nature&amp;amp;DestLinkType=FullRecord&amp;amp;KeyUT=A1994MV86600002&amp;amp;DestApp=WOS_CPL" TargetMode="External"/><Relationship Id="rId311" Type="http://schemas.openxmlformats.org/officeDocument/2006/relationships/hyperlink" Target="http://dx.doi.org/10.1016/S0896-6273(00)00083-0" TargetMode="External"/><Relationship Id="rId353" Type="http://schemas.openxmlformats.org/officeDocument/2006/relationships/hyperlink" Target="http://chemport.cas.org/cgi-bin/sdcgi?APP=ftslink&amp;action=reflink&amp;origin=npg&amp;version=1.0&amp;coi=1:CAS:528:DC+D1MXltFSnsb0=&amp;pissn=1759-4758&amp;pyear=2015&amp;md5=9d23eacb831966b8f5ac7347620abf38" TargetMode="External"/><Relationship Id="rId395" Type="http://schemas.openxmlformats.org/officeDocument/2006/relationships/hyperlink" Target="http://dx.doi.org/10.1016/j.stemcr.2015.04.011" TargetMode="External"/><Relationship Id="rId409" Type="http://schemas.openxmlformats.org/officeDocument/2006/relationships/hyperlink" Target="http://links.isiglobalnet2.com/gateway/Gateway.cgi?amp;GWVersion=2&amp;amp;SrcAuth=Nature&amp;amp;SrcApp=Nature&amp;amp;DestLinkType=FullRecord&amp;amp;KeyUT=000255681800029&amp;amp;DestApp=WOS_CPL" TargetMode="External"/><Relationship Id="rId92" Type="http://schemas.openxmlformats.org/officeDocument/2006/relationships/hyperlink" Target="http://dx.doi.org/10.1056/NEJM198704023161402" TargetMode="External"/><Relationship Id="rId213" Type="http://schemas.openxmlformats.org/officeDocument/2006/relationships/hyperlink" Target="http://chemport.cas.org/cgi-bin/sdcgi?APP=ftslink&amp;action=reflink&amp;origin=npg&amp;version=1.0&amp;coi=1:CAS:528:DC+C3cXhtVyrt77K&amp;pissn=1759-4758&amp;pyear=2015&amp;md5=2cb1aa5427072f8357a1678e2fe10be3" TargetMode="External"/><Relationship Id="rId420" Type="http://schemas.openxmlformats.org/officeDocument/2006/relationships/hyperlink" Target="http://www.ncbi.nlm.nih.gov/entrez/query.fcgi?holding=npg&amp;amp;cmd=Retrieve&amp;amp;db=PubMed&amp;amp;list_uids=20198645&amp;amp;dopt=Abstract" TargetMode="External"/><Relationship Id="rId255" Type="http://schemas.openxmlformats.org/officeDocument/2006/relationships/hyperlink" Target="http://chemport.cas.org/cgi-bin/sdcgi?APP=ftslink&amp;action=reflink&amp;origin=npg&amp;version=1.0&amp;coi=1:STN:280:BymB2MfislI=&amp;pissn=1759-4758&amp;pyear=2015&amp;md5=736f8d3eb9416e35ca164fd5c33ac2f9" TargetMode="External"/><Relationship Id="rId297" Type="http://schemas.openxmlformats.org/officeDocument/2006/relationships/hyperlink" Target="http://chemport.cas.org/cgi-bin/sdcgi?APP=ftslink&amp;action=reflink&amp;origin=npg&amp;version=1.0&amp;coi=1:STN:280:DC+D3cvgt1WksA==&amp;pissn=1759-4758&amp;pyear=2015&amp;md5=c976f0702f3cdbe33ee41578e419a2e0" TargetMode="External"/><Relationship Id="rId462" Type="http://schemas.openxmlformats.org/officeDocument/2006/relationships/hyperlink" Target="http://www.nature.com/natureevents/science/events/53959-Electron_Microscopy_for_Materials_The_Next_Ten_Years" TargetMode="External"/><Relationship Id="rId115" Type="http://schemas.openxmlformats.org/officeDocument/2006/relationships/hyperlink" Target="http://www.ncbi.nlm.nih.gov/entrez/query.fcgi?holding=npg&amp;amp;cmd=Retrieve&amp;amp;db=PubMed&amp;amp;list_uids=2649748&amp;amp;dopt=Abstract" TargetMode="External"/><Relationship Id="rId157" Type="http://schemas.openxmlformats.org/officeDocument/2006/relationships/hyperlink" Target="http://chemport.cas.org/cgi-bin/sdcgi?APP=ftslink&amp;action=reflink&amp;origin=npg&amp;version=1.0&amp;coi=1:CAS:528:DyaK1MXnslKqtLk=&amp;pissn=1759-4758&amp;pyear=2015&amp;md5=6a7aa23d5da9b0334cf86e1ba5f01399" TargetMode="External"/><Relationship Id="rId322" Type="http://schemas.openxmlformats.org/officeDocument/2006/relationships/hyperlink" Target="http://www.ncbi.nlm.nih.gov/entrez/query.fcgi?holding=npg&amp;amp;cmd=Retrieve&amp;amp;db=PubMed&amp;amp;list_uids=15715675&amp;amp;dopt=Abstract" TargetMode="External"/><Relationship Id="rId364" Type="http://schemas.openxmlformats.org/officeDocument/2006/relationships/hyperlink" Target="http://links.isiglobalnet2.com/gateway/Gateway.cgi?amp;GWVersion=2&amp;amp;SrcAuth=Nature&amp;amp;SrcApp=Nature&amp;amp;DestLinkType=FullRecord&amp;amp;KeyUT=000248692900016&amp;amp;DestApp=WOS_CP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17" Type="http://schemas.openxmlformats.org/officeDocument/2006/relationships/hyperlink" Target="http://chemport.cas.org/cgi-bin/sdcgi?APP=ftslink&amp;action=reflink&amp;origin=npg&amp;version=1.0&amp;coi=1:STN:280:BieC3s3lvVM=&amp;pissn=1759-4758&amp;pyear=2015&amp;md5=b33d0a18298175a69716da96b4f45f27" TargetMode="External"/><Relationship Id="rId299" Type="http://schemas.openxmlformats.org/officeDocument/2006/relationships/hyperlink" Target="http://www.ncbi.nlm.nih.gov/entrez/query.fcgi?holding=npg&amp;amp;cmd=Retrieve&amp;amp;db=PubMed&amp;amp;list_uids=10859025&amp;amp;dopt=Abstract" TargetMode="External"/><Relationship Id="rId21" Type="http://schemas.openxmlformats.org/officeDocument/2006/relationships/hyperlink" Target="http://links.isiglobalnet2.com/gateway/Gateway.cgi?amp;GWVersion=2&amp;amp;SrcAuth=Nature&amp;amp;SrcApp=Nature&amp;amp;DestLinkType=FullRecord&amp;amp;KeyUT=000082259700004&amp;amp;DestApp=WOS_CPL" TargetMode="External"/><Relationship Id="rId63" Type="http://schemas.openxmlformats.org/officeDocument/2006/relationships/hyperlink" Target="http://dx.doi.org/10.1126/science.571147" TargetMode="External"/><Relationship Id="rId159" Type="http://schemas.openxmlformats.org/officeDocument/2006/relationships/hyperlink" Target="http://www.ncbi.nlm.nih.gov/entrez/query.fcgi?holding=npg&amp;amp;cmd=Retrieve&amp;amp;db=PubMed&amp;amp;list_uids=10570493&amp;amp;dopt=Abstract" TargetMode="External"/><Relationship Id="rId324" Type="http://schemas.openxmlformats.org/officeDocument/2006/relationships/hyperlink" Target="http://chemport.cas.org/cgi-bin/sdcgi?APP=ftslink&amp;action=reflink&amp;origin=npg&amp;version=1.0&amp;coi=1:CAS:528:DC+D2cXnsVensLc=&amp;pissn=1759-4758&amp;pyear=2015&amp;md5=021c18e0740134eae7c78db611892977" TargetMode="External"/><Relationship Id="rId366" Type="http://schemas.openxmlformats.org/officeDocument/2006/relationships/hyperlink" Target="http://dx.doi.org/10.1242/dev.02879" TargetMode="External"/><Relationship Id="rId170" Type="http://schemas.openxmlformats.org/officeDocument/2006/relationships/hyperlink" Target="http://www.ncbi.nlm.nih.gov/entrez/query.fcgi?holding=npg&amp;amp;cmd=Retrieve&amp;amp;db=PubMed&amp;amp;list_uids=1435881&amp;amp;dopt=Abstract" TargetMode="External"/><Relationship Id="rId226" Type="http://schemas.openxmlformats.org/officeDocument/2006/relationships/hyperlink" Target="http://chemport.cas.org/cgi-bin/sdcgi?APP=ftslink&amp;action=reflink&amp;origin=npg&amp;version=1.0&amp;coi=1:CAS:528:DC+D28Xms1elsr4=&amp;pissn=1759-4758&amp;pyear=2015&amp;md5=8b2827529ef0d4ab1e823158c9b2e073" TargetMode="External"/><Relationship Id="rId433" Type="http://schemas.openxmlformats.org/officeDocument/2006/relationships/hyperlink" Target="http://www.gforce-pd.com/" TargetMode="External"/><Relationship Id="rId268" Type="http://schemas.openxmlformats.org/officeDocument/2006/relationships/hyperlink" Target="http://www.ncbi.nlm.nih.gov/entrez/query.fcgi?holding=npg&amp;amp;cmd=Retrieve&amp;amp;db=PubMed&amp;amp;list_uids=14766394&amp;amp;dopt=Abstract" TargetMode="External"/><Relationship Id="rId32" Type="http://schemas.openxmlformats.org/officeDocument/2006/relationships/hyperlink" Target="http://www.ncbi.nlm.nih.gov/entrez/query.fcgi?holding=npg&amp;amp;cmd=Retrieve&amp;amp;db=PubMed&amp;amp;list_uids=1131859&amp;amp;dopt=Abstract" TargetMode="External"/><Relationship Id="rId74" Type="http://schemas.openxmlformats.org/officeDocument/2006/relationships/hyperlink" Target="http://chemport.cas.org/cgi-bin/sdcgi?APP=ftslink&amp;action=reflink&amp;origin=npg&amp;version=1.0&amp;coi=1:STN:280:Bi6D383is1Q=&amp;pissn=1759-4758&amp;pyear=2015&amp;md5=c8369b93cb4d4da29d6e00a53e97e99f" TargetMode="External"/><Relationship Id="rId128" Type="http://schemas.openxmlformats.org/officeDocument/2006/relationships/hyperlink" Target="http://www.ncbi.nlm.nih.gov/entrez/query.fcgi?holding=npg&amp;amp;cmd=Retrieve&amp;amp;db=PubMed&amp;amp;list_uids=2742361&amp;amp;dopt=Abstract" TargetMode="External"/><Relationship Id="rId335" Type="http://schemas.openxmlformats.org/officeDocument/2006/relationships/hyperlink" Target="http://links.isiglobalnet2.com/gateway/Gateway.cgi?amp;GWVersion=2&amp;amp;SrcAuth=Nature&amp;amp;SrcApp=Nature&amp;amp;DestLinkType=FullRecord&amp;amp;KeyUT=000241844900023&amp;amp;DestApp=WOS_CPL" TargetMode="External"/><Relationship Id="rId377" Type="http://schemas.openxmlformats.org/officeDocument/2006/relationships/hyperlink" Target="http://www.nature.com/doifinder/10.1038/nbt.1529" TargetMode="External"/><Relationship Id="rId5" Type="http://schemas.openxmlformats.org/officeDocument/2006/relationships/hyperlink" Target="http://www.nature.com/nrneurol/journal/v11/n9/ris/nrneurol.2015.123.ris" TargetMode="External"/><Relationship Id="rId181" Type="http://schemas.openxmlformats.org/officeDocument/2006/relationships/hyperlink" Target="http://chemport.cas.org/cgi-bin/sdcgi?APP=ftslink&amp;action=reflink&amp;origin=npg&amp;version=1.0&amp;coi=1:STN:280:DC+D3c3lt1aktQ==&amp;pissn=1759-4758&amp;pyear=2015&amp;md5=22c36c15cce1f897509e5ac8c3435fed" TargetMode="External"/><Relationship Id="rId237" Type="http://schemas.openxmlformats.org/officeDocument/2006/relationships/hyperlink" Target="http://dx.doi.org/10.1016/S1474-4422(12)70295-8" TargetMode="External"/><Relationship Id="rId402" Type="http://schemas.openxmlformats.org/officeDocument/2006/relationships/hyperlink" Target="http://links.isiglobalnet2.com/gateway/Gateway.cgi?amp;GWVersion=2&amp;amp;SrcAuth=Nature&amp;amp;SrcApp=Nature&amp;amp;DestLinkType=FullRecord&amp;amp;KeyUT=000264030700003&amp;amp;DestApp=WOS_CPL" TargetMode="External"/><Relationship Id="rId279" Type="http://schemas.openxmlformats.org/officeDocument/2006/relationships/hyperlink" Target="http://www.ncbi.nlm.nih.gov/entrez/query.fcgi?holding=npg&amp;amp;cmd=Retrieve&amp;amp;db=PubMed&amp;amp;list_uids=21565557&amp;amp;dopt=Abstract" TargetMode="External"/><Relationship Id="rId444" Type="http://schemas.openxmlformats.org/officeDocument/2006/relationships/hyperlink" Target="http://www.ncbi.nlm.nih.gov/entrez/query.fcgi?holding=npg&amp;amp;cmd=Retrieve&amp;amp;db=PubMed&amp;amp;list_uids=25732245&amp;amp;dopt=Abstract" TargetMode="External"/><Relationship Id="rId43" Type="http://schemas.openxmlformats.org/officeDocument/2006/relationships/hyperlink" Target="http://chemport.cas.org/cgi-bin/sdcgi?APP=ftslink&amp;action=reflink&amp;origin=npg&amp;version=1.0&amp;coi=1:CAS:528:DyaE2cXltFChtLc=&amp;pissn=1759-4758&amp;pyear=2015&amp;md5=07cbf78baca4a0a81a63e46050248d43" TargetMode="External"/><Relationship Id="rId139" Type="http://schemas.openxmlformats.org/officeDocument/2006/relationships/hyperlink" Target="http://links.isiglobalnet2.com/gateway/Gateway.cgi?amp;GWVersion=2&amp;amp;SrcAuth=Nature&amp;amp;SrcApp=Nature&amp;amp;DestLinkType=FullRecord&amp;amp;KeyUT=A1989U932500017&amp;amp;DestApp=WOS_CPL" TargetMode="External"/><Relationship Id="rId290" Type="http://schemas.openxmlformats.org/officeDocument/2006/relationships/hyperlink" Target="http://links.isiglobalnet2.com/gateway/Gateway.cgi?amp;GWVersion=2&amp;amp;SrcAuth=Nature&amp;amp;SrcApp=Nature&amp;amp;DestLinkType=FullRecord&amp;amp;KeyUT=000076887700056&amp;amp;DestApp=WOS_CPL" TargetMode="External"/><Relationship Id="rId304" Type="http://schemas.openxmlformats.org/officeDocument/2006/relationships/hyperlink" Target="http://chemport.cas.org/cgi-bin/sdcgi?APP=ftslink&amp;action=reflink&amp;origin=npg&amp;version=1.0&amp;coi=1:CAS:528:DC+D3MXptV2rtrc=&amp;pissn=1759-4758&amp;pyear=2015&amp;md5=bc5b75a0f8fe0de829533e7558257009" TargetMode="External"/><Relationship Id="rId346" Type="http://schemas.openxmlformats.org/officeDocument/2006/relationships/hyperlink" Target="http://chemport.cas.org/cgi-bin/sdcgi?APP=ftslink&amp;action=reflink&amp;origin=npg&amp;version=1.0&amp;coi=1:CAS:528:DC+D1cXhvVCkt7g=&amp;pissn=1759-4758&amp;pyear=2015&amp;md5=7d6e6e7b72cf0ea02dad42844f9be499" TargetMode="External"/><Relationship Id="rId388" Type="http://schemas.openxmlformats.org/officeDocument/2006/relationships/hyperlink" Target="http://dx.doi.org/10.1016/j.celrep.2012.04.009" TargetMode="External"/><Relationship Id="rId85" Type="http://schemas.openxmlformats.org/officeDocument/2006/relationships/hyperlink" Target="http://dx.doi.org/10.3171/jns.1985.62.2.0169" TargetMode="External"/><Relationship Id="rId150" Type="http://schemas.openxmlformats.org/officeDocument/2006/relationships/hyperlink" Target="http://links.isiglobalnet2.com/gateway/Gateway.cgi?amp;GWVersion=2&amp;amp;SrcAuth=Nature&amp;amp;SrcApp=Nature&amp;amp;DestLinkType=FullRecord&amp;amp;KeyUT=A1994MW50600007&amp;amp;DestApp=WOS_CPL" TargetMode="External"/><Relationship Id="rId192" Type="http://schemas.openxmlformats.org/officeDocument/2006/relationships/hyperlink" Target="http://links.isiglobalnet2.com/gateway/Gateway.cgi?amp;GWVersion=2&amp;amp;SrcAuth=Nature&amp;amp;SrcApp=Nature&amp;amp;DestLinkType=FullRecord&amp;amp;KeyUT=000075898300038&amp;amp;DestApp=WOS_CPL" TargetMode="External"/><Relationship Id="rId206" Type="http://schemas.openxmlformats.org/officeDocument/2006/relationships/hyperlink" Target="http://chemport.cas.org/cgi-bin/sdcgi?APP=ftslink&amp;action=reflink&amp;origin=npg&amp;version=1.0&amp;coi=1:CAS:528:DC+D38Xkslyisr4=&amp;pissn=1759-4758&amp;pyear=2015&amp;md5=e1eab42327b4cffb1c0a529a60c6bb9a" TargetMode="External"/><Relationship Id="rId413" Type="http://schemas.openxmlformats.org/officeDocument/2006/relationships/hyperlink" Target="http://links.isiglobalnet2.com/gateway/Gateway.cgi?amp;GWVersion=2&amp;amp;SrcAuth=Nature&amp;amp;SrcApp=Nature&amp;amp;DestLinkType=FullRecord&amp;amp;KeyUT=000255681800028&amp;amp;DestApp=WOS_CPL" TargetMode="External"/><Relationship Id="rId248" Type="http://schemas.openxmlformats.org/officeDocument/2006/relationships/hyperlink" Target="http://chemport.cas.org/cgi-bin/sdcgi?APP=ftslink&amp;action=reflink&amp;origin=npg&amp;version=1.0&amp;coi=1:STN:280:DyaK1c3ntlOrsA==&amp;pissn=1759-4758&amp;pyear=2015&amp;md5=037562add8f5af1e48266b18add374b4" TargetMode="External"/><Relationship Id="rId455" Type="http://schemas.openxmlformats.org/officeDocument/2006/relationships/hyperlink" Target="http://www.ncbi.nlm.nih.gov/entrez/query.fcgi?holding=npg&amp;amp;cmd=Retrieve&amp;amp;db=PubMed&amp;amp;list_uids=21725324&amp;amp;dopt=Abstract" TargetMode="External"/><Relationship Id="rId12" Type="http://schemas.openxmlformats.org/officeDocument/2006/relationships/hyperlink" Target="http://www.nature.com/subjects/stem-cell-biotechnology" TargetMode="External"/><Relationship Id="rId108" Type="http://schemas.openxmlformats.org/officeDocument/2006/relationships/hyperlink" Target="http://www.ncbi.nlm.nih.gov/entrez/query.fcgi?holding=npg&amp;amp;cmd=Retrieve&amp;amp;db=PubMed&amp;amp;list_uids=2475820&amp;amp;dopt=Abstract" TargetMode="External"/><Relationship Id="rId315" Type="http://schemas.openxmlformats.org/officeDocument/2006/relationships/hyperlink" Target="http://www.nature.com/doifinder/10.1038/nature00900" TargetMode="External"/><Relationship Id="rId357" Type="http://schemas.openxmlformats.org/officeDocument/2006/relationships/hyperlink" Target="http://www.ncbi.nlm.nih.gov/entrez/query.fcgi?holding=npg&amp;amp;cmd=Retrieve&amp;amp;db=PubMed&amp;amp;list_uids=20798034&amp;amp;dopt=Abstract" TargetMode="External"/><Relationship Id="rId54" Type="http://schemas.openxmlformats.org/officeDocument/2006/relationships/hyperlink" Target="http://www.ncbi.nlm.nih.gov/entrez/query.fcgi?holding=npg&amp;amp;cmd=Retrieve&amp;amp;db=PubMed&amp;amp;list_uids=8281427&amp;amp;dopt=Abstract" TargetMode="External"/><Relationship Id="rId96" Type="http://schemas.openxmlformats.org/officeDocument/2006/relationships/hyperlink" Target="http://chemport.cas.org/cgi-bin/sdcgi?APP=ftslink&amp;action=reflink&amp;origin=npg&amp;version=1.0&amp;coi=1:STN:280:DyaL1M3islKqug==&amp;pissn=1759-4758&amp;pyear=2015&amp;md5=f1bc36612b7f14467a887b81993123a4" TargetMode="External"/><Relationship Id="rId161" Type="http://schemas.openxmlformats.org/officeDocument/2006/relationships/hyperlink" Target="http://chemport.cas.org/cgi-bin/sdcgi?APP=ftslink&amp;action=reflink&amp;origin=npg&amp;version=1.0&amp;coi=1:STN:280:DC+D3M/kvVSjtg==&amp;pissn=1759-4758&amp;pyear=2015&amp;md5=c4f3fc46917f78073039649e0a60ddc2" TargetMode="External"/><Relationship Id="rId217" Type="http://schemas.openxmlformats.org/officeDocument/2006/relationships/hyperlink" Target="http://www.ncbi.nlm.nih.gov/entrez/query.fcgi?holding=npg&amp;amp;cmd=Retrieve&amp;amp;db=PubMed&amp;amp;list_uids=20592420&amp;amp;dopt=Abstract" TargetMode="External"/><Relationship Id="rId399" Type="http://schemas.openxmlformats.org/officeDocument/2006/relationships/hyperlink" Target="http://www.ncbi.nlm.nih.gov/entrez/query.fcgi?holding=npg&amp;amp;cmd=Retrieve&amp;amp;db=PubMed&amp;amp;list_uids=22963760&amp;amp;dopt=Abstract" TargetMode="External"/><Relationship Id="rId259" Type="http://schemas.openxmlformats.org/officeDocument/2006/relationships/hyperlink" Target="http://chemport.cas.org/cgi-bin/sdcgi?APP=ftslink&amp;action=reflink&amp;origin=npg&amp;version=1.0&amp;coi=1:STN:280:DC+D3c7otlaitg==&amp;pissn=1759-4758&amp;pyear=2015&amp;md5=92bdcd359926b4af5bb597dc19127837" TargetMode="External"/><Relationship Id="rId424" Type="http://schemas.openxmlformats.org/officeDocument/2006/relationships/hyperlink" Target="http://www.ncbi.nlm.nih.gov/entrez/query.fcgi?holding=npg&amp;amp;cmd=Retrieve&amp;amp;db=PubMed&amp;amp;list_uids=24504409&amp;amp;dopt=Abstract" TargetMode="External"/><Relationship Id="rId466" Type="http://schemas.openxmlformats.org/officeDocument/2006/relationships/hyperlink" Target="http://dx.doi.org/10.1038/cddis.2013.530" TargetMode="External"/><Relationship Id="rId23" Type="http://schemas.openxmlformats.org/officeDocument/2006/relationships/hyperlink" Target="http://dx.doi.org/10.1093/brain/122.8.1437" TargetMode="External"/><Relationship Id="rId119" Type="http://schemas.openxmlformats.org/officeDocument/2006/relationships/hyperlink" Target="http://www.ncbi.nlm.nih.gov/entrez/query.fcgi?holding=npg&amp;amp;cmd=Retrieve&amp;amp;db=PubMed&amp;amp;list_uids=3435067&amp;amp;dopt=Abstract" TargetMode="External"/><Relationship Id="rId270" Type="http://schemas.openxmlformats.org/officeDocument/2006/relationships/hyperlink" Target="http://links.isiglobalnet2.com/gateway/Gateway.cgi?amp;GWVersion=2&amp;amp;SrcAuth=Nature&amp;amp;SrcApp=Nature&amp;amp;DestLinkType=FullRecord&amp;amp;KeyUT=000233827500005&amp;amp;DestApp=WOS_CPL" TargetMode="External"/><Relationship Id="rId326" Type="http://schemas.openxmlformats.org/officeDocument/2006/relationships/hyperlink" Target="http://dx.doi.org/10.1073/pnas.0404700101" TargetMode="External"/><Relationship Id="rId65" Type="http://schemas.openxmlformats.org/officeDocument/2006/relationships/hyperlink" Target="http://www.ncbi.nlm.nih.gov/entrez/query.fcgi?holding=npg&amp;amp;cmd=Retrieve&amp;amp;db=PubMed&amp;amp;list_uids=6687303&amp;amp;dopt=Abstract" TargetMode="External"/><Relationship Id="rId130" Type="http://schemas.openxmlformats.org/officeDocument/2006/relationships/hyperlink" Target="http://www.ncbi.nlm.nih.gov/entrez/query.fcgi?holding=npg&amp;amp;cmd=Retrieve&amp;amp;db=PubMed&amp;amp;list_uids=17534949&amp;amp;dopt=Abstract" TargetMode="External"/><Relationship Id="rId368" Type="http://schemas.openxmlformats.org/officeDocument/2006/relationships/hyperlink" Target="http://links.isiglobalnet2.com/gateway/Gateway.cgi?amp;GWVersion=2&amp;amp;SrcAuth=Nature&amp;amp;SrcApp=Nature&amp;amp;DestLinkType=FullRecord&amp;amp;KeyUT=000227302300016&amp;amp;DestApp=WOS_CPL" TargetMode="External"/><Relationship Id="rId172" Type="http://schemas.openxmlformats.org/officeDocument/2006/relationships/hyperlink" Target="http://chemport.cas.org/cgi-bin/sdcgi?APP=ftslink&amp;action=reflink&amp;origin=npg&amp;version=1.0&amp;coi=1:STN:280:ByqA1MfktVw=&amp;pissn=1759-4758&amp;pyear=2015&amp;md5=c4005b3a3f6e88b351eac63f6b969b31" TargetMode="External"/><Relationship Id="rId228" Type="http://schemas.openxmlformats.org/officeDocument/2006/relationships/hyperlink" Target="http://dx.doi.org/10.1016/j.neuroscience.2006.03.068" TargetMode="External"/><Relationship Id="rId435" Type="http://schemas.openxmlformats.org/officeDocument/2006/relationships/hyperlink" Target="http://www.ncbi.nlm.nih.gov/entrez/query.fcgi?holding=npg&amp;amp;cmd=Retrieve&amp;amp;db=PubMed&amp;amp;list_uids=2360804&amp;amp;dopt=Abstract" TargetMode="External"/><Relationship Id="rId281" Type="http://schemas.openxmlformats.org/officeDocument/2006/relationships/hyperlink" Target="http://chemport.cas.org/cgi-bin/sdcgi?APP=ftslink&amp;action=reflink&amp;origin=npg&amp;version=1.0&amp;coi=1:CAS:528:DC+C38Xhs12jtrbF&amp;pissn=1759-4758&amp;pyear=2015&amp;md5=1f1091f38b1c66e0ef066f5c313ad80c" TargetMode="External"/><Relationship Id="rId337" Type="http://schemas.openxmlformats.org/officeDocument/2006/relationships/hyperlink" Target="http://www.nature.com/doifinder/10.1038/nm1495" TargetMode="External"/><Relationship Id="rId34" Type="http://schemas.openxmlformats.org/officeDocument/2006/relationships/hyperlink" Target="http://chemport.cas.org/cgi-bin/sdcgi?APP=ftslink&amp;action=reflink&amp;origin=npg&amp;version=1.0&amp;coi=1:CAS:528:DyaE2cXhtlSqs78=&amp;pissn=1759-4758&amp;pyear=2015&amp;md5=6fabc7f000fdfee5a6900250c9ab2ca3" TargetMode="External"/><Relationship Id="rId76" Type="http://schemas.openxmlformats.org/officeDocument/2006/relationships/hyperlink" Target="http://dx.doi.org/10.1016/0006-8993(80)90692-7" TargetMode="External"/><Relationship Id="rId141" Type="http://schemas.openxmlformats.org/officeDocument/2006/relationships/hyperlink" Target="http://dx.doi.org/10.1001/archneur.1989.00520420033021" TargetMode="External"/><Relationship Id="rId379" Type="http://schemas.openxmlformats.org/officeDocument/2006/relationships/hyperlink" Target="http://links.isiglobalnet2.com/gateway/Gateway.cgi?amp;GWVersion=2&amp;amp;SrcAuth=Nature&amp;amp;SrcApp=Nature&amp;amp;DestLinkType=FullRecord&amp;amp;KeyUT=000331894200008&amp;amp;DestApp=WOS_CPL" TargetMode="External"/><Relationship Id="rId7" Type="http://schemas.openxmlformats.org/officeDocument/2006/relationships/hyperlink" Target="https://s100.copyright.com/AppDispatchServlet?publisherName=NPG&amp;publication=Nature+Reviews+Neurology&amp;title=Cell-based+therapies+for+Parkinson+disease%5bmdash%5dpast+insights+and+future+potential&amp;contentID=10.1038/nrneurol.2015.123&amp;volumeNum=11&amp;issueNum=9&amp;numPages=12&amp;pageNumbers=pp492-503&amp;publicationDate=2015-08-04&amp;author=Roger+A.+Barker,+Janelle+Drouin-Ouellet,+Malin+Parmar" TargetMode="External"/><Relationship Id="rId183" Type="http://schemas.openxmlformats.org/officeDocument/2006/relationships/hyperlink" Target="http://www.ncbi.nlm.nih.gov/entrez/query.fcgi?holding=npg&amp;amp;cmd=Retrieve&amp;amp;db=PubMed&amp;amp;list_uids=10794303&amp;amp;dopt=Abstract" TargetMode="External"/><Relationship Id="rId239" Type="http://schemas.openxmlformats.org/officeDocument/2006/relationships/hyperlink" Target="http://dx.doi.org/10.1093/brain/awh649" TargetMode="External"/><Relationship Id="rId390" Type="http://schemas.openxmlformats.org/officeDocument/2006/relationships/hyperlink" Target="http://links.isiglobalnet2.com/gateway/Gateway.cgi?amp;GWVersion=2&amp;amp;SrcAuth=Nature&amp;amp;SrcApp=Nature&amp;amp;DestLinkType=FullRecord&amp;amp;KeyUT=000298318000066&amp;amp;DestApp=WOS_CPL" TargetMode="External"/><Relationship Id="rId404" Type="http://schemas.openxmlformats.org/officeDocument/2006/relationships/hyperlink" Target="http://dx.doi.org/10.1038/nbt0309-213a" TargetMode="External"/><Relationship Id="rId446" Type="http://schemas.openxmlformats.org/officeDocument/2006/relationships/hyperlink" Target="http://chemport.cas.org/cgi-bin/sdcgi?APP=ftslink&amp;action=reflink&amp;origin=npg&amp;version=1.0&amp;coi=1:CAS:528:DC+C3cXhs1SqtrbK&amp;pissn=1759-4758&amp;pyear=2015&amp;md5=95a51897f4d179f8633b0b2802d10f9d" TargetMode="External"/><Relationship Id="rId250" Type="http://schemas.openxmlformats.org/officeDocument/2006/relationships/hyperlink" Target="http://www.ncbi.nlm.nih.gov/entrez/query.fcgi?holding=npg&amp;amp;cmd=Retrieve&amp;amp;db=PubMed&amp;amp;list_uids=9613726&amp;amp;dopt=Abstract" TargetMode="External"/><Relationship Id="rId292" Type="http://schemas.openxmlformats.org/officeDocument/2006/relationships/hyperlink" Target="http://dx.doi.org/10.1126/science.282.5391.1145" TargetMode="External"/><Relationship Id="rId306" Type="http://schemas.openxmlformats.org/officeDocument/2006/relationships/hyperlink" Target="http://www.ncbi.nlm.nih.gov/entrez/query.fcgi?holding=npg&amp;amp;cmd=Retrieve&amp;amp;db=PubMed&amp;amp;list_uids=11731781&amp;amp;dopt=Abstract" TargetMode="External"/><Relationship Id="rId45" Type="http://schemas.openxmlformats.org/officeDocument/2006/relationships/hyperlink" Target="http://chemport.cas.org/cgi-bin/sdcgi?APP=ftslink&amp;action=reflink&amp;origin=npg&amp;version=1.0&amp;coi=1:STN:280:CS6D1czpsFY=&amp;pissn=1759-4758&amp;pyear=2015&amp;md5=8231deae8f54be465db5ddc374a454f5" TargetMode="External"/><Relationship Id="rId87" Type="http://schemas.openxmlformats.org/officeDocument/2006/relationships/hyperlink" Target="http://www.ncbi.nlm.nih.gov/entrez/query.fcgi?holding=npg&amp;amp;cmd=Retrieve&amp;amp;db=PubMed&amp;amp;list_uids=1977606&amp;amp;dopt=Abstract" TargetMode="External"/><Relationship Id="rId110" Type="http://schemas.openxmlformats.org/officeDocument/2006/relationships/hyperlink" Target="http://chemport.cas.org/cgi-bin/sdcgi?APP=ftslink&amp;action=reflink&amp;origin=npg&amp;version=1.0&amp;coi=1:STN:280:DyaL1M3ktFehtA==&amp;pissn=1759-4758&amp;pyear=2015&amp;md5=029c9079cc8d0dc87382aa1f6dd09c4b" TargetMode="External"/><Relationship Id="rId348" Type="http://schemas.openxmlformats.org/officeDocument/2006/relationships/hyperlink" Target="http://dx.doi.org/10.1634/stemcells.2007-0494" TargetMode="External"/><Relationship Id="rId152" Type="http://schemas.openxmlformats.org/officeDocument/2006/relationships/hyperlink" Target="http://dx.doi.org/10.1002/ana.410350208" TargetMode="External"/><Relationship Id="rId194" Type="http://schemas.openxmlformats.org/officeDocument/2006/relationships/hyperlink" Target="http://dx.doi.org/10.1212/WNL.51.3.850" TargetMode="External"/><Relationship Id="rId208" Type="http://schemas.openxmlformats.org/officeDocument/2006/relationships/hyperlink" Target="http://www.ncbi.nlm.nih.gov/entrez/query.fcgi?holding=npg&amp;amp;cmd=Retrieve&amp;amp;db=PubMed&amp;amp;list_uids=12042822&amp;amp;dopt=Abstract" TargetMode="External"/><Relationship Id="rId415" Type="http://schemas.openxmlformats.org/officeDocument/2006/relationships/hyperlink" Target="http://www.nature.com/doifinder/10.1038/nm1746" TargetMode="External"/><Relationship Id="rId457" Type="http://schemas.openxmlformats.org/officeDocument/2006/relationships/hyperlink" Target="http://www.ncbi.nlm.nih.gov/entrez/query.fcgi?holding=npg&amp;amp;cmd=Retrieve&amp;amp;db=PubMed&amp;amp;list_uids=21646515&amp;amp;dopt=Abstract" TargetMode="External"/><Relationship Id="rId261" Type="http://schemas.openxmlformats.org/officeDocument/2006/relationships/hyperlink" Target="http://www.ncbi.nlm.nih.gov/entrez/query.fcgi?holding=npg&amp;amp;cmd=Retrieve&amp;amp;db=PubMed&amp;amp;list_uids=10720272&amp;amp;dopt=Abstract" TargetMode="External"/><Relationship Id="rId14" Type="http://schemas.openxmlformats.org/officeDocument/2006/relationships/hyperlink" Target="http://www.nature.com/subjects/translational-research" TargetMode="External"/><Relationship Id="rId56" Type="http://schemas.openxmlformats.org/officeDocument/2006/relationships/hyperlink" Target="http://chemport.cas.org/cgi-bin/sdcgi?APP=ftslink&amp;action=reflink&amp;origin=npg&amp;version=1.0&amp;coi=1:STN:280:Bi6B2crhvFY=&amp;pissn=1759-4758&amp;pyear=2015&amp;md5=a63f6e544516e83189465de0aaf09892" TargetMode="External"/><Relationship Id="rId317" Type="http://schemas.openxmlformats.org/officeDocument/2006/relationships/hyperlink" Target="http://links.isiglobalnet2.com/gateway/Gateway.cgi?amp;GWVersion=2&amp;amp;SrcAuth=Nature&amp;amp;SrcApp=Nature&amp;amp;DestLinkType=FullRecord&amp;amp;KeyUT=000240639300006&amp;amp;DestApp=WOS_CPL" TargetMode="External"/><Relationship Id="rId359" Type="http://schemas.openxmlformats.org/officeDocument/2006/relationships/hyperlink" Target="http://chemport.cas.org/cgi-bin/sdcgi?APP=ftslink&amp;action=reflink&amp;origin=npg&amp;version=1.0&amp;coi=1:CAS:528:DC+C38XhtF2jur3E&amp;pissn=1759-4758&amp;pyear=2015&amp;md5=cab300cedac3d3eefe95c3bc7bc73108" TargetMode="External"/><Relationship Id="rId98" Type="http://schemas.openxmlformats.org/officeDocument/2006/relationships/hyperlink" Target="http://dx.doi.org/10.1001/archneur.1989.00520410021016" TargetMode="External"/><Relationship Id="rId121" Type="http://schemas.openxmlformats.org/officeDocument/2006/relationships/hyperlink" Target="http://chemport.cas.org/cgi-bin/sdcgi?APP=ftslink&amp;action=reflink&amp;origin=npg&amp;version=1.0&amp;coi=1:STN:280:DyaL1czhvFeisg==&amp;pissn=1759-4758&amp;pyear=2015&amp;md5=1ea97e7ef6c3e1c82c35811b8ecf635c" TargetMode="External"/><Relationship Id="rId163" Type="http://schemas.openxmlformats.org/officeDocument/2006/relationships/hyperlink" Target="http://www.ncbi.nlm.nih.gov/entrez/query.fcgi?holding=npg&amp;amp;cmd=Retrieve&amp;amp;db=PubMed&amp;amp;list_uids=11079531&amp;amp;dopt=Abstract" TargetMode="External"/><Relationship Id="rId219" Type="http://schemas.openxmlformats.org/officeDocument/2006/relationships/hyperlink" Target="http://links.isiglobalnet2.com/gateway/Gateway.cgi?amp;GWVersion=2&amp;amp;SrcAuth=Nature&amp;amp;SrcApp=Nature&amp;amp;DestLinkType=FullRecord&amp;amp;KeyUT=000295456300008&amp;amp;DestApp=WOS_CPL" TargetMode="External"/><Relationship Id="rId370" Type="http://schemas.openxmlformats.org/officeDocument/2006/relationships/hyperlink" Target="http://www.nature.com/doifinder/10.1038/nrn1628" TargetMode="External"/><Relationship Id="rId426" Type="http://schemas.openxmlformats.org/officeDocument/2006/relationships/hyperlink" Target="http://chemport.cas.org/cgi-bin/sdcgi?APP=ftslink&amp;action=reflink&amp;origin=npg&amp;version=1.0&amp;coi=1:CAS:528:DC+C2cXpslCmu7c=&amp;pissn=1759-4758&amp;pyear=2015&amp;md5=50bc40d9912ac4d7131e88ddc58e17f8" TargetMode="External"/><Relationship Id="rId230" Type="http://schemas.openxmlformats.org/officeDocument/2006/relationships/hyperlink" Target="http://www.ncbi.nlm.nih.gov/entrez/query.fcgi?holding=npg&amp;amp;cmd=Retrieve&amp;amp;db=PubMed&amp;amp;list_uids=15872020&amp;amp;dopt=Abstract" TargetMode="External"/><Relationship Id="rId468" Type="http://schemas.openxmlformats.org/officeDocument/2006/relationships/hyperlink" Target="http://dx.doi.org/10.1038/ncomms12932" TargetMode="External"/><Relationship Id="rId25" Type="http://schemas.openxmlformats.org/officeDocument/2006/relationships/hyperlink" Target="http://www.ncbi.nlm.nih.gov/entrez/query.fcgi?holding=npg&amp;amp;cmd=Retrieve&amp;amp;db=PubMed&amp;amp;list_uids=12498954&amp;amp;dopt=Abstract" TargetMode="External"/><Relationship Id="rId67" Type="http://schemas.openxmlformats.org/officeDocument/2006/relationships/hyperlink" Target="http://links.isiglobalnet2.com/gateway/Gateway.cgi?amp;GWVersion=2&amp;amp;SrcAuth=Nature&amp;amp;SrcApp=Nature&amp;amp;DestLinkType=FullRecord&amp;amp;KeyUT=A1980KR00600007&amp;amp;DestApp=WOS_CPL" TargetMode="External"/><Relationship Id="rId272" Type="http://schemas.openxmlformats.org/officeDocument/2006/relationships/hyperlink" Target="http://dx.doi.org/10.1001/archneur.62.12.1833" TargetMode="External"/><Relationship Id="rId328" Type="http://schemas.openxmlformats.org/officeDocument/2006/relationships/hyperlink" Target="http://www.ncbi.nlm.nih.gov/entrez/query.fcgi?holding=npg&amp;amp;cmd=Retrieve&amp;amp;db=PubMed&amp;amp;list_uids=17038668&amp;amp;dopt=Abstract" TargetMode="External"/><Relationship Id="rId132" Type="http://schemas.openxmlformats.org/officeDocument/2006/relationships/hyperlink" Target="http://chemport.cas.org/cgi-bin/sdcgi?APP=ftslink&amp;action=reflink&amp;origin=npg&amp;version=1.0&amp;coi=1:STN:280:DyaK38/islGjsw==&amp;pissn=1759-4758&amp;pyear=2015&amp;md5=9f04a12ef26993fe34d1a6cdc0aa75ba" TargetMode="External"/><Relationship Id="rId174" Type="http://schemas.openxmlformats.org/officeDocument/2006/relationships/hyperlink" Target="http://www.ncbi.nlm.nih.gov/entrez/query.fcgi?holding=npg&amp;amp;cmd=Retrieve&amp;amp;db=PubMed&amp;amp;list_uids=7668823&amp;amp;dopt=Abstract" TargetMode="External"/><Relationship Id="rId381" Type="http://schemas.openxmlformats.org/officeDocument/2006/relationships/hyperlink" Target="http://www.nature.com/doifinder/10.1038/nrg3563" TargetMode="External"/><Relationship Id="rId241" Type="http://schemas.openxmlformats.org/officeDocument/2006/relationships/hyperlink" Target="http://links.isiglobalnet2.com/gateway/Gateway.cgi?amp;GWVersion=2&amp;amp;SrcAuth=Nature&amp;amp;SrcApp=Nature&amp;amp;DestLinkType=FullRecord&amp;amp;KeyUT=A1995QU30200002&amp;amp;DestApp=WOS_CPL" TargetMode="External"/><Relationship Id="rId437" Type="http://schemas.openxmlformats.org/officeDocument/2006/relationships/hyperlink" Target="http://chemport.cas.org/cgi-bin/sdcgi?APP=ftslink&amp;action=reflink&amp;origin=npg&amp;version=1.0&amp;coi=1:STN:280:DyaL1M7islyhtw==&amp;pissn=1759-4758&amp;pyear=2015&amp;md5=e19991e77457b41fa66900cc609987e0" TargetMode="External"/><Relationship Id="rId36" Type="http://schemas.openxmlformats.org/officeDocument/2006/relationships/hyperlink" Target="http://dx.doi.org/10.1016/0006-8993(73)90696-3" TargetMode="External"/><Relationship Id="rId283" Type="http://schemas.openxmlformats.org/officeDocument/2006/relationships/hyperlink" Target="http://dx.doi.org/10.1016/j.nbd.2012.08.006" TargetMode="External"/><Relationship Id="rId339" Type="http://schemas.openxmlformats.org/officeDocument/2006/relationships/hyperlink" Target="http://links.isiglobalnet2.com/gateway/Gateway.cgi?amp;GWVersion=2&amp;amp;SrcAuth=Nature&amp;amp;SrcApp=Nature&amp;amp;DestLinkType=FullRecord&amp;amp;KeyUT=000282207500006&amp;amp;DestApp=WOS_CPL" TargetMode="External"/><Relationship Id="rId78" Type="http://schemas.openxmlformats.org/officeDocument/2006/relationships/hyperlink" Target="http://dx.doi.org/10.1016/0006-8993(79)90472-4" TargetMode="External"/><Relationship Id="rId101" Type="http://schemas.openxmlformats.org/officeDocument/2006/relationships/hyperlink" Target="http://chemport.cas.org/cgi-bin/sdcgi?APP=ftslink&amp;action=reflink&amp;origin=npg&amp;version=1.0&amp;coi=1:STN:280:DyaL1M7ht1aktw==&amp;pissn=1759-4758&amp;pyear=2015&amp;md5=7290f6485fc29850299558781ce12a39" TargetMode="External"/><Relationship Id="rId143" Type="http://schemas.openxmlformats.org/officeDocument/2006/relationships/hyperlink" Target="http://links.isiglobalnet2.com/gateway/Gateway.cgi?amp;GWVersion=2&amp;amp;SrcAuth=Nature&amp;amp;SrcApp=Nature&amp;amp;DestLinkType=FullRecord&amp;amp;KeyUT=A1990CM41900034&amp;amp;DestApp=WOS_CPL" TargetMode="External"/><Relationship Id="rId185" Type="http://schemas.openxmlformats.org/officeDocument/2006/relationships/hyperlink" Target="http://www.ncbi.nlm.nih.gov/entrez/query.fcgi?holding=npg&amp;amp;cmd=Retrieve&amp;amp;db=PubMed&amp;amp;list_uids=11883846&amp;amp;dopt=Abstract" TargetMode="External"/><Relationship Id="rId350" Type="http://schemas.openxmlformats.org/officeDocument/2006/relationships/hyperlink" Target="http://links.isiglobalnet2.com/gateway/Gateway.cgi?amp;GWVersion=2&amp;amp;SrcAuth=Nature&amp;amp;SrcApp=Nature&amp;amp;DestLinkType=FullRecord&amp;amp;KeyUT=000253140200006&amp;amp;DestApp=WOS_CPL" TargetMode="External"/><Relationship Id="rId406" Type="http://schemas.openxmlformats.org/officeDocument/2006/relationships/hyperlink" Target="http://www.ncbi.nlm.nih.gov/entrez/query.fcgi?holding=npg&amp;amp;cmd=Retrieve&amp;amp;db=PubMed&amp;amp;list_uids=24454843&amp;amp;dopt=Abstract" TargetMode="External"/><Relationship Id="rId9" Type="http://schemas.openxmlformats.org/officeDocument/2006/relationships/hyperlink" Target="http://www.nature.com/nrneurol/journal/v11/n9/abs/nrneurol.2015.123.html#references" TargetMode="External"/><Relationship Id="rId210" Type="http://schemas.openxmlformats.org/officeDocument/2006/relationships/hyperlink" Target="http://links.isiglobalnet2.com/gateway/Gateway.cgi?amp;GWVersion=2&amp;amp;SrcAuth=Nature&amp;amp;SrcApp=Nature&amp;amp;DestLinkType=FullRecord&amp;amp;KeyUT=000178914000016&amp;amp;DestApp=WOS_CPL" TargetMode="External"/><Relationship Id="rId392" Type="http://schemas.openxmlformats.org/officeDocument/2006/relationships/hyperlink" Target="http://chemport.cas.org/cgi-bin/sdcgi?APP=ftslink&amp;action=reflink&amp;origin=npg&amp;version=1.0&amp;coi=1:CAS:528:DC+C2cXhsl2lt73L&amp;pissn=1759-4758&amp;pyear=2015&amp;md5=0534a39fce392490b31e002c13486eed" TargetMode="External"/><Relationship Id="rId448" Type="http://schemas.openxmlformats.org/officeDocument/2006/relationships/hyperlink" Target="http://dx.doi.org/10.1016/j.biomaterials.2010.10.041" TargetMode="External"/><Relationship Id="rId252" Type="http://schemas.openxmlformats.org/officeDocument/2006/relationships/hyperlink" Target="http://www.transeuro.org.uk/" TargetMode="External"/><Relationship Id="rId294" Type="http://schemas.openxmlformats.org/officeDocument/2006/relationships/hyperlink" Target="http://links.isiglobalnet2.com/gateway/Gateway.cgi?amp;GWVersion=2&amp;amp;SrcAuth=Nature&amp;amp;SrcApp=Nature&amp;amp;DestLinkType=FullRecord&amp;amp;KeyUT=000086444300021&amp;amp;DestApp=WOS_CPL" TargetMode="External"/><Relationship Id="rId308" Type="http://schemas.openxmlformats.org/officeDocument/2006/relationships/hyperlink" Target="http://chemport.cas.org/cgi-bin/sdcgi?APP=ftslink&amp;action=reflink&amp;origin=npg&amp;version=1.0&amp;coi=1:CAS:528:DC+D3cXnvVGlt78=&amp;pissn=1759-4758&amp;pyear=2015&amp;md5=802d84a28d037485d26655f9a010562e" TargetMode="External"/><Relationship Id="rId47" Type="http://schemas.openxmlformats.org/officeDocument/2006/relationships/hyperlink" Target="http://dx.doi.org/10.1016/0006-8993(70)90187-3" TargetMode="External"/><Relationship Id="rId89" Type="http://schemas.openxmlformats.org/officeDocument/2006/relationships/hyperlink" Target="http://chemport.cas.org/cgi-bin/sdcgi?APP=ftslink&amp;action=reflink&amp;origin=npg&amp;version=1.0&amp;coi=1:STN:280:BiiC2cvkvFE=&amp;pissn=1759-4758&amp;pyear=2015&amp;md5=81eac4b77d12d0300e87a2c1d59c4245" TargetMode="External"/><Relationship Id="rId112" Type="http://schemas.openxmlformats.org/officeDocument/2006/relationships/hyperlink" Target="http://www.ncbi.nlm.nih.gov/entrez/query.fcgi?holding=npg&amp;amp;cmd=Retrieve&amp;amp;db=PubMed&amp;amp;list_uids=2747774&amp;amp;dopt=Abstract" TargetMode="External"/><Relationship Id="rId154" Type="http://schemas.openxmlformats.org/officeDocument/2006/relationships/hyperlink" Target="http://links.isiglobalnet2.com/gateway/Gateway.cgi?amp;GWVersion=2&amp;amp;SrcAuth=Nature&amp;amp;SrcApp=Nature&amp;amp;DestLinkType=FullRecord&amp;amp;KeyUT=A1997XK10600013&amp;amp;DestApp=WOS_CPL" TargetMode="External"/><Relationship Id="rId361" Type="http://schemas.openxmlformats.org/officeDocument/2006/relationships/hyperlink" Target="http://www.ncbi.nlm.nih.gov/entrez/query.fcgi?holding=npg&amp;amp;cmd=Retrieve&amp;amp;db=PubMed&amp;amp;list_uids=18351630&amp;amp;dopt=Abstract" TargetMode="External"/><Relationship Id="rId196" Type="http://schemas.openxmlformats.org/officeDocument/2006/relationships/hyperlink" Target="http://links.isiglobalnet2.com/gateway/Gateway.cgi?amp;GWVersion=2&amp;amp;SrcAuth=Nature&amp;amp;SrcApp=Nature&amp;amp;DestLinkType=FullRecord&amp;amp;KeyUT=000167305300002&amp;amp;DestApp=WOS_CPL" TargetMode="External"/><Relationship Id="rId417" Type="http://schemas.openxmlformats.org/officeDocument/2006/relationships/hyperlink" Target="http://www.ncbi.nlm.nih.gov/entrez/query.fcgi?holding=npg&amp;amp;cmd=Retrieve&amp;amp;db=PubMed&amp;amp;list_uids=20146690&amp;amp;dopt=Abstract" TargetMode="External"/><Relationship Id="rId459" Type="http://schemas.openxmlformats.org/officeDocument/2006/relationships/hyperlink" Target="http://www.nature.com/nrneurol/journal/v11/n9/ris/nrneurol.2015.123refs.ris" TargetMode="External"/><Relationship Id="rId16" Type="http://schemas.openxmlformats.org/officeDocument/2006/relationships/hyperlink" Target="http://www.nature.com/nrneurol/journal/v11/n9/abs/nrneurol.2015.123.html#abstract" TargetMode="External"/><Relationship Id="rId221" Type="http://schemas.openxmlformats.org/officeDocument/2006/relationships/hyperlink" Target="http://dx.doi.org/10.1002/mds.23743" TargetMode="External"/><Relationship Id="rId263" Type="http://schemas.openxmlformats.org/officeDocument/2006/relationships/hyperlink" Target="http://www.ncbi.nlm.nih.gov/entrez/query.fcgi?holding=npg&amp;amp;cmd=Retrieve&amp;amp;db=PubMed&amp;amp;list_uids=12925247&amp;amp;dopt=Abstract" TargetMode="External"/><Relationship Id="rId319" Type="http://schemas.openxmlformats.org/officeDocument/2006/relationships/hyperlink" Target="http://dx.doi.org/10.1634/stemcells.2005-0393" TargetMode="External"/><Relationship Id="rId58" Type="http://schemas.openxmlformats.org/officeDocument/2006/relationships/hyperlink" Target="http://www.ncbi.nlm.nih.gov/entrez/query.fcgi?holding=npg&amp;amp;cmd=Retrieve&amp;amp;db=PubMed&amp;amp;list_uids=7254334&amp;amp;dopt=Abstract" TargetMode="External"/><Relationship Id="rId123" Type="http://schemas.openxmlformats.org/officeDocument/2006/relationships/hyperlink" Target="http://dx.doi.org/10.1212/WNL.38.9.1442" TargetMode="External"/><Relationship Id="rId330" Type="http://schemas.openxmlformats.org/officeDocument/2006/relationships/hyperlink" Target="http://chemport.cas.org/cgi-bin/sdcgi?APP=ftslink&amp;action=reflink&amp;origin=npg&amp;version=1.0&amp;coi=1:CAS:528:DC+D2cXhtFSiu7bL&amp;pissn=1759-4758&amp;pyear=2015&amp;md5=8f5f8d772bd7fb3861dba1eb5eaf8e3b" TargetMode="External"/><Relationship Id="rId165" Type="http://schemas.openxmlformats.org/officeDocument/2006/relationships/hyperlink" Target="http://links.isiglobalnet2.com/gateway/Gateway.cgi?amp;GWVersion=2&amp;amp;SrcAuth=Nature&amp;amp;SrcApp=Nature&amp;amp;DestLinkType=FullRecord&amp;amp;KeyUT=000330567700014&amp;amp;DestApp=WOS_CPL" TargetMode="External"/><Relationship Id="rId372" Type="http://schemas.openxmlformats.org/officeDocument/2006/relationships/hyperlink" Target="http://www.ncbi.nlm.nih.gov/entrez/query.fcgi?holding=npg&amp;amp;cmd=Retrieve&amp;amp;db=PubMed&amp;amp;list_uids=26015536&amp;amp;dopt=Abstract" TargetMode="External"/><Relationship Id="rId428" Type="http://schemas.openxmlformats.org/officeDocument/2006/relationships/hyperlink" Target="http://www.ncbi.nlm.nih.gov/entrez/query.fcgi?holding=npg&amp;amp;cmd=Retrieve&amp;amp;db=PubMed&amp;amp;list_uids=24910427&amp;amp;dopt=Abstract" TargetMode="External"/><Relationship Id="rId232" Type="http://schemas.openxmlformats.org/officeDocument/2006/relationships/hyperlink" Target="http://www.ncbi.nlm.nih.gov/entrez/query.fcgi?holding=npg&amp;amp;cmd=Retrieve&amp;amp;db=PubMed&amp;amp;list_uids=20008998&amp;amp;dopt=Abstract" TargetMode="External"/><Relationship Id="rId274" Type="http://schemas.openxmlformats.org/officeDocument/2006/relationships/hyperlink" Target="http://links.isiglobalnet2.com/gateway/Gateway.cgi?amp;GWVersion=2&amp;amp;SrcAuth=Nature&amp;amp;SrcApp=Nature&amp;amp;DestLinkType=FullRecord&amp;amp;KeyUT=000255005100008&amp;amp;DestApp=WOS_CPL" TargetMode="External"/><Relationship Id="rId27" Type="http://schemas.openxmlformats.org/officeDocument/2006/relationships/hyperlink" Target="http://chemport.cas.org/cgi-bin/sdcgi?APP=ftslink&amp;action=reflink&amp;origin=npg&amp;version=1.0&amp;coi=1:CAS:528:DC+C3sXjt1Skur8=&amp;pissn=1759-4758&amp;pyear=2015&amp;md5=d5fbb87f4be84e8a514753b5cd6b44c5" TargetMode="External"/><Relationship Id="rId69" Type="http://schemas.openxmlformats.org/officeDocument/2006/relationships/hyperlink" Target="http://dx.doi.org/10.1002/ana.410080508" TargetMode="External"/><Relationship Id="rId134" Type="http://schemas.openxmlformats.org/officeDocument/2006/relationships/hyperlink" Target="http://dx.doi.org/10.1002/ana.410290411" TargetMode="External"/><Relationship Id="rId80" Type="http://schemas.openxmlformats.org/officeDocument/2006/relationships/hyperlink" Target="http://www.ncbi.nlm.nih.gov/entrez/query.fcgi?holding=npg&amp;amp;cmd=Retrieve&amp;amp;db=PubMed&amp;amp;list_uids=20887880&amp;amp;dopt=Abstract" TargetMode="External"/><Relationship Id="rId176" Type="http://schemas.openxmlformats.org/officeDocument/2006/relationships/hyperlink" Target="http://www.ncbi.nlm.nih.gov/entrez/query.fcgi?holding=npg&amp;amp;cmd=Retrieve&amp;amp;db=PubMed&amp;amp;list_uids=8417471&amp;amp;dopt=Abstract" TargetMode="External"/><Relationship Id="rId341" Type="http://schemas.openxmlformats.org/officeDocument/2006/relationships/hyperlink" Target="http://dx.doi.org/10.1016/j.mcn.2010.06.017" TargetMode="External"/><Relationship Id="rId383" Type="http://schemas.openxmlformats.org/officeDocument/2006/relationships/hyperlink" Target="http://links.isiglobalnet2.com/gateway/Gateway.cgi?amp;GWVersion=2&amp;amp;SrcAuth=Nature&amp;amp;SrcApp=Nature&amp;amp;DestLinkType=FullRecord&amp;amp;KeyUT=000276823300012&amp;amp;DestApp=WOS_CPL" TargetMode="External"/><Relationship Id="rId439" Type="http://schemas.openxmlformats.org/officeDocument/2006/relationships/hyperlink" Target="http://dx.doi.org/10.1212/WNL.39.2.235" TargetMode="External"/><Relationship Id="rId201" Type="http://schemas.openxmlformats.org/officeDocument/2006/relationships/hyperlink" Target="http://dx.doi.org/10.1002/ana.10720" TargetMode="External"/><Relationship Id="rId243" Type="http://schemas.openxmlformats.org/officeDocument/2006/relationships/hyperlink" Target="http://dx.doi.org/10.1056/NEJM199504273321702" TargetMode="External"/><Relationship Id="rId285" Type="http://schemas.openxmlformats.org/officeDocument/2006/relationships/hyperlink" Target="http://dx.doi.org/10.1016/j.pneurobio.2013.04.003" TargetMode="External"/><Relationship Id="rId450" Type="http://schemas.openxmlformats.org/officeDocument/2006/relationships/hyperlink" Target="http://links.isiglobalnet2.com/gateway/Gateway.cgi?amp;GWVersion=2&amp;amp;SrcAuth=Nature&amp;amp;SrcApp=Nature&amp;amp;DestLinkType=FullRecord&amp;amp;KeyUT=000170237500002&amp;amp;DestApp=WOS_CPL" TargetMode="External"/><Relationship Id="rId38" Type="http://schemas.openxmlformats.org/officeDocument/2006/relationships/hyperlink" Target="http://www.ncbi.nlm.nih.gov/entrez/query.fcgi?holding=npg&amp;amp;cmd=Retrieve&amp;amp;db=PubMed&amp;amp;list_uids=4642527&amp;amp;dopt=Abstract" TargetMode="External"/><Relationship Id="rId103" Type="http://schemas.openxmlformats.org/officeDocument/2006/relationships/hyperlink" Target="http://dx.doi.org/10.1056/NEJM198902093200601" TargetMode="External"/><Relationship Id="rId310" Type="http://schemas.openxmlformats.org/officeDocument/2006/relationships/hyperlink" Target="http://www.ncbi.nlm.nih.gov/entrez/query.fcgi?holding=npg&amp;amp;cmd=Retrieve&amp;amp;db=PubMed&amp;amp;list_uids=11086981&amp;amp;dopt=Abstract" TargetMode="External"/><Relationship Id="rId91" Type="http://schemas.openxmlformats.org/officeDocument/2006/relationships/hyperlink" Target="http://www.ncbi.nlm.nih.gov/entrez/query.fcgi?holding=npg&amp;amp;cmd=Retrieve&amp;amp;db=PubMed&amp;amp;list_uids=3821826&amp;amp;dopt=Abstract" TargetMode="External"/><Relationship Id="rId145" Type="http://schemas.openxmlformats.org/officeDocument/2006/relationships/hyperlink" Target="http://dx.doi.org/10.1126/science.2105529" TargetMode="External"/><Relationship Id="rId187" Type="http://schemas.openxmlformats.org/officeDocument/2006/relationships/hyperlink" Target="http://chemport.cas.org/cgi-bin/sdcgi?APP=ftslink&amp;action=reflink&amp;origin=npg&amp;version=1.0&amp;coi=1:STN:280:ByuC3srisVQ=&amp;pissn=1759-4758&amp;pyear=2015&amp;md5=f33af847471f12c2e1d1142c0676a69d" TargetMode="External"/><Relationship Id="rId352" Type="http://schemas.openxmlformats.org/officeDocument/2006/relationships/hyperlink" Target="http://dx.doi.org/10.1038/nprot.2007.418" TargetMode="External"/><Relationship Id="rId394" Type="http://schemas.openxmlformats.org/officeDocument/2006/relationships/hyperlink" Target="http://dx.doi.org/10.1016/j.stem.2014.09.017" TargetMode="External"/><Relationship Id="rId408" Type="http://schemas.openxmlformats.org/officeDocument/2006/relationships/hyperlink" Target="http://chemport.cas.org/cgi-bin/sdcgi?APP=ftslink&amp;action=reflink&amp;origin=npg&amp;version=1.0&amp;coi=1:CAS:528:DC+D1cXlsFCmsrg=&amp;pissn=1759-4758&amp;pyear=2015&amp;md5=83fd4f18b7f3c013fc2e4af64e7d3e8c" TargetMode="External"/><Relationship Id="rId212" Type="http://schemas.openxmlformats.org/officeDocument/2006/relationships/hyperlink" Target="http://dx.doi.org/10.1002/ana.10359" TargetMode="External"/><Relationship Id="rId254" Type="http://schemas.openxmlformats.org/officeDocument/2006/relationships/hyperlink" Target="http://www.ncbi.nlm.nih.gov/entrez/query.fcgi?holding=npg&amp;amp;cmd=Retrieve&amp;amp;db=PubMed&amp;amp;list_uids=10811396&amp;amp;dopt=Abstract" TargetMode="External"/><Relationship Id="rId49" Type="http://schemas.openxmlformats.org/officeDocument/2006/relationships/hyperlink" Target="http://links.isiglobalnet2.com/gateway/Gateway.cgi?amp;GWVersion=2&amp;amp;SrcAuth=Nature&amp;amp;SrcApp=Nature&amp;amp;DestLinkType=FullRecord&amp;amp;KeyUT=A1968C551500016&amp;amp;DestApp=WOS_CPL" TargetMode="External"/><Relationship Id="rId114" Type="http://schemas.openxmlformats.org/officeDocument/2006/relationships/hyperlink" Target="http://chemport.cas.org/cgi-bin/sdcgi?APP=ftslink&amp;action=reflink&amp;origin=npg&amp;version=1.0&amp;coi=1:STN:280:DyaL1M3gtVGqtg==&amp;pissn=1759-4758&amp;pyear=2015&amp;md5=be6238dfb027f76d8d358913d7340b18" TargetMode="External"/><Relationship Id="rId296" Type="http://schemas.openxmlformats.org/officeDocument/2006/relationships/hyperlink" Target="http://www.nature.com/doifinder/10.1038/74447" TargetMode="External"/><Relationship Id="rId461" Type="http://schemas.openxmlformats.org/officeDocument/2006/relationships/hyperlink" Target="http://www.nature.com/natureevents/science/events/53957-Genome_Variation_in_Precision_Medicine_2017" TargetMode="External"/><Relationship Id="rId60" Type="http://schemas.openxmlformats.org/officeDocument/2006/relationships/hyperlink" Target="http://chemport.cas.org/cgi-bin/sdcgi?APP=ftslink&amp;action=reflink&amp;origin=npg&amp;version=1.0&amp;coi=1:STN:280:CSaC2MblvVI=&amp;pissn=1759-4758&amp;pyear=2015&amp;md5=99fe0eb8e4f73ea54149552c9785a265" TargetMode="External"/><Relationship Id="rId156" Type="http://schemas.openxmlformats.org/officeDocument/2006/relationships/hyperlink" Target="http://dx.doi.org/10.1002/ana.410420115" TargetMode="External"/><Relationship Id="rId198" Type="http://schemas.openxmlformats.org/officeDocument/2006/relationships/hyperlink" Target="http://dx.doi.org/10.1056/NEJM200103083441002" TargetMode="External"/><Relationship Id="rId321" Type="http://schemas.openxmlformats.org/officeDocument/2006/relationships/hyperlink" Target="http://links.isiglobalnet2.com/gateway/Gateway.cgi?amp;GWVersion=2&amp;amp;SrcAuth=Nature&amp;amp;SrcApp=Nature&amp;amp;DestLinkType=FullRecord&amp;amp;KeyUT=000226964900025&amp;amp;DestApp=WOS_CPL" TargetMode="External"/><Relationship Id="rId363" Type="http://schemas.openxmlformats.org/officeDocument/2006/relationships/hyperlink" Target="http://chemport.cas.org/cgi-bin/sdcgi?APP=ftslink&amp;action=reflink&amp;origin=npg&amp;version=1.0&amp;coi=1:CAS:528:DC+D2sXhtFKqs7zN&amp;pissn=1759-4758&amp;pyear=2015&amp;md5=e39efc9aeb43d84be1a9342b1247e7d3" TargetMode="External"/><Relationship Id="rId419" Type="http://schemas.openxmlformats.org/officeDocument/2006/relationships/hyperlink" Target="http://links.isiglobalnet2.com/gateway/Gateway.cgi?amp;GWVersion=2&amp;amp;SrcAuth=Nature&amp;amp;SrcApp=Nature&amp;amp;DestLinkType=FullRecord&amp;amp;KeyUT=000279044600019&amp;amp;DestApp=WOS_CPL" TargetMode="External"/><Relationship Id="rId223" Type="http://schemas.openxmlformats.org/officeDocument/2006/relationships/hyperlink" Target="http://links.isiglobalnet2.com/gateway/Gateway.cgi?amp;GWVersion=2&amp;amp;SrcAuth=Nature&amp;amp;SrcApp=Nature&amp;amp;DestLinkType=FullRecord&amp;amp;KeyUT=000237378000013&amp;amp;DestApp=WOS_CPL" TargetMode="External"/><Relationship Id="rId430" Type="http://schemas.openxmlformats.org/officeDocument/2006/relationships/hyperlink" Target="http://chemport.cas.org/cgi-bin/sdcgi?APP=ftslink&amp;action=reflink&amp;origin=npg&amp;version=1.0&amp;coi=1:CAS:528:DC+C2cXps1Wmurs=&amp;pissn=1759-4758&amp;pyear=2015&amp;md5=6d48c89a944f4bce5171a8a8dbeeb23b" TargetMode="External"/><Relationship Id="rId18" Type="http://schemas.openxmlformats.org/officeDocument/2006/relationships/hyperlink" Target="http://links.isiglobalnet2.com/gateway/Gateway.cgi?amp;GWVersion=2&amp;amp;SrcAuth=Nature&amp;amp;SrcApp=Nature&amp;amp;DestLinkType=FullRecord&amp;amp;KeyUT=A1997XT75400032&amp;amp;DestApp=WOS_CPL" TargetMode="External"/><Relationship Id="rId265" Type="http://schemas.openxmlformats.org/officeDocument/2006/relationships/hyperlink" Target="http://www.ncbi.nlm.nih.gov/entrez/query.fcgi?holding=npg&amp;amp;cmd=Retrieve&amp;amp;db=PubMed&amp;amp;list_uids=17220289&amp;amp;dopt=Abstract" TargetMode="External"/><Relationship Id="rId125" Type="http://schemas.openxmlformats.org/officeDocument/2006/relationships/hyperlink" Target="http://www.ncbi.nlm.nih.gov/entrez/query.fcgi?holding=npg&amp;amp;cmd=Retrieve&amp;amp;db=PubMed&amp;amp;list_uids=1944898&amp;amp;dopt=Abstract" TargetMode="External"/><Relationship Id="rId167" Type="http://schemas.openxmlformats.org/officeDocument/2006/relationships/hyperlink" Target="http://dx.doi.org/10.1001/jamaneurol.2013.4749" TargetMode="External"/><Relationship Id="rId332" Type="http://schemas.openxmlformats.org/officeDocument/2006/relationships/hyperlink" Target="http://www.ncbi.nlm.nih.gov/entrez/query.fcgi?holding=npg&amp;amp;cmd=Retrieve&amp;amp;db=PubMed&amp;amp;list_uids=15536184&amp;amp;dopt=Abstract" TargetMode="External"/><Relationship Id="rId374" Type="http://schemas.openxmlformats.org/officeDocument/2006/relationships/hyperlink" Target="http://chemport.cas.org/cgi-bin/sdcgi?APP=ftslink&amp;action=reflink&amp;origin=npg&amp;version=1.0&amp;coi=1:CAS:528:DC+D1MXisVOrtrc=&amp;pissn=1759-4758&amp;pyear=2015&amp;md5=022a97cd800be23493068b5fb7bce133" TargetMode="External"/><Relationship Id="rId71" Type="http://schemas.openxmlformats.org/officeDocument/2006/relationships/hyperlink" Target="http://links.isiglobalnet2.com/gateway/Gateway.cgi?amp;GWVersion=2&amp;amp;SrcAuth=Nature&amp;amp;SrcApp=Nature&amp;amp;DestLinkType=FullRecord&amp;amp;KeyUT=ERROR&amp;amp;DestApp=WOS_CPL" TargetMode="External"/><Relationship Id="rId234" Type="http://schemas.openxmlformats.org/officeDocument/2006/relationships/hyperlink" Target="http://chemport.cas.org/cgi-bin/sdcgi?APP=ftslink&amp;action=reflink&amp;origin=npg&amp;version=1.0&amp;coi=1:CAS:528:DC+C38XhvVCksL/P&amp;pissn=1759-4758&amp;pyear=2015&amp;md5=503eef9423264a4d428afd9c51b7f106" TargetMode="External"/><Relationship Id="rId2" Type="http://schemas.openxmlformats.org/officeDocument/2006/relationships/slide" Target="../slides/slide7.xml"/><Relationship Id="rId29" Type="http://schemas.openxmlformats.org/officeDocument/2006/relationships/hyperlink" Target="http://www.ncbi.nlm.nih.gov/entrez/query.fcgi?holding=npg&amp;amp;cmd=Retrieve&amp;amp;db=PubMed&amp;amp;list_uids=23319549&amp;amp;dopt=Abstract" TargetMode="External"/><Relationship Id="rId276" Type="http://schemas.openxmlformats.org/officeDocument/2006/relationships/hyperlink" Target="http://dx.doi.org/10.1016/j.nurt.2008.02.006" TargetMode="External"/><Relationship Id="rId441" Type="http://schemas.openxmlformats.org/officeDocument/2006/relationships/hyperlink" Target="http://www.ncbi.nlm.nih.gov/entrez/query.fcgi?holding=npg&amp;amp;cmd=Retrieve&amp;amp;db=PubMed&amp;amp;list_uids=2252446&amp;amp;dopt=Abstract" TargetMode="External"/><Relationship Id="rId40" Type="http://schemas.openxmlformats.org/officeDocument/2006/relationships/hyperlink" Target="http://chemport.cas.org/cgi-bin/sdcgi?APP=ftslink&amp;action=reflink&amp;origin=npg&amp;version=1.0&amp;coi=1:STN:280:DyaK2M/ktVWisw==&amp;pissn=1759-4758&amp;pyear=2015&amp;md5=1af72db95bb0178a220a489889c22e5e" TargetMode="External"/><Relationship Id="rId136" Type="http://schemas.openxmlformats.org/officeDocument/2006/relationships/hyperlink" Target="http://www.ncbi.nlm.nih.gov/entrez/query.fcgi?holding=npg&amp;amp;cmd=Retrieve&amp;amp;db=PubMed&amp;amp;list_uids=2388643&amp;amp;dopt=Abstract" TargetMode="External"/><Relationship Id="rId178" Type="http://schemas.openxmlformats.org/officeDocument/2006/relationships/hyperlink" Target="http://links.isiglobalnet2.com/gateway/Gateway.cgi?amp;GWVersion=2&amp;amp;SrcAuth=Nature&amp;amp;SrcApp=Nature&amp;amp;DestLinkType=FullRecord&amp;amp;KeyUT=A1992JZ43200003&amp;amp;DestApp=WOS_CPL" TargetMode="External"/><Relationship Id="rId301" Type="http://schemas.openxmlformats.org/officeDocument/2006/relationships/hyperlink" Target="http://links.isiglobalnet2.com/gateway/Gateway.cgi?amp;GWVersion=2&amp;amp;SrcAuth=Nature&amp;amp;SrcApp=Nature&amp;amp;DestLinkType=FullRecord&amp;amp;KeyUT=000172524400026&amp;amp;DestApp=WOS_CPL" TargetMode="External"/><Relationship Id="rId343" Type="http://schemas.openxmlformats.org/officeDocument/2006/relationships/hyperlink" Target="http://links.isiglobalnet2.com/gateway/Gateway.cgi?amp;GWVersion=2&amp;amp;SrcAuth=Nature&amp;amp;SrcApp=Nature&amp;amp;DestLinkType=FullRecord&amp;amp;KeyUT=000229625100008&amp;amp;DestApp=WOS_CPL" TargetMode="External"/><Relationship Id="rId61" Type="http://schemas.openxmlformats.org/officeDocument/2006/relationships/hyperlink" Target="http://links.isiglobalnet2.com/gateway/Gateway.cgi?amp;GWVersion=2&amp;amp;SrcAuth=Nature&amp;amp;SrcApp=Nature&amp;amp;DestLinkType=FullRecord&amp;amp;KeyUT=A1979GU15500035&amp;amp;DestApp=WOS_CPL" TargetMode="External"/><Relationship Id="rId82" Type="http://schemas.openxmlformats.org/officeDocument/2006/relationships/hyperlink" Target="http://chemport.cas.org/cgi-bin/sdcgi?APP=ftslink&amp;action=reflink&amp;origin=npg&amp;version=1.0&amp;coi=1:STN:280:BiqC3cjisFQ=&amp;pissn=1759-4758&amp;pyear=2015&amp;md5=e351b73fc0510a073c907cff253d55ef" TargetMode="External"/><Relationship Id="rId199" Type="http://schemas.openxmlformats.org/officeDocument/2006/relationships/hyperlink" Target="http://links.isiglobalnet2.com/gateway/Gateway.cgi?amp;GWVersion=2&amp;amp;SrcAuth=Nature&amp;amp;SrcApp=Nature&amp;amp;DestLinkType=FullRecord&amp;amp;KeyUT=000185158100018&amp;amp;DestApp=WOS_CPL" TargetMode="External"/><Relationship Id="rId203" Type="http://schemas.openxmlformats.org/officeDocument/2006/relationships/hyperlink" Target="http://dx.doi.org/10.1001/archneur.63.8.1181" TargetMode="External"/><Relationship Id="rId385" Type="http://schemas.openxmlformats.org/officeDocument/2006/relationships/hyperlink" Target="http://dx.doi.org/10.1016/j.stem.2010.03.001" TargetMode="External"/><Relationship Id="rId19" Type="http://schemas.openxmlformats.org/officeDocument/2006/relationships/hyperlink" Target="http://www.ncbi.nlm.nih.gov/entrez/query.fcgi?holding=npg&amp;amp;cmd=Retrieve&amp;amp;db=PubMed&amp;amp;list_uids=9278044&amp;amp;dopt=Abstract" TargetMode="External"/><Relationship Id="rId224" Type="http://schemas.openxmlformats.org/officeDocument/2006/relationships/hyperlink" Target="http://www.ncbi.nlm.nih.gov/entrez/query.fcgi?holding=npg&amp;amp;cmd=Retrieve&amp;amp;db=PubMed&amp;amp;list_uids=16406222&amp;amp;dopt=Abstract" TargetMode="External"/><Relationship Id="rId245" Type="http://schemas.openxmlformats.org/officeDocument/2006/relationships/hyperlink" Target="http://links.isiglobalnet2.com/gateway/Gateway.cgi?amp;GWVersion=2&amp;amp;SrcAuth=Nature&amp;amp;SrcApp=Nature&amp;amp;DestLinkType=FullRecord&amp;amp;KeyUT=A1996UT94300006&amp;amp;DestApp=WOS_CPL" TargetMode="External"/><Relationship Id="rId266" Type="http://schemas.openxmlformats.org/officeDocument/2006/relationships/hyperlink" Target="http://dx.doi.org/10.1136/jnnp.2006.106021" TargetMode="External"/><Relationship Id="rId287" Type="http://schemas.openxmlformats.org/officeDocument/2006/relationships/hyperlink" Target="http://www.ncbi.nlm.nih.gov/entrez/query.fcgi?holding=npg&amp;amp;cmd=Retrieve&amp;amp;db=PubMed&amp;amp;list_uids=25517462&amp;amp;dopt=Abstract" TargetMode="External"/><Relationship Id="rId410" Type="http://schemas.openxmlformats.org/officeDocument/2006/relationships/hyperlink" Target="http://www.ncbi.nlm.nih.gov/entrez/query.fcgi?holding=npg&amp;amp;cmd=Retrieve&amp;amp;db=PubMed&amp;amp;list_uids=18391962&amp;amp;dopt=Abstract" TargetMode="External"/><Relationship Id="rId431" Type="http://schemas.openxmlformats.org/officeDocument/2006/relationships/hyperlink" Target="http://www.ncbi.nlm.nih.gov/entrez/query.fcgi?holding=npg&amp;amp;cmd=Retrieve&amp;amp;db=PubMed&amp;amp;list_uids=24919900&amp;amp;dopt=Abstract" TargetMode="External"/><Relationship Id="rId452" Type="http://schemas.openxmlformats.org/officeDocument/2006/relationships/hyperlink" Target="http://dx.doi.org/10.1002/JNR.1152" TargetMode="External"/><Relationship Id="rId30" Type="http://schemas.openxmlformats.org/officeDocument/2006/relationships/hyperlink" Target="http://dx.doi.org/10.1124/pr.111.005678" TargetMode="External"/><Relationship Id="rId105" Type="http://schemas.openxmlformats.org/officeDocument/2006/relationships/hyperlink" Target="http://www.ncbi.nlm.nih.gov/entrez/query.fcgi?holding=npg&amp;amp;cmd=Retrieve&amp;amp;db=PubMed&amp;amp;list_uids=2300248&amp;amp;dopt=Abstract" TargetMode="External"/><Relationship Id="rId126" Type="http://schemas.openxmlformats.org/officeDocument/2006/relationships/hyperlink" Target="http://dx.doi.org/10.1212/WNL.41.11.1719" TargetMode="External"/><Relationship Id="rId147" Type="http://schemas.openxmlformats.org/officeDocument/2006/relationships/hyperlink" Target="http://www.ncbi.nlm.nih.gov/entrez/query.fcgi?holding=npg&amp;amp;cmd=Retrieve&amp;amp;db=PubMed&amp;amp;list_uids=10869050&amp;amp;dopt=Abstract" TargetMode="External"/><Relationship Id="rId168" Type="http://schemas.openxmlformats.org/officeDocument/2006/relationships/hyperlink" Target="http://chemport.cas.org/cgi-bin/sdcgi?APP=ftslink&amp;action=reflink&amp;origin=npg&amp;version=1.0&amp;coi=1:STN:280:ByyD28zgs1E=&amp;pissn=1759-4758&amp;pyear=2015&amp;md5=6c49a6a144fd9829887c371a8a8f131b" TargetMode="External"/><Relationship Id="rId312" Type="http://schemas.openxmlformats.org/officeDocument/2006/relationships/hyperlink" Target="http://chemport.cas.org/cgi-bin/sdcgi?APP=ftslink&amp;action=reflink&amp;origin=npg&amp;version=1.0&amp;coi=1:CAS:528:DC+D38XltVantrc=&amp;pissn=1759-4758&amp;pyear=2015&amp;md5=51c6456936b418cf7e80b337af54def3" TargetMode="External"/><Relationship Id="rId333" Type="http://schemas.openxmlformats.org/officeDocument/2006/relationships/hyperlink" Target="http://dx.doi.org/10.1634/stemcells.22-6-925" TargetMode="External"/><Relationship Id="rId354" Type="http://schemas.openxmlformats.org/officeDocument/2006/relationships/hyperlink" Target="http://links.isiglobalnet2.com/gateway/Gateway.cgi?amp;GWVersion=2&amp;amp;SrcAuth=Nature&amp;amp;SrcApp=Nature&amp;amp;DestLinkType=FullRecord&amp;amp;KeyUT=000263930900018&amp;amp;DestApp=WOS_CPL" TargetMode="External"/><Relationship Id="rId51" Type="http://schemas.openxmlformats.org/officeDocument/2006/relationships/hyperlink" Target="http://dx.doi.org/10.1016/0014-2999(68)90164-7" TargetMode="External"/><Relationship Id="rId72" Type="http://schemas.openxmlformats.org/officeDocument/2006/relationships/hyperlink" Target="http://www.ncbi.nlm.nih.gov/entrez/query.fcgi?holding=npg&amp;amp;cmd=Retrieve&amp;amp;db=PubMed&amp;amp;list_uids=6258079&amp;amp;dopt=Abstract" TargetMode="External"/><Relationship Id="rId93" Type="http://schemas.openxmlformats.org/officeDocument/2006/relationships/hyperlink" Target="http://chemport.cas.org/cgi-bin/sdcgi?APP=ftslink&amp;action=reflink&amp;origin=npg&amp;version=1.0&amp;coi=1:STN:280:DyaL2s7ksVGjsQ==&amp;pissn=1759-4758&amp;pyear=2015&amp;md5=ea736d09e6102afc92df5673af654355" TargetMode="External"/><Relationship Id="rId189" Type="http://schemas.openxmlformats.org/officeDocument/2006/relationships/hyperlink" Target="http://www.ncbi.nlm.nih.gov/entrez/query.fcgi?holding=npg&amp;amp;cmd=Retrieve&amp;amp;db=PubMed&amp;amp;list_uids=8303281&amp;amp;dopt=Abstract" TargetMode="External"/><Relationship Id="rId375" Type="http://schemas.openxmlformats.org/officeDocument/2006/relationships/hyperlink" Target="http://links.isiglobalnet2.com/gateway/Gateway.cgi?amp;GWVersion=2&amp;amp;SrcAuth=Nature&amp;amp;SrcApp=Nature&amp;amp;DestLinkType=FullRecord&amp;amp;KeyUT=000264030700021&amp;amp;DestApp=WOS_CPL" TargetMode="External"/><Relationship Id="rId396" Type="http://schemas.openxmlformats.org/officeDocument/2006/relationships/hyperlink" Target="http://chemport.cas.org/cgi-bin/sdcgi?APP=ftslink&amp;action=reflink&amp;origin=npg&amp;version=1.0&amp;coi=1:CAS:528:DC+C2MXmslOrtw==&amp;pissn=1759-4758&amp;pyear=2015&amp;md5=54bbca5cd8016bde55054b0b5d934b45" TargetMode="External"/><Relationship Id="rId3" Type="http://schemas.openxmlformats.org/officeDocument/2006/relationships/hyperlink" Target="http://www.nature.com/nrc/journal/v11/n11/full/nrc3150.html" TargetMode="External"/><Relationship Id="rId214" Type="http://schemas.openxmlformats.org/officeDocument/2006/relationships/hyperlink" Target="http://www.ncbi.nlm.nih.gov/entrez/query.fcgi?holding=npg&amp;amp;cmd=Retrieve&amp;amp;db=PubMed&amp;amp;list_uids=20682443&amp;amp;dopt=Abstract" TargetMode="External"/><Relationship Id="rId235" Type="http://schemas.openxmlformats.org/officeDocument/2006/relationships/hyperlink" Target="http://links.isiglobalnet2.com/gateway/Gateway.cgi?amp;GWVersion=2&amp;amp;SrcAuth=Nature&amp;amp;SrcApp=Nature&amp;amp;DestLinkType=FullRecord&amp;amp;KeyUT=000312429400023&amp;amp;DestApp=WOS_CPL" TargetMode="External"/><Relationship Id="rId256" Type="http://schemas.openxmlformats.org/officeDocument/2006/relationships/hyperlink" Target="http://links.isiglobalnet2.com/gateway/Gateway.cgi?amp;GWVersion=2&amp;amp;SrcAuth=Nature&amp;amp;SrcApp=Nature&amp;amp;DestLinkType=FullRecord&amp;amp;KeyUT=A1996UU45800001&amp;amp;DestApp=WOS_CPL" TargetMode="External"/><Relationship Id="rId277" Type="http://schemas.openxmlformats.org/officeDocument/2006/relationships/hyperlink" Target="http://www.ncbi.nlm.nih.gov/entrez/query.fcgi?holding=npg&amp;amp;cmd=Retrieve&amp;amp;db=PubMed&amp;amp;list_uids=12946059&amp;amp;dopt=Abstract" TargetMode="External"/><Relationship Id="rId298" Type="http://schemas.openxmlformats.org/officeDocument/2006/relationships/hyperlink" Target="http://links.isiglobalnet2.com/gateway/Gateway.cgi?amp;GWVersion=2&amp;amp;SrcAuth=Nature&amp;amp;SrcApp=Nature&amp;amp;DestLinkType=FullRecord&amp;amp;KeyUT=000087110900003&amp;amp;DestApp=WOS_CPL" TargetMode="External"/><Relationship Id="rId400" Type="http://schemas.openxmlformats.org/officeDocument/2006/relationships/hyperlink" Target="http://dx.doi.org/10.3727/096368912X654984" TargetMode="External"/><Relationship Id="rId421" Type="http://schemas.openxmlformats.org/officeDocument/2006/relationships/hyperlink" Target="http://dx.doi.org/10.1002/mds.23012" TargetMode="External"/><Relationship Id="rId442" Type="http://schemas.openxmlformats.org/officeDocument/2006/relationships/hyperlink" Target="http://dx.doi.org/10.1001/archneur.1990.00530120030006" TargetMode="External"/><Relationship Id="rId463" Type="http://schemas.openxmlformats.org/officeDocument/2006/relationships/hyperlink" Target="http://www.nature.com/natureevents/science/events/54027-European_Congress_of_Surgical_Case_Reports_EUSCR_2017" TargetMode="External"/><Relationship Id="rId116" Type="http://schemas.openxmlformats.org/officeDocument/2006/relationships/hyperlink" Target="http://dx.doi.org/10.1016/S0025-6196(12)65248-3" TargetMode="External"/><Relationship Id="rId137" Type="http://schemas.openxmlformats.org/officeDocument/2006/relationships/hyperlink" Target="http://dx.doi.org/10.1002/mds.870050312" TargetMode="External"/><Relationship Id="rId158" Type="http://schemas.openxmlformats.org/officeDocument/2006/relationships/hyperlink" Target="http://links.isiglobalnet2.com/gateway/Gateway.cgi?amp;GWVersion=2&amp;amp;SrcAuth=Nature&amp;amp;SrcApp=Nature&amp;amp;DestLinkType=FullRecord&amp;amp;KeyUT=000085810100020&amp;amp;DestApp=WOS_CPL" TargetMode="External"/><Relationship Id="rId302" Type="http://schemas.openxmlformats.org/officeDocument/2006/relationships/hyperlink" Target="http://www.ncbi.nlm.nih.gov/entrez/query.fcgi?holding=npg&amp;amp;cmd=Retrieve&amp;amp;db=PubMed&amp;amp;list_uids=11731782&amp;amp;dopt=Abstract" TargetMode="External"/><Relationship Id="rId323" Type="http://schemas.openxmlformats.org/officeDocument/2006/relationships/hyperlink" Target="http://dx.doi.org/10.1111/j.1471-4159.2004.03006.x" TargetMode="External"/><Relationship Id="rId344" Type="http://schemas.openxmlformats.org/officeDocument/2006/relationships/hyperlink" Target="http://www.ncbi.nlm.nih.gov/entrez/query.fcgi?holding=npg&amp;amp;cmd=Retrieve&amp;amp;db=PubMed&amp;amp;list_uids=15917474&amp;amp;dopt=Abstract" TargetMode="External"/><Relationship Id="rId20" Type="http://schemas.openxmlformats.org/officeDocument/2006/relationships/hyperlink" Target="http://www.nature.com/doifinder/10.1038/42166" TargetMode="External"/><Relationship Id="rId41" Type="http://schemas.openxmlformats.org/officeDocument/2006/relationships/hyperlink" Target="http://www.ncbi.nlm.nih.gov/entrez/query.fcgi?holding=npg&amp;amp;cmd=Retrieve&amp;amp;db=PubMed&amp;amp;list_uids=7952385&amp;amp;dopt=Abstract" TargetMode="External"/><Relationship Id="rId62" Type="http://schemas.openxmlformats.org/officeDocument/2006/relationships/hyperlink" Target="http://www.ncbi.nlm.nih.gov/entrez/query.fcgi?holding=npg&amp;amp;cmd=Retrieve&amp;amp;db=PubMed&amp;amp;list_uids=571147&amp;amp;dopt=Abstract" TargetMode="External"/><Relationship Id="rId83" Type="http://schemas.openxmlformats.org/officeDocument/2006/relationships/hyperlink" Target="http://links.isiglobalnet2.com/gateway/Gateway.cgi?amp;GWVersion=2&amp;amp;SrcAuth=Nature&amp;amp;SrcApp=Nature&amp;amp;DestLinkType=FullRecord&amp;amp;KeyUT=A1985AAU5900001&amp;amp;DestApp=WOS_CPL" TargetMode="External"/><Relationship Id="rId179" Type="http://schemas.openxmlformats.org/officeDocument/2006/relationships/hyperlink" Target="http://www.ncbi.nlm.nih.gov/entrez/query.fcgi?holding=npg&amp;amp;cmd=Retrieve&amp;amp;db=PubMed&amp;amp;list_uids=1435882&amp;amp;dopt=Abstract" TargetMode="External"/><Relationship Id="rId365" Type="http://schemas.openxmlformats.org/officeDocument/2006/relationships/hyperlink" Target="http://www.ncbi.nlm.nih.gov/entrez/query.fcgi?holding=npg&amp;amp;cmd=Retrieve&amp;amp;db=PubMed&amp;amp;list_uids=17670789&amp;amp;dopt=Abstract" TargetMode="External"/><Relationship Id="rId386" Type="http://schemas.openxmlformats.org/officeDocument/2006/relationships/hyperlink" Target="http://chemport.cas.org/cgi-bin/sdcgi?APP=ftslink&amp;action=reflink&amp;origin=npg&amp;version=1.0&amp;coi=1:CAS:528:DC+C38XhtVOrsrjF&amp;pissn=1759-4758&amp;pyear=2015&amp;md5=20c98bc886717c505366e42ef16021e0" TargetMode="External"/><Relationship Id="rId190" Type="http://schemas.openxmlformats.org/officeDocument/2006/relationships/hyperlink" Target="http://dx.doi.org/10.1126/science.8303281" TargetMode="External"/><Relationship Id="rId204" Type="http://schemas.openxmlformats.org/officeDocument/2006/relationships/hyperlink" Target="http://www.ncbi.nlm.nih.gov/entrez/query.fcgi?holding=npg&amp;amp;cmd=Retrieve&amp;amp;db=PubMed&amp;amp;list_uids=18536037&amp;amp;dopt=Abstract" TargetMode="External"/><Relationship Id="rId225" Type="http://schemas.openxmlformats.org/officeDocument/2006/relationships/hyperlink" Target="http://dx.doi.org/10.1016/j.nbd.2005.11.011" TargetMode="External"/><Relationship Id="rId246" Type="http://schemas.openxmlformats.org/officeDocument/2006/relationships/hyperlink" Target="http://www.ncbi.nlm.nih.gov/entrez/query.fcgi?holding=npg&amp;amp;cmd=Retrieve&amp;amp;db=PubMed&amp;amp;list_uids=8808731&amp;amp;dopt=Abstract" TargetMode="External"/><Relationship Id="rId267" Type="http://schemas.openxmlformats.org/officeDocument/2006/relationships/hyperlink" Target="http://chemport.cas.org/cgi-bin/sdcgi?APP=ftslink&amp;action=reflink&amp;origin=npg&amp;version=1.0&amp;coi=1:CAS:528:DC+D2cXhtFCktLs=&amp;pissn=1759-4758&amp;pyear=2015&amp;md5=9e145c891790f65409ba8402211338a6" TargetMode="External"/><Relationship Id="rId288" Type="http://schemas.openxmlformats.org/officeDocument/2006/relationships/hyperlink" Target="http://dx.doi.org/10.1016/j.stem.2014.09.016" TargetMode="External"/><Relationship Id="rId411" Type="http://schemas.openxmlformats.org/officeDocument/2006/relationships/hyperlink" Target="http://www.nature.com/doifinder/10.1038/nm1747" TargetMode="External"/><Relationship Id="rId432" Type="http://schemas.openxmlformats.org/officeDocument/2006/relationships/hyperlink" Target="http://dx.doi.org/10.1038/510195a" TargetMode="External"/><Relationship Id="rId453" Type="http://schemas.openxmlformats.org/officeDocument/2006/relationships/hyperlink" Target="http://chemport.cas.org/cgi-bin/sdcgi?APP=ftslink&amp;action=reflink&amp;origin=npg&amp;version=1.0&amp;coi=1:CAS:528:DC+C3MXotlCms7w=&amp;pissn=1759-4758&amp;pyear=2015&amp;md5=fb6f12a1df0d62f1a551a87cca79a3ff" TargetMode="External"/><Relationship Id="rId106" Type="http://schemas.openxmlformats.org/officeDocument/2006/relationships/hyperlink" Target="http://dx.doi.org/10.1212/WNL.40.2.273" TargetMode="External"/><Relationship Id="rId127" Type="http://schemas.openxmlformats.org/officeDocument/2006/relationships/hyperlink" Target="http://chemport.cas.org/cgi-bin/sdcgi?APP=ftslink&amp;action=reflink&amp;origin=npg&amp;version=1.0&amp;coi=1:STN:280:DyaL1MzgtFGlsw==&amp;pissn=1759-4758&amp;pyear=2015&amp;md5=525a52c0411ad009588e8b6e7eb6ea86" TargetMode="External"/><Relationship Id="rId313" Type="http://schemas.openxmlformats.org/officeDocument/2006/relationships/hyperlink" Target="http://links.isiglobalnet2.com/gateway/Gateway.cgi?amp;GWVersion=2&amp;amp;SrcAuth=Nature&amp;amp;SrcApp=Nature&amp;amp;DestLinkType=FullRecord&amp;amp;KeyUT=000176599200034&amp;amp;DestApp=WOS_CPL" TargetMode="External"/><Relationship Id="rId10" Type="http://schemas.openxmlformats.org/officeDocument/2006/relationships/hyperlink" Target="http://www.nature.com/nrneurol/journal/v11/n9/abs/nrneurol.2015.123.html#author-information" TargetMode="External"/><Relationship Id="rId31" Type="http://schemas.openxmlformats.org/officeDocument/2006/relationships/hyperlink" Target="http://chemport.cas.org/cgi-bin/sdcgi?APP=ftslink&amp;action=reflink&amp;origin=npg&amp;version=1.0&amp;coi=1:STN:280:DyaE2M7ms1Cltw==&amp;pissn=1759-4758&amp;pyear=2015&amp;md5=3172e48f3fbc99306667101b437a7f24" TargetMode="External"/><Relationship Id="rId52" Type="http://schemas.openxmlformats.org/officeDocument/2006/relationships/hyperlink" Target="http://chemport.cas.org/cgi-bin/sdcgi?APP=ftslink&amp;action=reflink&amp;origin=npg&amp;version=1.0&amp;coi=1:CAS:528:DyaK2cXkt1Y=&amp;pissn=1759-4758&amp;pyear=2015&amp;md5=cb561b6f3b107e86c04f1fe6eb9f84dc" TargetMode="External"/><Relationship Id="rId73" Type="http://schemas.openxmlformats.org/officeDocument/2006/relationships/hyperlink" Target="http://www.nature.com/doifinder/10.1038/289497a0" TargetMode="External"/><Relationship Id="rId94" Type="http://schemas.openxmlformats.org/officeDocument/2006/relationships/hyperlink" Target="http://www.ncbi.nlm.nih.gov/entrez/query.fcgi?holding=npg&amp;amp;cmd=Retrieve&amp;amp;db=PubMed&amp;amp;list_uids=3821829&amp;amp;dopt=Abstract" TargetMode="External"/><Relationship Id="rId148" Type="http://schemas.openxmlformats.org/officeDocument/2006/relationships/hyperlink" Target="http://dx.doi.org/10.1093/brain/123.7.1380" TargetMode="External"/><Relationship Id="rId169" Type="http://schemas.openxmlformats.org/officeDocument/2006/relationships/hyperlink" Target="http://links.isiglobalnet2.com/gateway/Gateway.cgi?amp;GWVersion=2&amp;amp;SrcAuth=Nature&amp;amp;SrcApp=Nature&amp;amp;DestLinkType=FullRecord&amp;amp;KeyUT=A1992JZ43200002&amp;amp;DestApp=WOS_CPL" TargetMode="External"/><Relationship Id="rId334" Type="http://schemas.openxmlformats.org/officeDocument/2006/relationships/hyperlink" Target="http://chemport.cas.org/cgi-bin/sdcgi?APP=ftslink&amp;action=reflink&amp;origin=npg&amp;version=1.0&amp;coi=1:CAS:528:DC+D28XhtFKlsLfL&amp;pissn=1759-4758&amp;pyear=2015&amp;md5=707d7295dc4f6afd8a2cd1ef5396f4aa" TargetMode="External"/><Relationship Id="rId355" Type="http://schemas.openxmlformats.org/officeDocument/2006/relationships/hyperlink" Target="http://www.ncbi.nlm.nih.gov/entrez/query.fcgi?holding=npg&amp;amp;cmd=Retrieve&amp;amp;db=PubMed&amp;amp;list_uids=19269371&amp;amp;dopt=Abstract" TargetMode="External"/><Relationship Id="rId376" Type="http://schemas.openxmlformats.org/officeDocument/2006/relationships/hyperlink" Target="http://www.ncbi.nlm.nih.gov/entrez/query.fcgi?holding=npg&amp;amp;cmd=Retrieve&amp;amp;db=PubMed&amp;amp;list_uids=19252484&amp;amp;dopt=Abstract" TargetMode="External"/><Relationship Id="rId397" Type="http://schemas.openxmlformats.org/officeDocument/2006/relationships/hyperlink" Target="http://www.ncbi.nlm.nih.gov/entrez/query.fcgi?holding=npg&amp;amp;cmd=Retrieve&amp;amp;db=PubMed&amp;amp;list_uids=25580598&amp;amp;dopt=Abstract" TargetMode="External"/><Relationship Id="rId4" Type="http://schemas.openxmlformats.org/officeDocument/2006/relationships/hyperlink" Target="http://www.nature.com/nrneurol/journal/v11/n9/full/nrneurol.2015.123.html" TargetMode="External"/><Relationship Id="rId180" Type="http://schemas.openxmlformats.org/officeDocument/2006/relationships/hyperlink" Target="http://dx.doi.org/10.1056/NEJM199211263272203" TargetMode="External"/><Relationship Id="rId215" Type="http://schemas.openxmlformats.org/officeDocument/2006/relationships/hyperlink" Target="http://dx.doi.org/10.1016/j.stem.2010.07.003" TargetMode="External"/><Relationship Id="rId236" Type="http://schemas.openxmlformats.org/officeDocument/2006/relationships/hyperlink" Target="http://www.ncbi.nlm.nih.gov/entrez/query.fcgi?holding=npg&amp;amp;cmd=Retrieve&amp;amp;db=PubMed&amp;amp;list_uids=23237903&amp;amp;dopt=Abstract" TargetMode="External"/><Relationship Id="rId257" Type="http://schemas.openxmlformats.org/officeDocument/2006/relationships/hyperlink" Target="http://www.ncbi.nlm.nih.gov/entrez/query.fcgi?holding=npg&amp;amp;cmd=Retrieve&amp;amp;db=PubMed&amp;amp;list_uids=8682173&amp;amp;dopt=Abstract" TargetMode="External"/><Relationship Id="rId278" Type="http://schemas.openxmlformats.org/officeDocument/2006/relationships/hyperlink" Target="http://links.isiglobalnet2.com/gateway/Gateway.cgi?amp;GWVersion=2&amp;amp;SrcAuth=Nature&amp;amp;SrcApp=Nature&amp;amp;DestLinkType=FullRecord&amp;amp;KeyUT=000291376100010&amp;amp;DestApp=WOS_CPL" TargetMode="External"/><Relationship Id="rId401" Type="http://schemas.openxmlformats.org/officeDocument/2006/relationships/hyperlink" Target="http://chemport.cas.org/cgi-bin/sdcgi?APP=ftslink&amp;action=reflink&amp;origin=npg&amp;version=1.0&amp;coi=1:CAS:528:DC+D1MXivVKmsLY=&amp;pissn=1759-4758&amp;pyear=2015&amp;md5=47e86897642a3a6ebadd4c22d0d4f5bb" TargetMode="External"/><Relationship Id="rId422" Type="http://schemas.openxmlformats.org/officeDocument/2006/relationships/hyperlink" Target="http://chemport.cas.org/cgi-bin/sdcgi?APP=ftslink&amp;action=reflink&amp;origin=npg&amp;version=1.0&amp;coi=1:CAS:528:DC+C2cXitVenu7s=&amp;pissn=1759-4758&amp;pyear=2015&amp;md5=e0bc4556fe7507fdd44f45ccaac3d0f5" TargetMode="External"/><Relationship Id="rId443" Type="http://schemas.openxmlformats.org/officeDocument/2006/relationships/hyperlink" Target="http://chemport.cas.org/cgi-bin/sdcgi?APP=ftslink&amp;action=reflink&amp;origin=npg&amp;version=1.0&amp;coi=1:CAS:528:DC+C2MXjsFGltLc=&amp;pissn=1759-4758&amp;pyear=2015&amp;md5=3141018687ce80c4ef281848b895ed67" TargetMode="External"/><Relationship Id="rId464" Type="http://schemas.openxmlformats.org/officeDocument/2006/relationships/hyperlink" Target="http://www.nature.com/natureevents/science/events/new" TargetMode="External"/><Relationship Id="rId303" Type="http://schemas.openxmlformats.org/officeDocument/2006/relationships/hyperlink" Target="http://www.nature.com/doifinder/10.1038/nbt1201-1134" TargetMode="External"/><Relationship Id="rId42" Type="http://schemas.openxmlformats.org/officeDocument/2006/relationships/hyperlink" Target="http://dx.doi.org/10.1515/REVNEURO.1993.4.2.113" TargetMode="External"/><Relationship Id="rId84" Type="http://schemas.openxmlformats.org/officeDocument/2006/relationships/hyperlink" Target="http://www.ncbi.nlm.nih.gov/entrez/query.fcgi?holding=npg&amp;amp;cmd=Retrieve&amp;amp;db=PubMed&amp;amp;list_uids=2578558&amp;amp;dopt=Abstract" TargetMode="External"/><Relationship Id="rId138" Type="http://schemas.openxmlformats.org/officeDocument/2006/relationships/hyperlink" Target="http://chemport.cas.org/cgi-bin/sdcgi?APP=ftslink&amp;action=reflink&amp;origin=npg&amp;version=1.0&amp;coi=1:STN:280:BiaB2s3ntFc=&amp;pissn=1759-4758&amp;pyear=2015&amp;md5=4d99e77c72e642262fe6819bcd66d3aa" TargetMode="External"/><Relationship Id="rId345" Type="http://schemas.openxmlformats.org/officeDocument/2006/relationships/hyperlink" Target="http://dx.doi.org/10.1634/stemcells.2004-0365" TargetMode="External"/><Relationship Id="rId387" Type="http://schemas.openxmlformats.org/officeDocument/2006/relationships/hyperlink" Target="http://www.ncbi.nlm.nih.gov/entrez/query.fcgi?holding=npg&amp;amp;cmd=Retrieve&amp;amp;db=PubMed&amp;amp;list_uids=22813745&amp;amp;dopt=Abstract" TargetMode="External"/><Relationship Id="rId191" Type="http://schemas.openxmlformats.org/officeDocument/2006/relationships/hyperlink" Target="http://chemport.cas.org/cgi-bin/sdcgi?APP=ftslink&amp;action=reflink&amp;origin=npg&amp;version=1.0&amp;coi=1:STN:280:DyaK1cvhvVygtg==&amp;pissn=1759-4758&amp;pyear=2015&amp;md5=2ecedf12b3babf71f4e22fcdec97cc7c" TargetMode="External"/><Relationship Id="rId205" Type="http://schemas.openxmlformats.org/officeDocument/2006/relationships/hyperlink" Target="http://dx.doi.org/10.1002/mds.21768" TargetMode="External"/><Relationship Id="rId247" Type="http://schemas.openxmlformats.org/officeDocument/2006/relationships/hyperlink" Target="http://dx.doi.org/10.1002/(SICI)1096-9861(19960624)370:2%3c203::AID-CNE6%3e3.3.CO;2-S" TargetMode="External"/><Relationship Id="rId412" Type="http://schemas.openxmlformats.org/officeDocument/2006/relationships/hyperlink" Target="http://chemport.cas.org/cgi-bin/sdcgi?APP=ftslink&amp;action=reflink&amp;origin=npg&amp;version=1.0&amp;coi=1:CAS:528:DC+D1cXlsFCmsrs=&amp;pissn=1759-4758&amp;pyear=2015&amp;md5=4c9d2f7e232c5a617a565b41981f4b26" TargetMode="External"/><Relationship Id="rId107" Type="http://schemas.openxmlformats.org/officeDocument/2006/relationships/hyperlink" Target="http://chemport.cas.org/cgi-bin/sdcgi?APP=ftslink&amp;action=reflink&amp;origin=npg&amp;version=1.0&amp;coi=1:STN:280:DyaL1MzmsFKjtQ==&amp;pissn=1759-4758&amp;pyear=2015&amp;md5=256e82570fad8d11b62ab58d49715697" TargetMode="External"/><Relationship Id="rId289" Type="http://schemas.openxmlformats.org/officeDocument/2006/relationships/hyperlink" Target="http://chemport.cas.org/cgi-bin/sdcgi?APP=ftslink&amp;action=reflink&amp;origin=npg&amp;version=1.0&amp;coi=1:CAS:528:DyaK1cXntleisLg=&amp;pissn=1759-4758&amp;pyear=2015&amp;md5=0d6229d2df098875cdf93ee97579062f" TargetMode="External"/><Relationship Id="rId454" Type="http://schemas.openxmlformats.org/officeDocument/2006/relationships/hyperlink" Target="http://links.isiglobalnet2.com/gateway/Gateway.cgi?amp;GWVersion=2&amp;amp;SrcAuth=Nature&amp;amp;SrcApp=Nature&amp;amp;DestLinkType=FullRecord&amp;amp;KeyUT=000293731900040&amp;amp;DestApp=WOS_CPL" TargetMode="External"/><Relationship Id="rId11" Type="http://schemas.openxmlformats.org/officeDocument/2006/relationships/hyperlink" Target="http://www.nature.com/subjects/parkinsons-disease" TargetMode="External"/><Relationship Id="rId53" Type="http://schemas.openxmlformats.org/officeDocument/2006/relationships/hyperlink" Target="http://links.isiglobalnet2.com/gateway/Gateway.cgi?amp;GWVersion=2&amp;amp;SrcAuth=Nature&amp;amp;SrcApp=Nature&amp;amp;DestLinkType=FullRecord&amp;amp;KeyUT=A1993MC80100021&amp;amp;DestApp=WOS_CPL" TargetMode="External"/><Relationship Id="rId149" Type="http://schemas.openxmlformats.org/officeDocument/2006/relationships/hyperlink" Target="http://chemport.cas.org/cgi-bin/sdcgi?APP=ftslink&amp;action=reflink&amp;origin=npg&amp;version=1.0&amp;coi=1:STN:280:ByuC2MzgtVU=&amp;pissn=1759-4758&amp;pyear=2015&amp;md5=e756b88ae137b28ce2df4b9850fc3538" TargetMode="External"/><Relationship Id="rId314" Type="http://schemas.openxmlformats.org/officeDocument/2006/relationships/hyperlink" Target="http://www.ncbi.nlm.nih.gov/entrez/query.fcgi?holding=npg&amp;amp;cmd=Retrieve&amp;amp;db=PubMed&amp;amp;list_uids=12077607&amp;amp;dopt=Abstract" TargetMode="External"/><Relationship Id="rId356" Type="http://schemas.openxmlformats.org/officeDocument/2006/relationships/hyperlink" Target="http://dx.doi.org/10.1016/j.cell.2009.02.013" TargetMode="External"/><Relationship Id="rId398" Type="http://schemas.openxmlformats.org/officeDocument/2006/relationships/hyperlink" Target="http://www.nature.com/doifinder/10.1038/nbt.3124" TargetMode="External"/><Relationship Id="rId95" Type="http://schemas.openxmlformats.org/officeDocument/2006/relationships/hyperlink" Target="http://dx.doi.org/10.1056/NEJM198704023161410" TargetMode="External"/><Relationship Id="rId160" Type="http://schemas.openxmlformats.org/officeDocument/2006/relationships/hyperlink" Target="http://www.nature.com/doifinder/10.1038/16060" TargetMode="External"/><Relationship Id="rId216" Type="http://schemas.openxmlformats.org/officeDocument/2006/relationships/hyperlink" Target="http://chemport.cas.org/cgi-bin/sdcgi?APP=ftslink&amp;action=reflink&amp;origin=npg&amp;version=1.0&amp;coi=1:CAS:528:DC+C3cXhtVOis73I&amp;pissn=1759-4758&amp;pyear=2015&amp;md5=599fd22c4a17f4598b382af2348d9881" TargetMode="External"/><Relationship Id="rId423" Type="http://schemas.openxmlformats.org/officeDocument/2006/relationships/hyperlink" Target="http://links.isiglobalnet2.com/gateway/Gateway.cgi?amp;GWVersion=2&amp;amp;SrcAuth=Nature&amp;amp;SrcApp=Nature&amp;amp;DestLinkType=FullRecord&amp;amp;KeyUT=000330915000013&amp;amp;DestApp=WOS_CPL" TargetMode="External"/><Relationship Id="rId258" Type="http://schemas.openxmlformats.org/officeDocument/2006/relationships/hyperlink" Target="http://dx.doi.org/10.1006/exnr.1996.0109" TargetMode="External"/><Relationship Id="rId465" Type="http://schemas.openxmlformats.org/officeDocument/2006/relationships/hyperlink" Target="http://www.nature.com/natureevents/science" TargetMode="External"/><Relationship Id="rId22" Type="http://schemas.openxmlformats.org/officeDocument/2006/relationships/hyperlink" Target="http://www.ncbi.nlm.nih.gov/entrez/query.fcgi?holding=npg&amp;amp;cmd=Retrieve&amp;amp;db=PubMed&amp;amp;list_uids=10430830&amp;amp;dopt=Abstract" TargetMode="External"/><Relationship Id="rId64" Type="http://schemas.openxmlformats.org/officeDocument/2006/relationships/hyperlink" Target="http://chemport.cas.org/cgi-bin/sdcgi?APP=ftslink&amp;action=reflink&amp;origin=npg&amp;version=1.0&amp;coi=1:STN:280:DyaL2M/kvFyhsA==&amp;pissn=1759-4758&amp;pyear=2015&amp;md5=b56b0c892fd9056e9e32e2eae82cf252" TargetMode="External"/><Relationship Id="rId118" Type="http://schemas.openxmlformats.org/officeDocument/2006/relationships/hyperlink" Target="http://links.isiglobalnet2.com/gateway/Gateway.cgi?amp;GWVersion=2&amp;amp;SrcAuth=Nature&amp;amp;SrcApp=Nature&amp;amp;DestLinkType=FullRecord&amp;amp;KeyUT=A1987K570600002&amp;amp;DestApp=WOS_CPL" TargetMode="External"/><Relationship Id="rId325" Type="http://schemas.openxmlformats.org/officeDocument/2006/relationships/hyperlink" Target="http://www.ncbi.nlm.nih.gov/entrez/query.fcgi?holding=npg&amp;amp;cmd=Retrieve&amp;amp;db=PubMed&amp;amp;list_uids=15310843&amp;amp;dopt=Abstract" TargetMode="External"/><Relationship Id="rId367" Type="http://schemas.openxmlformats.org/officeDocument/2006/relationships/hyperlink" Target="http://chemport.cas.org/cgi-bin/sdcgi?APP=ftslink&amp;action=reflink&amp;origin=npg&amp;version=1.0&amp;coi=1:CAS:528:DC+D2MXhslSisbw=&amp;pissn=1759-4758&amp;pyear=2015&amp;md5=7134d487c0a06b52ca97a1d5fecb4ba0" TargetMode="External"/><Relationship Id="rId171" Type="http://schemas.openxmlformats.org/officeDocument/2006/relationships/hyperlink" Target="http://dx.doi.org/10.1056/NEJM199211263272202" TargetMode="External"/><Relationship Id="rId227" Type="http://schemas.openxmlformats.org/officeDocument/2006/relationships/hyperlink" Target="http://www.ncbi.nlm.nih.gov/entrez/query.fcgi?holding=npg&amp;amp;cmd=Retrieve&amp;amp;db=PubMed&amp;amp;list_uids=16697115&amp;amp;dopt=Abstract" TargetMode="External"/><Relationship Id="rId269" Type="http://schemas.openxmlformats.org/officeDocument/2006/relationships/hyperlink" Target="http://dx.doi.org/10.2741/1217" TargetMode="External"/><Relationship Id="rId434" Type="http://schemas.openxmlformats.org/officeDocument/2006/relationships/hyperlink" Target="http://chemport.cas.org/cgi-bin/sdcgi?APP=ftslink&amp;action=reflink&amp;origin=npg&amp;version=1.0&amp;coi=1:STN:280:DyaK3c3pslGrsg==&amp;pissn=1759-4758&amp;pyear=2015&amp;md5=a07617d8085910e8c7d61ee153db769d" TargetMode="External"/><Relationship Id="rId33" Type="http://schemas.openxmlformats.org/officeDocument/2006/relationships/hyperlink" Target="http://dx.doi.org/10.1007/BF00219957" TargetMode="External"/><Relationship Id="rId129" Type="http://schemas.openxmlformats.org/officeDocument/2006/relationships/hyperlink" Target="http://dx.doi.org/10.1002/ana.410250613" TargetMode="External"/><Relationship Id="rId280" Type="http://schemas.openxmlformats.org/officeDocument/2006/relationships/hyperlink" Target="http://dx.doi.org/10.1016/S1474-4422(11)70097-7" TargetMode="External"/><Relationship Id="rId336" Type="http://schemas.openxmlformats.org/officeDocument/2006/relationships/hyperlink" Target="http://www.ncbi.nlm.nih.gov/entrez/query.fcgi?holding=npg&amp;amp;cmd=Retrieve&amp;amp;db=PubMed&amp;amp;list_uids=17057709&amp;amp;dopt=Abstract" TargetMode="External"/><Relationship Id="rId75" Type="http://schemas.openxmlformats.org/officeDocument/2006/relationships/hyperlink" Target="http://www.ncbi.nlm.nih.gov/entrez/query.fcgi?holding=npg&amp;amp;cmd=Retrieve&amp;amp;db=PubMed&amp;amp;list_uids=7417786&amp;amp;dopt=Abstract" TargetMode="External"/><Relationship Id="rId140" Type="http://schemas.openxmlformats.org/officeDocument/2006/relationships/hyperlink" Target="http://www.ncbi.nlm.nih.gov/entrez/query.fcgi?holding=npg&amp;amp;cmd=Retrieve&amp;amp;db=PubMed&amp;amp;list_uids=2786405&amp;amp;dopt=Abstract" TargetMode="External"/><Relationship Id="rId182" Type="http://schemas.openxmlformats.org/officeDocument/2006/relationships/hyperlink" Target="http://links.isiglobalnet2.com/gateway/Gateway.cgi?amp;GWVersion=2&amp;amp;SrcAuth=Nature&amp;amp;SrcApp=Nature&amp;amp;DestLinkType=FullRecord&amp;amp;KeyUT=000086675600017&amp;amp;DestApp=WOS_CPL" TargetMode="External"/><Relationship Id="rId378" Type="http://schemas.openxmlformats.org/officeDocument/2006/relationships/hyperlink" Target="http://chemport.cas.org/cgi-bin/sdcgi?APP=ftslink&amp;action=reflink&amp;origin=npg&amp;version=1.0&amp;coi=1:CAS:528:DC+C2cXotFyktw==&amp;pissn=1759-4758&amp;pyear=2015&amp;md5=4211129cd2a5cd0adc7ce3897e3c93c5" TargetMode="External"/><Relationship Id="rId403" Type="http://schemas.openxmlformats.org/officeDocument/2006/relationships/hyperlink" Target="http://www.ncbi.nlm.nih.gov/entrez/query.fcgi?holding=npg&amp;amp;cmd=Retrieve&amp;amp;db=PubMed&amp;amp;list_uids=19270655&amp;amp;dopt=Abstract" TargetMode="External"/><Relationship Id="rId6" Type="http://schemas.openxmlformats.org/officeDocument/2006/relationships/hyperlink" Target="https://s100.copyright.com/AppDispatchServlet?publisherName=NPGR&amp;publication=Nature+Reviews+Neurology&amp;title=Cell-based+therapies+for+Parkinson+disease%5bmdash%5dpast+insights+and+future+potential&amp;contentID=10.1038/nrneurol.2015.123&amp;volumeNum=11&amp;issueNum=9&amp;numPages=12&amp;pageNumbers=pp492-503&amp;orderBeanReset=true&amp;publicationDate=2015-08-04&amp;author=Roger+A.+Barker,+Janelle+Drouin-Ouellet,+Malin+Parmar" TargetMode="External"/><Relationship Id="rId238" Type="http://schemas.openxmlformats.org/officeDocument/2006/relationships/hyperlink" Target="http://www.ncbi.nlm.nih.gov/entrez/query.fcgi?holding=npg&amp;amp;cmd=Retrieve&amp;amp;db=PubMed&amp;amp;list_uids=16246865&amp;amp;dopt=Abstract" TargetMode="External"/><Relationship Id="rId445" Type="http://schemas.openxmlformats.org/officeDocument/2006/relationships/hyperlink" Target="http://dx.doi.org/10.1016/j.stem.2015.01.018" TargetMode="External"/><Relationship Id="rId291" Type="http://schemas.openxmlformats.org/officeDocument/2006/relationships/hyperlink" Target="http://www.ncbi.nlm.nih.gov/entrez/query.fcgi?holding=npg&amp;amp;cmd=Retrieve&amp;amp;db=PubMed&amp;amp;list_uids=9804556&amp;amp;dopt=Abstract" TargetMode="External"/><Relationship Id="rId305" Type="http://schemas.openxmlformats.org/officeDocument/2006/relationships/hyperlink" Target="http://links.isiglobalnet2.com/gateway/Gateway.cgi?amp;GWVersion=2&amp;amp;SrcAuth=Nature&amp;amp;SrcApp=Nature&amp;amp;DestLinkType=FullRecord&amp;amp;KeyUT=000172524400025&amp;amp;DestApp=WOS_CPL" TargetMode="External"/><Relationship Id="rId347" Type="http://schemas.openxmlformats.org/officeDocument/2006/relationships/hyperlink" Target="http://www.ncbi.nlm.nih.gov/entrez/query.fcgi?holding=npg&amp;amp;cmd=Retrieve&amp;amp;db=PubMed&amp;amp;list_uids=17951220&amp;amp;dopt=Abstract" TargetMode="External"/><Relationship Id="rId44" Type="http://schemas.openxmlformats.org/officeDocument/2006/relationships/hyperlink" Target="http://www.ncbi.nlm.nih.gov/entrez/query.fcgi?holding=npg&amp;amp;cmd=Retrieve&amp;amp;db=PubMed&amp;amp;list_uids=4531217&amp;amp;dopt=Abstract" TargetMode="External"/><Relationship Id="rId86" Type="http://schemas.openxmlformats.org/officeDocument/2006/relationships/hyperlink" Target="http://chemport.cas.org/cgi-bin/sdcgi?APP=ftslink&amp;action=reflink&amp;origin=npg&amp;version=1.0&amp;coi=1:CAS:528:DyaK3MXhvVaqu78=&amp;pissn=1759-4758&amp;pyear=2015&amp;md5=3e21797e8e68a4f56c94b799df37d888" TargetMode="External"/><Relationship Id="rId151" Type="http://schemas.openxmlformats.org/officeDocument/2006/relationships/hyperlink" Target="http://www.ncbi.nlm.nih.gov/entrez/query.fcgi?holding=npg&amp;amp;cmd=Retrieve&amp;amp;db=PubMed&amp;amp;list_uids=8109898&amp;amp;dopt=Abstract" TargetMode="External"/><Relationship Id="rId389" Type="http://schemas.openxmlformats.org/officeDocument/2006/relationships/hyperlink" Target="http://chemport.cas.org/cgi-bin/sdcgi?APP=ftslink&amp;action=reflink&amp;origin=npg&amp;version=1.0&amp;coi=1:CAS:528:DC+C3MXhsVagtLfP&amp;pissn=1759-4758&amp;pyear=2015&amp;md5=c0d878b262b81805c3263c2a42b944b7" TargetMode="External"/><Relationship Id="rId193" Type="http://schemas.openxmlformats.org/officeDocument/2006/relationships/hyperlink" Target="http://www.ncbi.nlm.nih.gov/entrez/query.fcgi?holding=npg&amp;amp;cmd=Retrieve&amp;amp;db=PubMed&amp;amp;list_uids=9748038&amp;amp;dopt=Abstract" TargetMode="External"/><Relationship Id="rId207" Type="http://schemas.openxmlformats.org/officeDocument/2006/relationships/hyperlink" Target="http://links.isiglobalnet2.com/gateway/Gateway.cgi?amp;GWVersion=2&amp;amp;SrcAuth=Nature&amp;amp;SrcApp=Nature&amp;amp;DestLinkType=FullRecord&amp;amp;KeyUT=000176414300009&amp;amp;DestApp=WOS_CPL" TargetMode="External"/><Relationship Id="rId249" Type="http://schemas.openxmlformats.org/officeDocument/2006/relationships/hyperlink" Target="http://links.isiglobalnet2.com/gateway/Gateway.cgi?amp;GWVersion=2&amp;amp;SrcAuth=Nature&amp;amp;SrcApp=Nature&amp;amp;DestLinkType=FullRecord&amp;amp;KeyUT=000074286100002&amp;amp;DestApp=WOS_CPL" TargetMode="External"/><Relationship Id="rId414" Type="http://schemas.openxmlformats.org/officeDocument/2006/relationships/hyperlink" Target="http://www.ncbi.nlm.nih.gov/entrez/query.fcgi?holding=npg&amp;amp;cmd=Retrieve&amp;amp;db=PubMed&amp;amp;list_uids=18391963&amp;amp;dopt=Abstract" TargetMode="External"/><Relationship Id="rId456" Type="http://schemas.openxmlformats.org/officeDocument/2006/relationships/hyperlink" Target="http://www.nature.com/doifinder/10.1038/nature10284" TargetMode="External"/><Relationship Id="rId13" Type="http://schemas.openxmlformats.org/officeDocument/2006/relationships/hyperlink" Target="http://www.nature.com/subjects/stem-cell-research" TargetMode="External"/><Relationship Id="rId109" Type="http://schemas.openxmlformats.org/officeDocument/2006/relationships/hyperlink" Target="http://dx.doi.org/10.1212/WNL.39.9.1227" TargetMode="External"/><Relationship Id="rId260" Type="http://schemas.openxmlformats.org/officeDocument/2006/relationships/hyperlink" Target="http://links.isiglobalnet2.com/gateway/Gateway.cgi?amp;GWVersion=2&amp;amp;SrcAuth=Nature&amp;amp;SrcApp=Nature&amp;amp;DestLinkType=FullRecord&amp;amp;KeyUT=000085785700008&amp;amp;DestApp=WOS_CPL" TargetMode="External"/><Relationship Id="rId316" Type="http://schemas.openxmlformats.org/officeDocument/2006/relationships/hyperlink" Target="http://chemport.cas.org/cgi-bin/sdcgi?APP=ftslink&amp;action=reflink&amp;origin=npg&amp;version=1.0&amp;coi=1:CAS:528:DC+D28XhtFKlsbnJ&amp;pissn=1759-4758&amp;pyear=2015&amp;md5=3045d751e563600e0d0749d2cb3b5443" TargetMode="External"/><Relationship Id="rId55" Type="http://schemas.openxmlformats.org/officeDocument/2006/relationships/hyperlink" Target="http://dx.doi.org/10.1016/0006-8993(93)90576-9" TargetMode="External"/><Relationship Id="rId97" Type="http://schemas.openxmlformats.org/officeDocument/2006/relationships/hyperlink" Target="http://www.ncbi.nlm.nih.gov/entrez/query.fcgi?holding=npg&amp;amp;cmd=Retrieve&amp;amp;db=PubMed&amp;amp;list_uids=2712744&amp;amp;dopt=Abstract" TargetMode="External"/><Relationship Id="rId120" Type="http://schemas.openxmlformats.org/officeDocument/2006/relationships/hyperlink" Target="http://dx.doi.org/10.1002/ana.410220403" TargetMode="External"/><Relationship Id="rId358" Type="http://schemas.openxmlformats.org/officeDocument/2006/relationships/hyperlink" Target="http://dx.doi.org/10.1073/pnas.1010209107" TargetMode="External"/><Relationship Id="rId162" Type="http://schemas.openxmlformats.org/officeDocument/2006/relationships/hyperlink" Target="http://links.isiglobalnet2.com/gateway/Gateway.cgi?amp;GWVersion=2&amp;amp;SrcAuth=Nature&amp;amp;SrcApp=Nature&amp;amp;DestLinkType=FullRecord&amp;amp;KeyUT=000165130000001&amp;amp;DestApp=WOS_CPL" TargetMode="External"/><Relationship Id="rId218" Type="http://schemas.openxmlformats.org/officeDocument/2006/relationships/hyperlink" Target="http://dx.doi.org/10.1126/scitranslmed.3000976" TargetMode="External"/><Relationship Id="rId425" Type="http://schemas.openxmlformats.org/officeDocument/2006/relationships/hyperlink" Target="http://www.nature.com/doifinder/10.1038/nm.3457" TargetMode="External"/><Relationship Id="rId467" Type="http://schemas.openxmlformats.org/officeDocument/2006/relationships/hyperlink" Target="http://dx.doi.org/10.1038/nm1495" TargetMode="External"/><Relationship Id="rId271" Type="http://schemas.openxmlformats.org/officeDocument/2006/relationships/hyperlink" Target="http://www.ncbi.nlm.nih.gov/entrez/query.fcgi?holding=npg&amp;amp;cmd=Retrieve&amp;amp;db=PubMed&amp;amp;list_uids=16344341&amp;amp;dopt=Abstract" TargetMode="External"/><Relationship Id="rId24" Type="http://schemas.openxmlformats.org/officeDocument/2006/relationships/hyperlink" Target="http://links.isiglobalnet2.com/gateway/Gateway.cgi?amp;GWVersion=2&amp;amp;SrcAuth=Nature&amp;amp;SrcApp=Nature&amp;amp;DestLinkType=FullRecord&amp;amp;KeyUT=000180616100001&amp;amp;DestApp=WOS_CPL" TargetMode="External"/><Relationship Id="rId66" Type="http://schemas.openxmlformats.org/officeDocument/2006/relationships/hyperlink" Target="http://chemport.cas.org/cgi-bin/sdcgi?APP=ftslink&amp;action=reflink&amp;origin=npg&amp;version=1.0&amp;coi=1:CAS:528:DyaL3MXivVGgsA==&amp;pissn=1759-4758&amp;pyear=2015&amp;md5=c61d7ca2d6f97a777cd4d1dcda219fbb" TargetMode="External"/><Relationship Id="rId131" Type="http://schemas.openxmlformats.org/officeDocument/2006/relationships/hyperlink" Target="http://dx.doi.org/10.1002/mds.21528" TargetMode="External"/><Relationship Id="rId327" Type="http://schemas.openxmlformats.org/officeDocument/2006/relationships/hyperlink" Target="http://chemport.cas.org/cgi-bin/sdcgi?APP=ftslink&amp;action=reflink&amp;origin=npg&amp;version=1.0&amp;coi=1:CAS:528:DC+D2sXivVOlt78=&amp;pissn=1759-4758&amp;pyear=2015&amp;md5=83010620338fad321ca88e53343dd281" TargetMode="External"/><Relationship Id="rId369" Type="http://schemas.openxmlformats.org/officeDocument/2006/relationships/hyperlink" Target="http://www.ncbi.nlm.nih.gov/entrez/query.fcgi?holding=npg&amp;amp;cmd=Retrieve&amp;amp;db=PubMed&amp;amp;list_uids=15738958&amp;amp;dopt=Abstract" TargetMode="External"/><Relationship Id="rId173" Type="http://schemas.openxmlformats.org/officeDocument/2006/relationships/hyperlink" Target="http://links.isiglobalnet2.com/gateway/Gateway.cgi?amp;GWVersion=2&amp;amp;SrcAuth=Nature&amp;amp;SrcApp=Nature&amp;amp;DestLinkType=FullRecord&amp;amp;KeyUT=A1995RU33300006&amp;amp;DestApp=WOS_CPL" TargetMode="External"/><Relationship Id="rId229" Type="http://schemas.openxmlformats.org/officeDocument/2006/relationships/hyperlink" Target="http://links.isiglobalnet2.com/gateway/Gateway.cgi?amp;GWVersion=2&amp;amp;SrcAuth=Nature&amp;amp;SrcApp=Nature&amp;amp;DestLinkType=FullRecord&amp;amp;KeyUT=000230204800005&amp;amp;DestApp=WOS_CPL" TargetMode="External"/><Relationship Id="rId380" Type="http://schemas.openxmlformats.org/officeDocument/2006/relationships/hyperlink" Target="http://www.ncbi.nlm.nih.gov/entrez/query.fcgi?holding=npg&amp;amp;cmd=Retrieve&amp;amp;db=PubMed&amp;amp;list_uids=24434846&amp;amp;dopt=Abstract" TargetMode="External"/><Relationship Id="rId436" Type="http://schemas.openxmlformats.org/officeDocument/2006/relationships/hyperlink" Target="http://dx.doi.org/10.1002/ana.410270615" TargetMode="External"/><Relationship Id="rId240" Type="http://schemas.openxmlformats.org/officeDocument/2006/relationships/hyperlink" Target="http://chemport.cas.org/cgi-bin/sdcgi?APP=ftslink&amp;action=reflink&amp;origin=npg&amp;version=1.0&amp;coi=1:STN:280:ByqB3MvmslM=&amp;pissn=1759-4758&amp;pyear=2015&amp;md5=2607a42b861322a39d7e89f7bf05558e" TargetMode="External"/><Relationship Id="rId35" Type="http://schemas.openxmlformats.org/officeDocument/2006/relationships/hyperlink" Target="http://www.ncbi.nlm.nih.gov/entrez/query.fcgi?holding=npg&amp;amp;cmd=Retrieve&amp;amp;db=PubMed&amp;amp;list_uids=4760512&amp;amp;dopt=Abstract" TargetMode="External"/><Relationship Id="rId77" Type="http://schemas.openxmlformats.org/officeDocument/2006/relationships/hyperlink" Target="http://www.ncbi.nlm.nih.gov/entrez/query.fcgi?holding=npg&amp;amp;cmd=Retrieve&amp;amp;db=PubMed&amp;amp;list_uids=574053&amp;amp;dopt=Abstract" TargetMode="External"/><Relationship Id="rId100" Type="http://schemas.openxmlformats.org/officeDocument/2006/relationships/hyperlink" Target="http://www.ncbi.nlm.nih.gov/entrez/query.fcgi?holding=npg&amp;amp;cmd=Retrieve&amp;amp;db=PubMed&amp;amp;list_uids=3247451&amp;amp;dopt=Abstract" TargetMode="External"/><Relationship Id="rId282" Type="http://schemas.openxmlformats.org/officeDocument/2006/relationships/hyperlink" Target="http://www.ncbi.nlm.nih.gov/entrez/query.fcgi?holding=npg&amp;amp;cmd=Retrieve&amp;amp;db=PubMed&amp;amp;list_uids=22940632&amp;amp;dopt=Abstract" TargetMode="External"/><Relationship Id="rId338" Type="http://schemas.openxmlformats.org/officeDocument/2006/relationships/hyperlink" Target="http://chemport.cas.org/cgi-bin/sdcgi?APP=ftslink&amp;action=reflink&amp;origin=npg&amp;version=1.0&amp;coi=1:CAS:528:DC+C3cXhtFGhsbjM&amp;pissn=1759-4758&amp;pyear=2015&amp;md5=0d2d42083ec233b9cf26810801d25cbd" TargetMode="External"/><Relationship Id="rId8" Type="http://schemas.openxmlformats.org/officeDocument/2006/relationships/hyperlink" Target="http://www.nature.com/nrneurol/journal/v11/n9/nrneurol.2015.123/metrics" TargetMode="External"/><Relationship Id="rId142" Type="http://schemas.openxmlformats.org/officeDocument/2006/relationships/hyperlink" Target="http://chemport.cas.org/cgi-bin/sdcgi?APP=ftslink&amp;action=reflink&amp;origin=npg&amp;version=1.0&amp;coi=1:STN:280:By+C2c/nt1I=&amp;pissn=1759-4758&amp;pyear=2015&amp;md5=caeaa6218f715a69b2aa20232eb77a8a" TargetMode="External"/><Relationship Id="rId184" Type="http://schemas.openxmlformats.org/officeDocument/2006/relationships/hyperlink" Target="http://dx.doi.org/10.3171/jns.2000.92.5.0863" TargetMode="External"/><Relationship Id="rId391" Type="http://schemas.openxmlformats.org/officeDocument/2006/relationships/hyperlink" Target="http://www.ncbi.nlm.nih.gov/entrez/query.fcgi?holding=npg&amp;amp;cmd=Retrieve&amp;amp;db=PubMed&amp;amp;list_uids=22056989&amp;amp;dopt=Abstract" TargetMode="External"/><Relationship Id="rId405" Type="http://schemas.openxmlformats.org/officeDocument/2006/relationships/hyperlink" Target="http://chemport.cas.org/cgi-bin/sdcgi?APP=ftslink&amp;action=reflink&amp;origin=npg&amp;version=1.0&amp;coi=1:CAS:528:DC+C2cXitVKls74=&amp;pissn=1759-4758&amp;pyear=2015&amp;md5=56d76e152235976f4e7d271f1cade886" TargetMode="External"/><Relationship Id="rId447" Type="http://schemas.openxmlformats.org/officeDocument/2006/relationships/hyperlink" Target="http://www.ncbi.nlm.nih.gov/entrez/query.fcgi?holding=npg&amp;amp;cmd=Retrieve&amp;amp;db=PubMed&amp;amp;list_uids=21074844&amp;amp;dopt=Abstract" TargetMode="External"/><Relationship Id="rId251" Type="http://schemas.openxmlformats.org/officeDocument/2006/relationships/hyperlink" Target="http://dx.doi.org/10.1002/mds.870130303" TargetMode="External"/><Relationship Id="rId46" Type="http://schemas.openxmlformats.org/officeDocument/2006/relationships/hyperlink" Target="http://www.ncbi.nlm.nih.gov/entrez/query.fcgi?holding=npg&amp;amp;cmd=Retrieve&amp;amp;db=PubMed&amp;amp;list_uids=5494536&amp;amp;dopt=Abstract" TargetMode="External"/><Relationship Id="rId293" Type="http://schemas.openxmlformats.org/officeDocument/2006/relationships/hyperlink" Target="http://chemport.cas.org/cgi-bin/sdcgi?APP=ftslink&amp;action=reflink&amp;origin=npg&amp;version=1.0&amp;coi=1:CAS:528:DC+D3cXis1Gmt74=&amp;pissn=1759-4758&amp;pyear=2015&amp;md5=a8f37c584d8195b3396dab02d58935da" TargetMode="External"/><Relationship Id="rId307" Type="http://schemas.openxmlformats.org/officeDocument/2006/relationships/hyperlink" Target="http://www.nature.com/doifinder/10.1038/nbt1201-1129" TargetMode="External"/><Relationship Id="rId349" Type="http://schemas.openxmlformats.org/officeDocument/2006/relationships/hyperlink" Target="http://chemport.cas.org/cgi-bin/sdcgi?APP=ftslink&amp;action=reflink&amp;origin=npg&amp;version=1.0&amp;coi=1:CAS:528:DC+D2sXhsVejt77E&amp;pissn=1759-4758&amp;pyear=2015&amp;md5=58f9573f313e8205178368e098dafe8d" TargetMode="External"/><Relationship Id="rId88" Type="http://schemas.openxmlformats.org/officeDocument/2006/relationships/hyperlink" Target="http://dx.doi.org/10.1016/0014-4886(90)90026-O" TargetMode="External"/><Relationship Id="rId111" Type="http://schemas.openxmlformats.org/officeDocument/2006/relationships/hyperlink" Target="http://www.ncbi.nlm.nih.gov/entrez/query.fcgi?holding=npg&amp;amp;cmd=Retrieve&amp;amp;db=PubMed&amp;amp;list_uids=3247452&amp;amp;dopt=Abstract" TargetMode="External"/><Relationship Id="rId153" Type="http://schemas.openxmlformats.org/officeDocument/2006/relationships/hyperlink" Target="http://chemport.cas.org/cgi-bin/sdcgi?APP=ftslink&amp;action=reflink&amp;origin=npg&amp;version=1.0&amp;coi=1:STN:280:ByiA28bitVY=&amp;pissn=1759-4758&amp;pyear=2015&amp;md5=340e7a8c8b083a665415102812ccb30a" TargetMode="External"/><Relationship Id="rId195" Type="http://schemas.openxmlformats.org/officeDocument/2006/relationships/hyperlink" Target="http://chemport.cas.org/cgi-bin/sdcgi?APP=ftslink&amp;action=reflink&amp;origin=npg&amp;version=1.0&amp;coi=1:STN:280:DC+D3M7ltFCisQ==&amp;pissn=1759-4758&amp;pyear=2015&amp;md5=d6ebf694d94de33435e325e959523624" TargetMode="External"/><Relationship Id="rId209" Type="http://schemas.openxmlformats.org/officeDocument/2006/relationships/hyperlink" Target="http://www.nature.com/doifinder/10.1038/nn863" TargetMode="External"/><Relationship Id="rId360" Type="http://schemas.openxmlformats.org/officeDocument/2006/relationships/hyperlink" Target="http://www.ncbi.nlm.nih.gov/entrez/query.fcgi?holding=npg&amp;amp;cmd=Retrieve&amp;amp;db=PubMed&amp;amp;list_uids=23933658&amp;amp;dopt=Abstract" TargetMode="External"/><Relationship Id="rId416" Type="http://schemas.openxmlformats.org/officeDocument/2006/relationships/hyperlink" Target="http://chemport.cas.org/cgi-bin/sdcgi?APP=ftslink&amp;action=reflink&amp;origin=npg&amp;version=1.0&amp;coi=1:CAS:528:DC+C3cXivVegt7Y=&amp;pissn=1759-4758&amp;pyear=2015&amp;md5=565f05145fc3df8ee53b9c94c6ce87e8" TargetMode="External"/><Relationship Id="rId220" Type="http://schemas.openxmlformats.org/officeDocument/2006/relationships/hyperlink" Target="http://www.ncbi.nlm.nih.gov/entrez/query.fcgi?holding=npg&amp;amp;cmd=Retrieve&amp;amp;db=PubMed&amp;amp;list_uids=21611977&amp;amp;dopt=Abstract" TargetMode="External"/><Relationship Id="rId458" Type="http://schemas.openxmlformats.org/officeDocument/2006/relationships/hyperlink" Target="http://dx.doi.org/10.1073/pnas.1105135108" TargetMode="External"/><Relationship Id="rId15" Type="http://schemas.openxmlformats.org/officeDocument/2006/relationships/hyperlink" Target="http://www.nature.com/nrneurol/journal/v11/n9/fig_tab/nrneurol.2015.123_ft.html" TargetMode="External"/><Relationship Id="rId57" Type="http://schemas.openxmlformats.org/officeDocument/2006/relationships/hyperlink" Target="http://links.isiglobalnet2.com/gateway/Gateway.cgi?amp;GWVersion=2&amp;amp;SrcAuth=Nature&amp;amp;SrcApp=Nature&amp;amp;DestLinkType=FullRecord&amp;amp;KeyUT=A1981LY39000050&amp;amp;DestApp=WOS_CPL" TargetMode="External"/><Relationship Id="rId262" Type="http://schemas.openxmlformats.org/officeDocument/2006/relationships/hyperlink" Target="http://dx.doi.org/10.1212/WNL.54.5.1042" TargetMode="External"/><Relationship Id="rId318" Type="http://schemas.openxmlformats.org/officeDocument/2006/relationships/hyperlink" Target="http://www.ncbi.nlm.nih.gov/entrez/query.fcgi?holding=npg&amp;amp;cmd=Retrieve&amp;amp;db=PubMed&amp;amp;list_uids=16556709&amp;amp;dopt=Abstract" TargetMode="External"/><Relationship Id="rId99" Type="http://schemas.openxmlformats.org/officeDocument/2006/relationships/hyperlink" Target="http://chemport.cas.org/cgi-bin/sdcgi?APP=ftslink&amp;action=reflink&amp;origin=npg&amp;version=1.0&amp;coi=1:STN:280:DyaL1M3ktFehtw==&amp;pissn=1759-4758&amp;pyear=2015&amp;md5=d43ef09e3b7e089d796c88d34bb1e819" TargetMode="External"/><Relationship Id="rId122" Type="http://schemas.openxmlformats.org/officeDocument/2006/relationships/hyperlink" Target="http://www.ncbi.nlm.nih.gov/entrez/query.fcgi?holding=npg&amp;amp;cmd=Retrieve&amp;amp;db=PubMed&amp;amp;list_uids=3412594&amp;amp;dopt=Abstract" TargetMode="External"/><Relationship Id="rId164" Type="http://schemas.openxmlformats.org/officeDocument/2006/relationships/hyperlink" Target="http://dx.doi.org/10.1002/1531-8249(200011)48:5%3c689::AID-ANA1%3e3.3.CO;2-E" TargetMode="External"/><Relationship Id="rId371" Type="http://schemas.openxmlformats.org/officeDocument/2006/relationships/hyperlink" Target="http://chemport.cas.org/cgi-bin/sdcgi?APP=ftslink&amp;action=reflink&amp;origin=npg&amp;version=1.0&amp;coi=1:CAS:528:DC+C2MXhtFymu77M&amp;pissn=1759-4758&amp;pyear=2015&amp;md5=69584b9300d75ff70a4ab7cbf6c56ecd" TargetMode="External"/><Relationship Id="rId427" Type="http://schemas.openxmlformats.org/officeDocument/2006/relationships/hyperlink" Target="http://links.isiglobalnet2.com/gateway/Gateway.cgi?amp;GWVersion=2&amp;amp;SrcAuth=Nature&amp;amp;SrcApp=Nature&amp;amp;DestLinkType=FullRecord&amp;amp;KeyUT=000338325400001&amp;amp;DestApp=WOS_CPL" TargetMode="External"/><Relationship Id="rId26" Type="http://schemas.openxmlformats.org/officeDocument/2006/relationships/hyperlink" Target="http://dx.doi.org/10.1016/S0197-4580(02)00065-9" TargetMode="External"/><Relationship Id="rId231" Type="http://schemas.openxmlformats.org/officeDocument/2006/relationships/hyperlink" Target="http://dx.doi.org/10.1093/brain/awh510" TargetMode="External"/><Relationship Id="rId273" Type="http://schemas.openxmlformats.org/officeDocument/2006/relationships/hyperlink" Target="http://chemport.cas.org/cgi-bin/sdcgi?APP=ftslink&amp;action=reflink&amp;origin=npg&amp;version=1.0&amp;coi=1:CAS:528:DC+D1cXmtFOltb4=&amp;pissn=1759-4758&amp;pyear=2015&amp;md5=7d8749101f5080d9eef937b5e93e9df1" TargetMode="External"/><Relationship Id="rId329" Type="http://schemas.openxmlformats.org/officeDocument/2006/relationships/hyperlink" Target="http://dx.doi.org/10.1634/stemcells.2006-0380" TargetMode="External"/><Relationship Id="rId68" Type="http://schemas.openxmlformats.org/officeDocument/2006/relationships/hyperlink" Target="http://www.ncbi.nlm.nih.gov/entrez/query.fcgi?holding=npg&amp;amp;cmd=Retrieve&amp;amp;db=PubMed&amp;amp;list_uids=7436393&amp;amp;dopt=Abstract" TargetMode="External"/><Relationship Id="rId133" Type="http://schemas.openxmlformats.org/officeDocument/2006/relationships/hyperlink" Target="http://www.ncbi.nlm.nih.gov/entrez/query.fcgi?holding=npg&amp;amp;cmd=Retrieve&amp;amp;db=PubMed&amp;amp;list_uids=1681779&amp;amp;dopt=Abstract" TargetMode="External"/><Relationship Id="rId175" Type="http://schemas.openxmlformats.org/officeDocument/2006/relationships/hyperlink" Target="http://dx.doi.org/10.1002/ana.410380307" TargetMode="External"/><Relationship Id="rId340" Type="http://schemas.openxmlformats.org/officeDocument/2006/relationships/hyperlink" Target="http://www.ncbi.nlm.nih.gov/entrez/query.fcgi?holding=npg&amp;amp;cmd=Retrieve&amp;amp;db=PubMed&amp;amp;list_uids=20603216&amp;amp;dopt=Abstract" TargetMode="External"/><Relationship Id="rId200" Type="http://schemas.openxmlformats.org/officeDocument/2006/relationships/hyperlink" Target="http://www.ncbi.nlm.nih.gov/entrez/query.fcgi?holding=npg&amp;amp;cmd=Retrieve&amp;amp;db=PubMed&amp;amp;list_uids=12953276&amp;amp;dopt=Abstract" TargetMode="External"/><Relationship Id="rId382" Type="http://schemas.openxmlformats.org/officeDocument/2006/relationships/hyperlink" Target="http://chemport.cas.org/cgi-bin/sdcgi?APP=ftslink&amp;action=reflink&amp;origin=npg&amp;version=1.0&amp;coi=1:CAS:528:DC+C3cXlt1Khtr0=&amp;pissn=1759-4758&amp;pyear=2015&amp;md5=4400185acb7e3f1608311f6d07f10b6c" TargetMode="External"/><Relationship Id="rId438" Type="http://schemas.openxmlformats.org/officeDocument/2006/relationships/hyperlink" Target="http://www.ncbi.nlm.nih.gov/entrez/query.fcgi?holding=npg&amp;amp;cmd=Retrieve&amp;amp;db=PubMed&amp;amp;list_uids=2915795&amp;amp;dopt=Abstract" TargetMode="External"/><Relationship Id="rId242" Type="http://schemas.openxmlformats.org/officeDocument/2006/relationships/hyperlink" Target="http://www.ncbi.nlm.nih.gov/entrez/query.fcgi?holding=npg&amp;amp;cmd=Retrieve&amp;amp;db=PubMed&amp;amp;list_uids=7700284&amp;amp;dopt=Abstract" TargetMode="External"/><Relationship Id="rId284" Type="http://schemas.openxmlformats.org/officeDocument/2006/relationships/hyperlink" Target="http://www.ncbi.nlm.nih.gov/entrez/query.fcgi?holding=npg&amp;amp;cmd=Retrieve&amp;amp;db=PubMed&amp;amp;list_uids=23665410&amp;amp;dopt=Abstract" TargetMode="External"/><Relationship Id="rId37" Type="http://schemas.openxmlformats.org/officeDocument/2006/relationships/hyperlink" Target="http://chemport.cas.org/cgi-bin/sdcgi?APP=ftslink&amp;action=reflink&amp;origin=npg&amp;version=1.0&amp;coi=1:CAS:528:DyaE2cXkslGltbw=&amp;pissn=1759-4758&amp;pyear=2015&amp;md5=b177424133324d4cbae6c9b4c933796e" TargetMode="External"/><Relationship Id="rId79" Type="http://schemas.openxmlformats.org/officeDocument/2006/relationships/hyperlink" Target="http://www.ncbi.nlm.nih.gov/entrez/query.fcgi?holding=npg&amp;amp;cmd=Retrieve&amp;amp;db=PubMed&amp;amp;list_uids=6586058&amp;amp;dopt=Abstract" TargetMode="External"/><Relationship Id="rId102" Type="http://schemas.openxmlformats.org/officeDocument/2006/relationships/hyperlink" Target="http://www.ncbi.nlm.nih.gov/entrez/query.fcgi?holding=npg&amp;amp;cmd=Retrieve&amp;amp;db=PubMed&amp;amp;list_uids=2643770&amp;amp;dopt=Abstract" TargetMode="External"/><Relationship Id="rId144" Type="http://schemas.openxmlformats.org/officeDocument/2006/relationships/hyperlink" Target="http://www.ncbi.nlm.nih.gov/entrez/query.fcgi?holding=npg&amp;amp;cmd=Retrieve&amp;amp;db=PubMed&amp;amp;list_uids=2105529&amp;amp;dopt=Abstract" TargetMode="External"/><Relationship Id="rId90" Type="http://schemas.openxmlformats.org/officeDocument/2006/relationships/hyperlink" Target="http://links.isiglobalnet2.com/gateway/Gateway.cgi?amp;GWVersion=2&amp;amp;SrcAuth=Nature&amp;amp;SrcApp=Nature&amp;amp;DestLinkType=FullRecord&amp;amp;KeyUT=A1987G606200002&amp;amp;DestApp=WOS_CPL" TargetMode="External"/><Relationship Id="rId186" Type="http://schemas.openxmlformats.org/officeDocument/2006/relationships/hyperlink" Target="http://dx.doi.org/10.3171/jns.2002.96.3.0589" TargetMode="External"/><Relationship Id="rId351" Type="http://schemas.openxmlformats.org/officeDocument/2006/relationships/hyperlink" Target="http://www.ncbi.nlm.nih.gov/entrez/query.fcgi?holding=npg&amp;amp;cmd=Retrieve&amp;amp;db=PubMed&amp;amp;list_uids=18079707&amp;amp;dopt=Abstract" TargetMode="External"/><Relationship Id="rId393" Type="http://schemas.openxmlformats.org/officeDocument/2006/relationships/hyperlink" Target="http://www.ncbi.nlm.nih.gov/entrez/query.fcgi?holding=npg&amp;amp;cmd=Retrieve&amp;amp;db=PubMed&amp;amp;list_uids=25517469&amp;amp;dopt=Abstract" TargetMode="External"/><Relationship Id="rId407" Type="http://schemas.openxmlformats.org/officeDocument/2006/relationships/hyperlink" Target="http://dx.doi.org/10.1371/journal.pone.0085336" TargetMode="External"/><Relationship Id="rId449" Type="http://schemas.openxmlformats.org/officeDocument/2006/relationships/hyperlink" Target="http://chemport.cas.org/cgi-bin/sdcgi?APP=ftslink&amp;action=reflink&amp;origin=npg&amp;version=1.0&amp;coi=1:CAS:528:DC+D3MXlvVGmsL0=&amp;pissn=1759-4758&amp;pyear=2015&amp;md5=da79266140e3d1f142b30832dc16cbe2" TargetMode="External"/><Relationship Id="rId211" Type="http://schemas.openxmlformats.org/officeDocument/2006/relationships/hyperlink" Target="http://www.ncbi.nlm.nih.gov/entrez/query.fcgi?holding=npg&amp;amp;cmd=Retrieve&amp;amp;db=PubMed&amp;amp;list_uids=12402261&amp;amp;dopt=Abstract" TargetMode="External"/><Relationship Id="rId253" Type="http://schemas.openxmlformats.org/officeDocument/2006/relationships/hyperlink" Target="http://chemport.cas.org/cgi-bin/sdcgi?APP=ftslink&amp;action=reflink&amp;origin=npg&amp;version=1.0&amp;coi=1:STN:280:DC+D3czosVOmtg==&amp;pissn=1759-4758&amp;pyear=2015&amp;md5=afe5ebb8a342f47807241993f280029a" TargetMode="External"/><Relationship Id="rId295" Type="http://schemas.openxmlformats.org/officeDocument/2006/relationships/hyperlink" Target="http://www.ncbi.nlm.nih.gov/entrez/query.fcgi?holding=npg&amp;amp;cmd=Retrieve&amp;amp;db=PubMed&amp;amp;list_uids=10748519&amp;amp;dopt=Abstract" TargetMode="External"/><Relationship Id="rId309" Type="http://schemas.openxmlformats.org/officeDocument/2006/relationships/hyperlink" Target="http://links.isiglobalnet2.com/gateway/Gateway.cgi?amp;GWVersion=2&amp;amp;SrcAuth=Nature&amp;amp;SrcApp=Nature&amp;amp;DestLinkType=FullRecord&amp;amp;KeyUT=000165143500008&amp;amp;DestApp=WOS_CPL" TargetMode="External"/><Relationship Id="rId460" Type="http://schemas.openxmlformats.org/officeDocument/2006/relationships/hyperlink" Target="http://www.nature.com/nrneurol/foxtrot/svc/authoremailform?doi=10.1038/nrneurol.2015.123&amp;file=/nrneurol/journal/v11/n9/full/nrneurol.2015.123.html&amp;title=Cell-based+therapies+for+Parkinson+disease%5bmdash%5dpast+insights+and+future+potential&amp;author=Roger+A.+Barker" TargetMode="External"/><Relationship Id="rId48" Type="http://schemas.openxmlformats.org/officeDocument/2006/relationships/hyperlink" Target="http://chemport.cas.org/cgi-bin/sdcgi?APP=ftslink&amp;action=reflink&amp;origin=npg&amp;version=1.0&amp;coi=1:CAS:528:DyaF1MXns1eisw==&amp;pissn=1759-4758&amp;pyear=2015&amp;md5=6eb749b00950f83404a1d061ef3c3f98" TargetMode="External"/><Relationship Id="rId113" Type="http://schemas.openxmlformats.org/officeDocument/2006/relationships/hyperlink" Target="http://dx.doi.org/10.1056/NEJM198908033210512" TargetMode="External"/><Relationship Id="rId320" Type="http://schemas.openxmlformats.org/officeDocument/2006/relationships/hyperlink" Target="http://chemport.cas.org/cgi-bin/sdcgi?APP=ftslink&amp;action=reflink&amp;origin=npg&amp;version=1.0&amp;coi=1:CAS:528:DC+D2MXitlehsrg=&amp;pissn=1759-4758&amp;pyear=2015&amp;md5=cde12b777a84ffc9a22f923e73000f49" TargetMode="External"/><Relationship Id="rId155" Type="http://schemas.openxmlformats.org/officeDocument/2006/relationships/hyperlink" Target="http://www.ncbi.nlm.nih.gov/entrez/query.fcgi?holding=npg&amp;amp;cmd=Retrieve&amp;amp;db=PubMed&amp;amp;list_uids=9225690&amp;amp;dopt=Abstract" TargetMode="External"/><Relationship Id="rId197" Type="http://schemas.openxmlformats.org/officeDocument/2006/relationships/hyperlink" Target="http://www.ncbi.nlm.nih.gov/entrez/query.fcgi?holding=npg&amp;amp;cmd=Retrieve&amp;amp;db=PubMed&amp;amp;list_uids=11236774&amp;amp;dopt=Abstract" TargetMode="External"/><Relationship Id="rId362" Type="http://schemas.openxmlformats.org/officeDocument/2006/relationships/hyperlink" Target="http://dx.doi.org/10.1002/glia.20654" TargetMode="External"/><Relationship Id="rId418" Type="http://schemas.openxmlformats.org/officeDocument/2006/relationships/hyperlink" Target="http://dx.doi.org/10.1111/j.1749-6632.2009.05229.x" TargetMode="External"/><Relationship Id="rId222" Type="http://schemas.openxmlformats.org/officeDocument/2006/relationships/hyperlink" Target="http://chemport.cas.org/cgi-bin/sdcgi?APP=ftslink&amp;action=reflink&amp;origin=npg&amp;version=1.0&amp;coi=1:CAS:528:DC+D28XktVyjsrc=&amp;pissn=1759-4758&amp;pyear=2015&amp;md5=08e83a3e31d895a85171a295ff5db5b8" TargetMode="External"/><Relationship Id="rId264" Type="http://schemas.openxmlformats.org/officeDocument/2006/relationships/hyperlink" Target="http://dx.doi.org/10.1227/01.NEU.0000073315.88827.72" TargetMode="External"/><Relationship Id="rId17" Type="http://schemas.openxmlformats.org/officeDocument/2006/relationships/hyperlink" Target="http://chemport.cas.org/cgi-bin/sdcgi?APP=ftslink&amp;action=reflink&amp;origin=npg&amp;version=1.0&amp;coi=1:CAS:528:DyaK2sXlslWru7o=&amp;pissn=1759-4758&amp;pyear=2015&amp;md5=efa507c30637faef652d39669ef7a0ba" TargetMode="External"/><Relationship Id="rId59" Type="http://schemas.openxmlformats.org/officeDocument/2006/relationships/hyperlink" Target="http://www.nature.com/doifinder/10.1038/292351a0" TargetMode="External"/><Relationship Id="rId124" Type="http://schemas.openxmlformats.org/officeDocument/2006/relationships/hyperlink" Target="http://chemport.cas.org/cgi-bin/sdcgi?APP=ftslink&amp;action=reflink&amp;origin=npg&amp;version=1.0&amp;coi=1:STN:280:DyaK38/ltVaiug==&amp;pissn=1759-4758&amp;pyear=2015&amp;md5=814ce6feccc35a6812753c92516e5b95" TargetMode="External"/><Relationship Id="rId70" Type="http://schemas.openxmlformats.org/officeDocument/2006/relationships/hyperlink" Target="http://chemport.cas.org/cgi-bin/sdcgi?APP=ftslink&amp;action=reflink&amp;origin=npg&amp;version=1.0&amp;coi=1:STN:280:Bi6C38zgsFE=&amp;pissn=1759-4758&amp;pyear=2015&amp;md5=054ec41584e42ae0141e9e249543df0c" TargetMode="External"/><Relationship Id="rId166" Type="http://schemas.openxmlformats.org/officeDocument/2006/relationships/hyperlink" Target="http://www.ncbi.nlm.nih.gov/entrez/query.fcgi?holding=npg&amp;amp;cmd=Retrieve&amp;amp;db=PubMed&amp;amp;list_uids=24217017&amp;amp;dopt=Abstract" TargetMode="External"/><Relationship Id="rId331" Type="http://schemas.openxmlformats.org/officeDocument/2006/relationships/hyperlink" Target="http://links.isiglobalnet2.com/gateway/Gateway.cgi?amp;GWVersion=2&amp;amp;SrcAuth=Nature&amp;amp;SrcApp=Nature&amp;amp;DestLinkType=FullRecord&amp;amp;KeyUT=000225093300007&amp;amp;DestApp=WOS_CPL" TargetMode="External"/><Relationship Id="rId373" Type="http://schemas.openxmlformats.org/officeDocument/2006/relationships/hyperlink" Target="http://dx.doi.org/10.1242/dev.097394" TargetMode="External"/><Relationship Id="rId429" Type="http://schemas.openxmlformats.org/officeDocument/2006/relationships/hyperlink" Target="http://dx.doi.org/10.1016/j.celrep.2014.05.027" TargetMode="External"/><Relationship Id="rId1" Type="http://schemas.openxmlformats.org/officeDocument/2006/relationships/notesMaster" Target="../notesMasters/notesMaster1.xml"/><Relationship Id="rId233" Type="http://schemas.openxmlformats.org/officeDocument/2006/relationships/hyperlink" Target="http://dx.doi.org/10.2967/jnumed.109.066811" TargetMode="External"/><Relationship Id="rId440" Type="http://schemas.openxmlformats.org/officeDocument/2006/relationships/hyperlink" Target="http://chemport.cas.org/cgi-bin/sdcgi?APP=ftslink&amp;action=reflink&amp;origin=npg&amp;version=1.0&amp;coi=1:STN:280:DyaK3M/mvFejtg==&amp;pissn=1759-4758&amp;pyear=2015&amp;md5=e4372bb1a59f526d966b0208cd00b3d6" TargetMode="External"/><Relationship Id="rId28" Type="http://schemas.openxmlformats.org/officeDocument/2006/relationships/hyperlink" Target="http://links.isiglobalnet2.com/gateway/Gateway.cgi?amp;GWVersion=2&amp;amp;SrcAuth=Nature&amp;amp;SrcApp=Nature&amp;amp;DestLinkType=FullRecord&amp;amp;KeyUT=000313595800007&amp;amp;DestApp=WOS_CPL" TargetMode="External"/><Relationship Id="rId275" Type="http://schemas.openxmlformats.org/officeDocument/2006/relationships/hyperlink" Target="http://www.ncbi.nlm.nih.gov/entrez/query.fcgi?holding=npg&amp;amp;cmd=Retrieve&amp;amp;db=PubMed&amp;amp;list_uids=18394567&amp;amp;dopt=Abstract" TargetMode="External"/><Relationship Id="rId300" Type="http://schemas.openxmlformats.org/officeDocument/2006/relationships/hyperlink" Target="http://chemport.cas.org/cgi-bin/sdcgi?APP=ftslink&amp;action=reflink&amp;origin=npg&amp;version=1.0&amp;coi=1:CAS:528:DC+D3MXptV2rt70=&amp;pissn=1759-4758&amp;pyear=2015&amp;md5=2121dbea46e84dbdf974835e9b92d19a" TargetMode="External"/><Relationship Id="rId81" Type="http://schemas.openxmlformats.org/officeDocument/2006/relationships/hyperlink" Target="http://dx.doi.org/10.1016/j.baga.2014.06.003" TargetMode="External"/><Relationship Id="rId135" Type="http://schemas.openxmlformats.org/officeDocument/2006/relationships/hyperlink" Target="http://chemport.cas.org/cgi-bin/sdcgi?APP=ftslink&amp;action=reflink&amp;origin=npg&amp;version=1.0&amp;coi=1:STN:280:DyaK3czls1Snsg==&amp;pissn=1759-4758&amp;pyear=2015&amp;md5=9d9b2676cd1fcc61f7d5451f9a8d6b96" TargetMode="External"/><Relationship Id="rId177" Type="http://schemas.openxmlformats.org/officeDocument/2006/relationships/hyperlink" Target="http://chemport.cas.org/cgi-bin/sdcgi?APP=ftslink&amp;action=reflink&amp;origin=npg&amp;version=1.0&amp;coi=1:STN:280:ByyD28zgs1I=&amp;pissn=1759-4758&amp;pyear=2015&amp;md5=c3505ef3559af06b028b070fa24947c2" TargetMode="External"/><Relationship Id="rId342" Type="http://schemas.openxmlformats.org/officeDocument/2006/relationships/hyperlink" Target="http://chemport.cas.org/cgi-bin/sdcgi?APP=ftslink&amp;action=reflink&amp;origin=npg&amp;version=1.0&amp;coi=1:CAS:528:DC+D2MXlslCltb8=&amp;pissn=1759-4758&amp;pyear=2015&amp;md5=15f3603ab171c811ce196a213528616a" TargetMode="External"/><Relationship Id="rId384" Type="http://schemas.openxmlformats.org/officeDocument/2006/relationships/hyperlink" Target="http://www.ncbi.nlm.nih.gov/entrez/query.fcgi?holding=npg&amp;amp;cmd=Retrieve&amp;amp;db=PubMed&amp;amp;list_uids=20362538&amp;amp;dopt=Abstract" TargetMode="External"/><Relationship Id="rId202" Type="http://schemas.openxmlformats.org/officeDocument/2006/relationships/hyperlink" Target="http://www.ncbi.nlm.nih.gov/entrez/query.fcgi?holding=npg&amp;amp;cmd=Retrieve&amp;amp;db=PubMed&amp;amp;list_uids=16908749&amp;amp;dopt=Abstract" TargetMode="External"/><Relationship Id="rId244" Type="http://schemas.openxmlformats.org/officeDocument/2006/relationships/hyperlink" Target="http://chemport.cas.org/cgi-bin/sdcgi?APP=ftslink&amp;action=reflink&amp;origin=npg&amp;version=1.0&amp;coi=1:STN:280:BymH3cvlsV0=&amp;pissn=1759-4758&amp;pyear=2015&amp;md5=a278c5bd8653fb079a1461842a69208e" TargetMode="External"/><Relationship Id="rId39" Type="http://schemas.openxmlformats.org/officeDocument/2006/relationships/hyperlink" Target="http://dx.doi.org/10.1007/BF00315125" TargetMode="External"/><Relationship Id="rId286" Type="http://schemas.openxmlformats.org/officeDocument/2006/relationships/hyperlink" Target="http://chemport.cas.org/cgi-bin/sdcgi?APP=ftslink&amp;action=reflink&amp;origin=npg&amp;version=1.0&amp;coi=1:CAS:528:DC+C2cXhslCit7nM&amp;pissn=1759-4758&amp;pyear=2015&amp;md5=2fb56264df223c1d28304ab2340fdb94" TargetMode="External"/><Relationship Id="rId451" Type="http://schemas.openxmlformats.org/officeDocument/2006/relationships/hyperlink" Target="http://www.ncbi.nlm.nih.gov/entrez/query.fcgi?holding=npg&amp;amp;cmd=Retrieve&amp;amp;db=PubMed&amp;amp;list_uids=11494363&amp;amp;dopt=Abstract" TargetMode="External"/><Relationship Id="rId50" Type="http://schemas.openxmlformats.org/officeDocument/2006/relationships/hyperlink" Target="http://www.ncbi.nlm.nih.gov/entrez/query.fcgi?holding=npg&amp;amp;cmd=Retrieve&amp;amp;db=PubMed&amp;amp;list_uids=5718510&amp;amp;dopt=Abstract" TargetMode="External"/><Relationship Id="rId104" Type="http://schemas.openxmlformats.org/officeDocument/2006/relationships/hyperlink" Target="http://chemport.cas.org/cgi-bin/sdcgi?APP=ftslink&amp;action=reflink&amp;origin=npg&amp;version=1.0&amp;coi=1:STN:280:DyaK3c7jslaktA==&amp;pissn=1759-4758&amp;pyear=2015&amp;md5=0df5f5c50ac382fb7d1210f8bb4cddad" TargetMode="External"/><Relationship Id="rId146" Type="http://schemas.openxmlformats.org/officeDocument/2006/relationships/hyperlink" Target="http://links.isiglobalnet2.com/gateway/Gateway.cgi?amp;GWVersion=2&amp;amp;SrcAuth=Nature&amp;amp;SrcApp=Nature&amp;amp;DestLinkType=FullRecord&amp;amp;KeyUT=000088183600007&amp;amp;DestApp=WOS_CPL" TargetMode="External"/><Relationship Id="rId188" Type="http://schemas.openxmlformats.org/officeDocument/2006/relationships/hyperlink" Target="http://links.isiglobalnet2.com/gateway/Gateway.cgi?amp;GWVersion=2&amp;amp;SrcAuth=Nature&amp;amp;SrcApp=Nature&amp;amp;DestLinkType=FullRecord&amp;amp;KeyUT=A1994MV86600002&amp;amp;DestApp=WOS_CPL" TargetMode="External"/><Relationship Id="rId311" Type="http://schemas.openxmlformats.org/officeDocument/2006/relationships/hyperlink" Target="http://dx.doi.org/10.1016/S0896-6273(00)00083-0" TargetMode="External"/><Relationship Id="rId353" Type="http://schemas.openxmlformats.org/officeDocument/2006/relationships/hyperlink" Target="http://chemport.cas.org/cgi-bin/sdcgi?APP=ftslink&amp;action=reflink&amp;origin=npg&amp;version=1.0&amp;coi=1:CAS:528:DC+D1MXltFSnsb0=&amp;pissn=1759-4758&amp;pyear=2015&amp;md5=9d23eacb831966b8f5ac7347620abf38" TargetMode="External"/><Relationship Id="rId395" Type="http://schemas.openxmlformats.org/officeDocument/2006/relationships/hyperlink" Target="http://dx.doi.org/10.1016/j.stemcr.2015.04.011" TargetMode="External"/><Relationship Id="rId409" Type="http://schemas.openxmlformats.org/officeDocument/2006/relationships/hyperlink" Target="http://links.isiglobalnet2.com/gateway/Gateway.cgi?amp;GWVersion=2&amp;amp;SrcAuth=Nature&amp;amp;SrcApp=Nature&amp;amp;DestLinkType=FullRecord&amp;amp;KeyUT=000255681800029&amp;amp;DestApp=WOS_CPL" TargetMode="External"/><Relationship Id="rId92" Type="http://schemas.openxmlformats.org/officeDocument/2006/relationships/hyperlink" Target="http://dx.doi.org/10.1056/NEJM198704023161402" TargetMode="External"/><Relationship Id="rId213" Type="http://schemas.openxmlformats.org/officeDocument/2006/relationships/hyperlink" Target="http://chemport.cas.org/cgi-bin/sdcgi?APP=ftslink&amp;action=reflink&amp;origin=npg&amp;version=1.0&amp;coi=1:CAS:528:DC+C3cXhtVyrt77K&amp;pissn=1759-4758&amp;pyear=2015&amp;md5=2cb1aa5427072f8357a1678e2fe10be3" TargetMode="External"/><Relationship Id="rId420" Type="http://schemas.openxmlformats.org/officeDocument/2006/relationships/hyperlink" Target="http://www.ncbi.nlm.nih.gov/entrez/query.fcgi?holding=npg&amp;amp;cmd=Retrieve&amp;amp;db=PubMed&amp;amp;list_uids=20198645&amp;amp;dopt=Abstract" TargetMode="External"/><Relationship Id="rId255" Type="http://schemas.openxmlformats.org/officeDocument/2006/relationships/hyperlink" Target="http://chemport.cas.org/cgi-bin/sdcgi?APP=ftslink&amp;action=reflink&amp;origin=npg&amp;version=1.0&amp;coi=1:STN:280:BymB2MfislI=&amp;pissn=1759-4758&amp;pyear=2015&amp;md5=736f8d3eb9416e35ca164fd5c33ac2f9" TargetMode="External"/><Relationship Id="rId297" Type="http://schemas.openxmlformats.org/officeDocument/2006/relationships/hyperlink" Target="http://chemport.cas.org/cgi-bin/sdcgi?APP=ftslink&amp;action=reflink&amp;origin=npg&amp;version=1.0&amp;coi=1:STN:280:DC+D3cvgt1WksA==&amp;pissn=1759-4758&amp;pyear=2015&amp;md5=c976f0702f3cdbe33ee41578e419a2e0" TargetMode="External"/><Relationship Id="rId462" Type="http://schemas.openxmlformats.org/officeDocument/2006/relationships/hyperlink" Target="http://www.nature.com/natureevents/science/events/53959-Electron_Microscopy_for_Materials_The_Next_Ten_Years" TargetMode="External"/><Relationship Id="rId115" Type="http://schemas.openxmlformats.org/officeDocument/2006/relationships/hyperlink" Target="http://www.ncbi.nlm.nih.gov/entrez/query.fcgi?holding=npg&amp;amp;cmd=Retrieve&amp;amp;db=PubMed&amp;amp;list_uids=2649748&amp;amp;dopt=Abstract" TargetMode="External"/><Relationship Id="rId157" Type="http://schemas.openxmlformats.org/officeDocument/2006/relationships/hyperlink" Target="http://chemport.cas.org/cgi-bin/sdcgi?APP=ftslink&amp;action=reflink&amp;origin=npg&amp;version=1.0&amp;coi=1:CAS:528:DyaK1MXnslKqtLk=&amp;pissn=1759-4758&amp;pyear=2015&amp;md5=6a7aa23d5da9b0334cf86e1ba5f01399" TargetMode="External"/><Relationship Id="rId322" Type="http://schemas.openxmlformats.org/officeDocument/2006/relationships/hyperlink" Target="http://www.ncbi.nlm.nih.gov/entrez/query.fcgi?holding=npg&amp;amp;cmd=Retrieve&amp;amp;db=PubMed&amp;amp;list_uids=15715675&amp;amp;dopt=Abstract" TargetMode="External"/><Relationship Id="rId364" Type="http://schemas.openxmlformats.org/officeDocument/2006/relationships/hyperlink" Target="http://links.isiglobalnet2.com/gateway/Gateway.cgi?amp;GWVersion=2&amp;amp;SrcAuth=Nature&amp;amp;SrcApp=Nature&amp;amp;DestLinkType=FullRecord&amp;amp;KeyUT=000248692900016&amp;amp;DestApp=WOS_CP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8F0EC-6566-1C41-833B-A0238322E9D0}" type="slidenum">
              <a:rPr lang="en-US"/>
              <a:pPr/>
              <a:t>1</a:t>
            </a:fld>
            <a:endParaRPr lang="en-US"/>
          </a:p>
        </p:txBody>
      </p:sp>
      <p:sp>
        <p:nvSpPr>
          <p:cNvPr id="2185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185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98537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AD7DA-EF10-1F4D-A8D8-5A64A235F596}" type="slidenum">
              <a:rPr lang="en-US"/>
              <a:pPr/>
              <a:t>10</a:t>
            </a:fld>
            <a:endParaRPr lang="en-US"/>
          </a:p>
        </p:txBody>
      </p:sp>
      <p:sp>
        <p:nvSpPr>
          <p:cNvPr id="1918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18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36930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1367D-AFC3-F04B-9905-DB87E3D904F9}" type="slidenum">
              <a:rPr lang="en-US"/>
              <a:pPr/>
              <a:t>11</a:t>
            </a:fld>
            <a:endParaRPr lang="en-US"/>
          </a:p>
        </p:txBody>
      </p:sp>
      <p:sp>
        <p:nvSpPr>
          <p:cNvPr id="1921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21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67090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a:t>
            </a:r>
            <a:r>
              <a:rPr lang="en-US" b="1" dirty="0"/>
              <a:t>:</a:t>
            </a:r>
          </a:p>
          <a:p>
            <a:r>
              <a:rPr lang="en-US" dirty="0">
                <a:solidFill>
                  <a:schemeClr val="tx1"/>
                </a:solidFill>
                <a:hlinkClick r:id="rId3"/>
              </a:rPr>
              <a:t>Parkinson's disease and cancer: two wars, one front</a:t>
            </a:r>
            <a:endParaRPr lang="en-US" dirty="0">
              <a:solidFill>
                <a:schemeClr val="tx1"/>
              </a:solidFill>
            </a:endParaRPr>
          </a:p>
          <a:p>
            <a:r>
              <a:rPr lang="en-US" dirty="0"/>
              <a:t>Michael J. Devine, Hélène </a:t>
            </a:r>
            <a:r>
              <a:rPr lang="en-US" dirty="0" err="1"/>
              <a:t>Plun-Favreau</a:t>
            </a:r>
            <a:r>
              <a:rPr lang="en-US" dirty="0"/>
              <a:t> &amp; Nicholas W. Wood</a:t>
            </a:r>
          </a:p>
          <a:p>
            <a:r>
              <a:rPr lang="en-US" dirty="0"/>
              <a:t>Nature Reviews Cancer 11, 812-823 (November 2011)</a:t>
            </a:r>
          </a:p>
          <a:p>
            <a:r>
              <a:rPr lang="en-US" dirty="0"/>
              <a:t>doi:10.1038/nrc3150</a:t>
            </a:r>
          </a:p>
          <a:p>
            <a:endParaRPr lang="en-US" dirty="0"/>
          </a:p>
          <a:p>
            <a:endParaRPr lang="en-US" sz="1200" dirty="0">
              <a:solidFill>
                <a:srgbClr val="FFFF00"/>
              </a:solidFill>
              <a:effectLst>
                <a:outerShdw blurRad="38100" dist="38100" dir="2700000" algn="tl">
                  <a:srgbClr val="FFFFFF"/>
                </a:outerShdw>
              </a:effectLst>
              <a:latin typeface="Arial"/>
              <a:cs typeface="Arial"/>
            </a:endParaRPr>
          </a:p>
          <a:p>
            <a:r>
              <a:rPr lang="en-US" sz="1200" dirty="0">
                <a:solidFill>
                  <a:srgbClr val="FFFF00"/>
                </a:solidFill>
                <a:effectLst>
                  <a:outerShdw blurRad="38100" dist="38100" dir="2700000" algn="tl">
                    <a:srgbClr val="FFFFFF"/>
                  </a:outerShdw>
                </a:effectLst>
                <a:latin typeface="Arial"/>
                <a:cs typeface="Arial"/>
              </a:rPr>
              <a:t>α-</a:t>
            </a:r>
            <a:r>
              <a:rPr lang="en-US" sz="1200" dirty="0" err="1">
                <a:solidFill>
                  <a:srgbClr val="FFFF00"/>
                </a:solidFill>
                <a:effectLst>
                  <a:outerShdw blurRad="38100" dist="38100" dir="2700000" algn="tl">
                    <a:srgbClr val="FFFFFF"/>
                  </a:outerShdw>
                </a:effectLst>
                <a:latin typeface="Arial"/>
                <a:cs typeface="Arial"/>
              </a:rPr>
              <a:t>synuclein</a:t>
            </a:r>
            <a:endParaRPr lang="en-US" sz="1200" i="1" dirty="0">
              <a:solidFill>
                <a:srgbClr val="FFFF00"/>
              </a:solidFill>
              <a:effectLst>
                <a:outerShdw blurRad="38100" dist="38100" dir="2700000" algn="tl">
                  <a:srgbClr val="FFFFFF"/>
                </a:outerShdw>
              </a:effectLst>
              <a:latin typeface="Arial"/>
              <a:cs typeface="Arial"/>
            </a:endParaRPr>
          </a:p>
          <a:p>
            <a:endParaRPr lang="en-US" dirty="0"/>
          </a:p>
          <a:p>
            <a:r>
              <a:rPr lang="en-US" dirty="0"/>
              <a:t>Published online 04 August 2015 </a:t>
            </a:r>
            <a:r>
              <a:rPr lang="en-US" b="1" dirty="0"/>
              <a:t>Article tools</a:t>
            </a:r>
          </a:p>
          <a:p>
            <a:r>
              <a:rPr lang="en-US" dirty="0">
                <a:hlinkClick r:id="rId4"/>
              </a:rPr>
              <a:t>Full text</a:t>
            </a:r>
            <a:endParaRPr lang="en-US" dirty="0"/>
          </a:p>
          <a:p>
            <a:r>
              <a:rPr lang="en-US" b="1" dirty="0"/>
              <a:t>PDF</a:t>
            </a:r>
          </a:p>
          <a:p>
            <a:r>
              <a:rPr lang="en-US" dirty="0">
                <a:hlinkClick r:id="rId5"/>
              </a:rPr>
              <a:t>Citation</a:t>
            </a:r>
            <a:endParaRPr lang="en-US" dirty="0"/>
          </a:p>
          <a:p>
            <a:r>
              <a:rPr lang="en-US" dirty="0">
                <a:hlinkClick r:id="rId6"/>
              </a:rPr>
              <a:t>Reprints</a:t>
            </a:r>
            <a:endParaRPr lang="en-US" dirty="0"/>
          </a:p>
          <a:p>
            <a:r>
              <a:rPr lang="en-US" dirty="0">
                <a:hlinkClick r:id="rId7"/>
              </a:rPr>
              <a:t>Rights &amp; permissions</a:t>
            </a:r>
            <a:endParaRPr lang="en-US" dirty="0"/>
          </a:p>
          <a:p>
            <a:r>
              <a:rPr lang="en-US" dirty="0">
                <a:hlinkClick r:id="rId8"/>
              </a:rPr>
              <a:t>Article metrics</a:t>
            </a:r>
            <a:r>
              <a:rPr lang="en-US" dirty="0"/>
              <a:t> </a:t>
            </a:r>
          </a:p>
          <a:p>
            <a:r>
              <a:rPr lang="en-US" b="1" dirty="0"/>
              <a:t>Abstract</a:t>
            </a:r>
          </a:p>
          <a:p>
            <a:r>
              <a:rPr lang="en-US" dirty="0"/>
              <a:t>Abstract• </a:t>
            </a:r>
          </a:p>
          <a:p>
            <a:r>
              <a:rPr lang="en-US" dirty="0">
                <a:hlinkClick r:id="rId9"/>
              </a:rPr>
              <a:t>References</a:t>
            </a:r>
            <a:r>
              <a:rPr lang="en-US" dirty="0"/>
              <a:t>• </a:t>
            </a:r>
          </a:p>
          <a:p>
            <a:r>
              <a:rPr lang="en-US" dirty="0">
                <a:hlinkClick r:id="rId10"/>
              </a:rPr>
              <a:t>Author information</a:t>
            </a:r>
            <a:endParaRPr lang="en-US" dirty="0"/>
          </a:p>
          <a:p>
            <a:r>
              <a:rPr lang="en-US" dirty="0"/>
              <a:t>Parkinson disease (PD) is characterized by loss of the A9 </a:t>
            </a:r>
            <a:r>
              <a:rPr lang="en-US" dirty="0" err="1"/>
              <a:t>nigral</a:t>
            </a:r>
            <a:r>
              <a:rPr lang="en-US" dirty="0"/>
              <a:t> neurons that provide dopaminergic innervation to the striatum. This discovery led to the successful instigation of dopaminergic drug treatments in the 1960s, although these drugs were soon recognized to lose some of their efficacy and generate their own adverse effects over time. Despite the fact that PD is now known to have extensive non-</a:t>
            </a:r>
            <a:r>
              <a:rPr lang="en-US" dirty="0" err="1"/>
              <a:t>nigral</a:t>
            </a:r>
            <a:r>
              <a:rPr lang="en-US" dirty="0"/>
              <a:t> pathology with a wide range of clinical features, dopaminergic drug therapies are still the mainstay of therapy, and work well for many years. Given the success of pharmacological dopamine replacement, pursuit of cell-based dopamine replacement strategies seemed to be the next logical step, and studies were initiated over 30 years ago to explore the possibility of dopaminergic cell transplantation. In this Review, we outline the history of this therapeutic approach to PD and highlight the lessons that we have learned </a:t>
            </a:r>
            <a:r>
              <a:rPr lang="en-US" i="1" dirty="0"/>
              <a:t>en route</a:t>
            </a:r>
            <a:r>
              <a:rPr lang="en-US" dirty="0"/>
              <a:t>. We discuss how the best clinical outcomes have been obtained with fetal ventral </a:t>
            </a:r>
            <a:r>
              <a:rPr lang="en-US" dirty="0" err="1"/>
              <a:t>mesencephalic</a:t>
            </a:r>
            <a:r>
              <a:rPr lang="en-US" dirty="0"/>
              <a:t> allografts, while acknowledging inconsistencies in the results owing to problems in trial design, patient selection, tissue preparation, and immunotherapy used post-grafting. We conclude by discussing the challenges of bringing the new generation of stem cell-derived dopamine cells to the clinic.</a:t>
            </a:r>
          </a:p>
          <a:p>
            <a:r>
              <a:rPr lang="en-US" dirty="0">
                <a:hlinkClick r:id="rId4"/>
              </a:rPr>
              <a:t>View full text</a:t>
            </a:r>
            <a:endParaRPr lang="en-US" dirty="0"/>
          </a:p>
          <a:p>
            <a:r>
              <a:rPr lang="en-US" b="1" dirty="0"/>
              <a:t>Subject terms:</a:t>
            </a:r>
          </a:p>
          <a:p>
            <a:r>
              <a:rPr lang="en-US" dirty="0">
                <a:hlinkClick r:id="rId11"/>
              </a:rPr>
              <a:t>Parkinson's disease</a:t>
            </a:r>
            <a:r>
              <a:rPr lang="en-US" dirty="0"/>
              <a:t> </a:t>
            </a:r>
          </a:p>
          <a:p>
            <a:r>
              <a:rPr lang="en-US" dirty="0">
                <a:hlinkClick r:id="rId12"/>
              </a:rPr>
              <a:t>Stem-cell biotechnology</a:t>
            </a:r>
            <a:r>
              <a:rPr lang="en-US" dirty="0"/>
              <a:t> </a:t>
            </a:r>
          </a:p>
          <a:p>
            <a:r>
              <a:rPr lang="en-US" dirty="0">
                <a:hlinkClick r:id="rId13"/>
              </a:rPr>
              <a:t>Stem-cell research</a:t>
            </a:r>
            <a:r>
              <a:rPr lang="en-US" dirty="0"/>
              <a:t> </a:t>
            </a:r>
          </a:p>
          <a:p>
            <a:r>
              <a:rPr lang="en-US" dirty="0">
                <a:hlinkClick r:id="rId14"/>
              </a:rPr>
              <a:t>Translational research</a:t>
            </a:r>
            <a:endParaRPr lang="en-US" dirty="0"/>
          </a:p>
          <a:p>
            <a:r>
              <a:rPr lang="en-US" b="1" dirty="0"/>
              <a:t>At a glance</a:t>
            </a:r>
          </a:p>
          <a:p>
            <a:r>
              <a:rPr lang="en-US" b="1" dirty="0">
                <a:effectLst/>
              </a:rPr>
              <a:t>Figures</a:t>
            </a:r>
          </a:p>
          <a:p>
            <a:r>
              <a:rPr lang="en-US" dirty="0">
                <a:effectLst/>
              </a:rPr>
              <a:t>First | 1-2 of 5 | Last</a:t>
            </a:r>
          </a:p>
          <a:p>
            <a:r>
              <a:rPr lang="en-US" dirty="0">
                <a:effectLst/>
                <a:hlinkClick r:id="rId15"/>
              </a:rPr>
              <a:t>View all figures</a:t>
            </a:r>
            <a:r>
              <a:rPr lang="en-US" dirty="0">
                <a:effectLst/>
              </a:rPr>
              <a:t> </a:t>
            </a:r>
          </a:p>
          <a:p>
            <a:r>
              <a:rPr lang="en-US" dirty="0" err="1">
                <a:effectLst/>
              </a:rPr>
              <a:t>leftFigure</a:t>
            </a:r>
            <a:r>
              <a:rPr lang="en-US" dirty="0">
                <a:effectLst/>
              </a:rPr>
              <a:t> 1 </a:t>
            </a:r>
          </a:p>
          <a:p>
            <a:r>
              <a:rPr lang="en-US" dirty="0">
                <a:effectLst/>
              </a:rPr>
              <a:t>Figure 2 </a:t>
            </a:r>
          </a:p>
          <a:p>
            <a:r>
              <a:rPr lang="en-US" dirty="0">
                <a:effectLst/>
              </a:rPr>
              <a:t>Figure 3 </a:t>
            </a:r>
          </a:p>
          <a:p>
            <a:r>
              <a:rPr lang="en-US" dirty="0">
                <a:effectLst/>
              </a:rPr>
              <a:t>Figure 4 </a:t>
            </a:r>
          </a:p>
          <a:p>
            <a:r>
              <a:rPr lang="en-US" dirty="0">
                <a:effectLst/>
              </a:rPr>
              <a:t>Figure 5 </a:t>
            </a:r>
          </a:p>
          <a:p>
            <a:r>
              <a:rPr lang="en-US" dirty="0">
                <a:effectLst/>
              </a:rPr>
              <a:t>right </a:t>
            </a:r>
          </a:p>
          <a:p>
            <a:r>
              <a:rPr lang="en-US" b="1" dirty="0"/>
              <a:t>References</a:t>
            </a:r>
          </a:p>
          <a:p>
            <a:r>
              <a:rPr lang="en-US" dirty="0">
                <a:hlinkClick r:id="rId16"/>
              </a:rPr>
              <a:t>Abstract</a:t>
            </a:r>
            <a:r>
              <a:rPr lang="en-US" dirty="0"/>
              <a:t>• </a:t>
            </a:r>
          </a:p>
          <a:p>
            <a:r>
              <a:rPr lang="en-US" dirty="0"/>
              <a:t>References• </a:t>
            </a:r>
          </a:p>
          <a:p>
            <a:r>
              <a:rPr lang="en-US" dirty="0">
                <a:hlinkClick r:id="rId10"/>
              </a:rPr>
              <a:t>Author information</a:t>
            </a:r>
            <a:endParaRPr lang="en-US" dirty="0"/>
          </a:p>
          <a:p>
            <a:r>
              <a:rPr lang="en-US" dirty="0" err="1"/>
              <a:t>Spillantini</a:t>
            </a:r>
            <a:r>
              <a:rPr lang="en-US" dirty="0"/>
              <a:t>, M. G. </a:t>
            </a:r>
            <a:r>
              <a:rPr lang="en-US" i="1" dirty="0"/>
              <a:t>et al</a:t>
            </a:r>
            <a:r>
              <a:rPr lang="en-US" dirty="0"/>
              <a:t>. α-</a:t>
            </a:r>
            <a:r>
              <a:rPr lang="en-US" dirty="0" err="1"/>
              <a:t>Synuclein</a:t>
            </a:r>
            <a:r>
              <a:rPr lang="en-US" dirty="0"/>
              <a:t> in </a:t>
            </a:r>
            <a:r>
              <a:rPr lang="en-US" dirty="0" err="1"/>
              <a:t>Lewy</a:t>
            </a:r>
            <a:r>
              <a:rPr lang="en-US" dirty="0"/>
              <a:t> bodies. Nature 388, 839–840 (1997). </a:t>
            </a:r>
          </a:p>
          <a:p>
            <a:pPr lvl="1"/>
            <a:r>
              <a:rPr lang="en-US" dirty="0">
                <a:hlinkClick r:id="rId17"/>
              </a:rPr>
              <a:t>CAS</a:t>
            </a:r>
            <a:endParaRPr lang="en-US" dirty="0"/>
          </a:p>
          <a:p>
            <a:pPr lvl="1"/>
            <a:r>
              <a:rPr lang="en-US" dirty="0">
                <a:hlinkClick r:id="rId18"/>
              </a:rPr>
              <a:t>ISI</a:t>
            </a:r>
            <a:endParaRPr lang="en-US" dirty="0"/>
          </a:p>
          <a:p>
            <a:pPr lvl="1"/>
            <a:r>
              <a:rPr lang="en-US" dirty="0">
                <a:hlinkClick r:id="rId19"/>
              </a:rPr>
              <a:t>PubMed</a:t>
            </a:r>
            <a:endParaRPr lang="en-US" dirty="0"/>
          </a:p>
          <a:p>
            <a:pPr lvl="1"/>
            <a:r>
              <a:rPr lang="en-US" dirty="0">
                <a:hlinkClick r:id="rId20"/>
              </a:rPr>
              <a:t>Article</a:t>
            </a:r>
            <a:endParaRPr lang="en-US" dirty="0"/>
          </a:p>
          <a:p>
            <a:r>
              <a:rPr lang="en-US" dirty="0" err="1"/>
              <a:t>Damier</a:t>
            </a:r>
            <a:r>
              <a:rPr lang="en-US" dirty="0"/>
              <a:t>, P., Hirsch, E. C., </a:t>
            </a:r>
            <a:r>
              <a:rPr lang="en-US" dirty="0" err="1"/>
              <a:t>Agid</a:t>
            </a:r>
            <a:r>
              <a:rPr lang="en-US" dirty="0"/>
              <a:t>, Y. &amp; </a:t>
            </a:r>
            <a:r>
              <a:rPr lang="en-US" dirty="0" err="1"/>
              <a:t>Graybiel</a:t>
            </a:r>
            <a:r>
              <a:rPr lang="en-US" dirty="0"/>
              <a:t>, A. M. The </a:t>
            </a:r>
            <a:r>
              <a:rPr lang="en-US" dirty="0" err="1"/>
              <a:t>substantia</a:t>
            </a:r>
            <a:r>
              <a:rPr lang="en-US" dirty="0"/>
              <a:t> </a:t>
            </a:r>
            <a:r>
              <a:rPr lang="en-US" dirty="0" err="1"/>
              <a:t>nigra</a:t>
            </a:r>
            <a:r>
              <a:rPr lang="en-US" dirty="0"/>
              <a:t> of the human brain. II. Patterns of loss of dopamine-containing neurons in Parkinson's disease. Brain 122, 1437–1448 (1999). </a:t>
            </a:r>
          </a:p>
          <a:p>
            <a:pPr lvl="1"/>
            <a:r>
              <a:rPr lang="en-US" dirty="0">
                <a:hlinkClick r:id="rId21"/>
              </a:rPr>
              <a:t>ISI</a:t>
            </a:r>
            <a:endParaRPr lang="en-US" dirty="0"/>
          </a:p>
          <a:p>
            <a:pPr lvl="1"/>
            <a:r>
              <a:rPr lang="en-US" dirty="0">
                <a:hlinkClick r:id="rId22"/>
              </a:rPr>
              <a:t>PubMed</a:t>
            </a:r>
            <a:endParaRPr lang="en-US" dirty="0"/>
          </a:p>
          <a:p>
            <a:pPr lvl="1"/>
            <a:r>
              <a:rPr lang="en-US" dirty="0">
                <a:hlinkClick r:id="rId23"/>
              </a:rPr>
              <a:t>Article</a:t>
            </a:r>
            <a:endParaRPr lang="en-US" dirty="0"/>
          </a:p>
          <a:p>
            <a:r>
              <a:rPr lang="en-US" dirty="0" err="1"/>
              <a:t>Braak</a:t>
            </a:r>
            <a:r>
              <a:rPr lang="en-US" dirty="0"/>
              <a:t>, H. </a:t>
            </a:r>
            <a:r>
              <a:rPr lang="en-US" i="1" dirty="0"/>
              <a:t>et al</a:t>
            </a:r>
            <a:r>
              <a:rPr lang="en-US" dirty="0"/>
              <a:t>. Staging of brain pathology related to sporadic Parkinson's disease. </a:t>
            </a:r>
            <a:r>
              <a:rPr lang="en-US" dirty="0" err="1"/>
              <a:t>Neurobiol</a:t>
            </a:r>
            <a:r>
              <a:rPr lang="en-US" dirty="0"/>
              <a:t>. Aging 24, 197–211 (2003). </a:t>
            </a:r>
          </a:p>
          <a:p>
            <a:pPr lvl="1"/>
            <a:r>
              <a:rPr lang="en-US" dirty="0">
                <a:hlinkClick r:id="rId24"/>
              </a:rPr>
              <a:t>ISI</a:t>
            </a:r>
            <a:endParaRPr lang="en-US" dirty="0"/>
          </a:p>
          <a:p>
            <a:pPr lvl="1"/>
            <a:r>
              <a:rPr lang="en-US" dirty="0">
                <a:hlinkClick r:id="rId25"/>
              </a:rPr>
              <a:t>PubMed</a:t>
            </a:r>
            <a:endParaRPr lang="en-US" dirty="0"/>
          </a:p>
          <a:p>
            <a:pPr lvl="1"/>
            <a:r>
              <a:rPr lang="en-US" dirty="0">
                <a:hlinkClick r:id="rId26"/>
              </a:rPr>
              <a:t>Article</a:t>
            </a:r>
            <a:endParaRPr lang="en-US" dirty="0"/>
          </a:p>
          <a:p>
            <a:r>
              <a:rPr lang="en-US" dirty="0"/>
              <a:t>Jenner, P. Dopamine agonists, receptor selectivity and dyskinesia induction in Parkinson's disease. </a:t>
            </a:r>
            <a:r>
              <a:rPr lang="en-US" dirty="0" err="1"/>
              <a:t>Curr</a:t>
            </a:r>
            <a:r>
              <a:rPr lang="en-US" dirty="0"/>
              <a:t>. </a:t>
            </a:r>
            <a:r>
              <a:rPr lang="en-US" dirty="0" err="1"/>
              <a:t>Opin</a:t>
            </a:r>
            <a:r>
              <a:rPr lang="en-US" dirty="0"/>
              <a:t>. Neurol. 16 (Suppl. 1), S3–S7 (2003). </a:t>
            </a:r>
          </a:p>
          <a:p>
            <a:r>
              <a:rPr lang="en-US" dirty="0" err="1"/>
              <a:t>Huot</a:t>
            </a:r>
            <a:r>
              <a:rPr lang="en-US" dirty="0"/>
              <a:t>, P., Johnston, T. H., </a:t>
            </a:r>
            <a:r>
              <a:rPr lang="en-US" dirty="0" err="1"/>
              <a:t>Koprich</a:t>
            </a:r>
            <a:r>
              <a:rPr lang="en-US" dirty="0"/>
              <a:t>, J. B., Fox, S. H. &amp; </a:t>
            </a:r>
            <a:r>
              <a:rPr lang="en-US" dirty="0" err="1"/>
              <a:t>Brotchie</a:t>
            </a:r>
            <a:r>
              <a:rPr lang="en-US" dirty="0"/>
              <a:t>, J. M. The pharmacology of L-DOPA-induced dyskinesia in Parkinson's disease. </a:t>
            </a:r>
            <a:r>
              <a:rPr lang="en-US" dirty="0" err="1"/>
              <a:t>Pharmacol</a:t>
            </a:r>
            <a:r>
              <a:rPr lang="en-US" dirty="0"/>
              <a:t>. Rev. 65, 171–222 (2013). </a:t>
            </a:r>
          </a:p>
          <a:p>
            <a:pPr lvl="1"/>
            <a:r>
              <a:rPr lang="en-US" dirty="0">
                <a:hlinkClick r:id="rId27"/>
              </a:rPr>
              <a:t>CAS</a:t>
            </a:r>
            <a:endParaRPr lang="en-US" dirty="0"/>
          </a:p>
          <a:p>
            <a:pPr lvl="1"/>
            <a:r>
              <a:rPr lang="en-US" dirty="0">
                <a:hlinkClick r:id="rId28"/>
              </a:rPr>
              <a:t>ISI</a:t>
            </a:r>
            <a:endParaRPr lang="en-US" dirty="0"/>
          </a:p>
          <a:p>
            <a:pPr lvl="1"/>
            <a:r>
              <a:rPr lang="en-US" dirty="0">
                <a:hlinkClick r:id="rId29"/>
              </a:rPr>
              <a:t>PubMed</a:t>
            </a:r>
            <a:endParaRPr lang="en-US" dirty="0"/>
          </a:p>
          <a:p>
            <a:pPr lvl="1"/>
            <a:r>
              <a:rPr lang="en-US" dirty="0">
                <a:hlinkClick r:id="rId30"/>
              </a:rPr>
              <a:t>Article</a:t>
            </a:r>
            <a:endParaRPr lang="en-US" dirty="0"/>
          </a:p>
          <a:p>
            <a:r>
              <a:rPr lang="en-US" dirty="0"/>
              <a:t>Thompson, W. G. Successful brain grafting. N. Y. Med. J. 51, 701–702 (1890). </a:t>
            </a:r>
          </a:p>
          <a:p>
            <a:r>
              <a:rPr lang="en-US" dirty="0"/>
              <a:t>Olson, L. &amp; </a:t>
            </a:r>
            <a:r>
              <a:rPr lang="en-US" dirty="0" err="1"/>
              <a:t>Seiger</a:t>
            </a:r>
            <a:r>
              <a:rPr lang="en-US" dirty="0"/>
              <a:t>, A. Brain tissue transplanted to the anterior chamber of the eye: 2. Fluorescence </a:t>
            </a:r>
            <a:r>
              <a:rPr lang="en-US" dirty="0" err="1"/>
              <a:t>histochemistry</a:t>
            </a:r>
            <a:r>
              <a:rPr lang="en-US" dirty="0"/>
              <a:t> of immature catecholamine- and 5-hydroxytryptamine neurons innervating the rat vas deferens. Cell Tissue Res. 158, 141–150 (1975). </a:t>
            </a:r>
          </a:p>
          <a:p>
            <a:pPr lvl="1"/>
            <a:r>
              <a:rPr lang="en-US" dirty="0">
                <a:hlinkClick r:id="rId31"/>
              </a:rPr>
              <a:t>CAS</a:t>
            </a:r>
            <a:endParaRPr lang="en-US" dirty="0"/>
          </a:p>
          <a:p>
            <a:pPr lvl="1"/>
            <a:r>
              <a:rPr lang="en-US" dirty="0">
                <a:hlinkClick r:id="rId32"/>
              </a:rPr>
              <a:t>PubMed</a:t>
            </a:r>
            <a:endParaRPr lang="en-US" dirty="0"/>
          </a:p>
          <a:p>
            <a:pPr lvl="1"/>
            <a:r>
              <a:rPr lang="en-US" dirty="0">
                <a:hlinkClick r:id="rId33"/>
              </a:rPr>
              <a:t>Article</a:t>
            </a:r>
            <a:endParaRPr lang="en-US" dirty="0"/>
          </a:p>
          <a:p>
            <a:r>
              <a:rPr lang="en-US" dirty="0"/>
              <a:t>Olson, L. &amp; </a:t>
            </a:r>
            <a:r>
              <a:rPr lang="en-US" dirty="0" err="1"/>
              <a:t>Seiger</a:t>
            </a:r>
            <a:r>
              <a:rPr lang="en-US" dirty="0"/>
              <a:t>, A. Development and growth of immature monoamine neurons in rat and man </a:t>
            </a:r>
            <a:r>
              <a:rPr lang="en-US" i="1" dirty="0"/>
              <a:t>in situ</a:t>
            </a:r>
            <a:r>
              <a:rPr lang="en-US" dirty="0"/>
              <a:t> and following intraocular transplantation in the rat. Brain Res. 62, 353–360 (1973). </a:t>
            </a:r>
          </a:p>
          <a:p>
            <a:pPr lvl="1"/>
            <a:r>
              <a:rPr lang="en-US" dirty="0">
                <a:hlinkClick r:id="rId34"/>
              </a:rPr>
              <a:t>CAS</a:t>
            </a:r>
            <a:endParaRPr lang="en-US" dirty="0"/>
          </a:p>
          <a:p>
            <a:pPr lvl="1"/>
            <a:r>
              <a:rPr lang="en-US" dirty="0">
                <a:hlinkClick r:id="rId35"/>
              </a:rPr>
              <a:t>PubMed</a:t>
            </a:r>
            <a:endParaRPr lang="en-US" dirty="0"/>
          </a:p>
          <a:p>
            <a:pPr lvl="1"/>
            <a:r>
              <a:rPr lang="en-US" dirty="0">
                <a:hlinkClick r:id="rId36"/>
              </a:rPr>
              <a:t>Article</a:t>
            </a:r>
            <a:endParaRPr lang="en-US" dirty="0"/>
          </a:p>
          <a:p>
            <a:r>
              <a:rPr lang="en-US" dirty="0"/>
              <a:t>Olson, L. &amp; </a:t>
            </a:r>
            <a:r>
              <a:rPr lang="en-US" dirty="0" err="1"/>
              <a:t>Seiger</a:t>
            </a:r>
            <a:r>
              <a:rPr lang="en-US" dirty="0"/>
              <a:t>, A. Brain tissue transplanted to the anterior chamber of the eye. 1. Fluorescence </a:t>
            </a:r>
            <a:r>
              <a:rPr lang="en-US" dirty="0" err="1"/>
              <a:t>histochemistry</a:t>
            </a:r>
            <a:r>
              <a:rPr lang="en-US" dirty="0"/>
              <a:t> of immature catecholamine and 5-hydroxytryptamine neurons </a:t>
            </a:r>
            <a:r>
              <a:rPr lang="en-US" dirty="0" err="1"/>
              <a:t>reinnervating</a:t>
            </a:r>
            <a:r>
              <a:rPr lang="en-US" dirty="0"/>
              <a:t> the rat iris. Z. </a:t>
            </a:r>
            <a:r>
              <a:rPr lang="en-US" dirty="0" err="1"/>
              <a:t>Zellforsch</a:t>
            </a:r>
            <a:r>
              <a:rPr lang="en-US" dirty="0"/>
              <a:t>. </a:t>
            </a:r>
            <a:r>
              <a:rPr lang="en-US" dirty="0" err="1"/>
              <a:t>Mikrosk</a:t>
            </a:r>
            <a:r>
              <a:rPr lang="en-US" dirty="0"/>
              <a:t>. Anat. 135, 175–194 (1972). </a:t>
            </a:r>
          </a:p>
          <a:p>
            <a:pPr lvl="1"/>
            <a:r>
              <a:rPr lang="en-US" dirty="0">
                <a:hlinkClick r:id="rId37"/>
              </a:rPr>
              <a:t>CAS</a:t>
            </a:r>
            <a:endParaRPr lang="en-US" dirty="0"/>
          </a:p>
          <a:p>
            <a:pPr lvl="1"/>
            <a:r>
              <a:rPr lang="en-US" dirty="0">
                <a:hlinkClick r:id="rId38"/>
              </a:rPr>
              <a:t>PubMed</a:t>
            </a:r>
            <a:endParaRPr lang="en-US" dirty="0"/>
          </a:p>
          <a:p>
            <a:pPr lvl="1"/>
            <a:r>
              <a:rPr lang="en-US" dirty="0">
                <a:hlinkClick r:id="rId39"/>
              </a:rPr>
              <a:t>Article</a:t>
            </a:r>
            <a:endParaRPr lang="en-US" dirty="0"/>
          </a:p>
          <a:p>
            <a:r>
              <a:rPr lang="en-US" dirty="0"/>
              <a:t>Barker, R. &amp; </a:t>
            </a:r>
            <a:r>
              <a:rPr lang="en-US" dirty="0" err="1"/>
              <a:t>Dunnett</a:t>
            </a:r>
            <a:r>
              <a:rPr lang="en-US" dirty="0"/>
              <a:t>, S. The biology and </a:t>
            </a:r>
            <a:r>
              <a:rPr lang="en-US" dirty="0" err="1"/>
              <a:t>behaviour</a:t>
            </a:r>
            <a:r>
              <a:rPr lang="en-US" dirty="0"/>
              <a:t> of </a:t>
            </a:r>
            <a:r>
              <a:rPr lang="en-US" dirty="0" err="1"/>
              <a:t>intracerebral</a:t>
            </a:r>
            <a:r>
              <a:rPr lang="en-US" dirty="0"/>
              <a:t> adrenal transplants in animals and man. Rev. </a:t>
            </a:r>
            <a:r>
              <a:rPr lang="en-US" dirty="0" err="1"/>
              <a:t>Neurosci</a:t>
            </a:r>
            <a:r>
              <a:rPr lang="en-US" dirty="0"/>
              <a:t>. 4, 113–146 (1993). </a:t>
            </a:r>
          </a:p>
          <a:p>
            <a:pPr lvl="1"/>
            <a:r>
              <a:rPr lang="en-US" dirty="0">
                <a:hlinkClick r:id="rId40"/>
              </a:rPr>
              <a:t>CAS</a:t>
            </a:r>
            <a:endParaRPr lang="en-US" dirty="0"/>
          </a:p>
          <a:p>
            <a:pPr lvl="1"/>
            <a:r>
              <a:rPr lang="en-US" dirty="0">
                <a:hlinkClick r:id="rId41"/>
              </a:rPr>
              <a:t>PubMed</a:t>
            </a:r>
            <a:endParaRPr lang="en-US" dirty="0"/>
          </a:p>
          <a:p>
            <a:pPr lvl="1"/>
            <a:r>
              <a:rPr lang="en-US" dirty="0">
                <a:hlinkClick r:id="rId42"/>
              </a:rPr>
              <a:t>Article</a:t>
            </a:r>
            <a:endParaRPr lang="en-US" dirty="0"/>
          </a:p>
          <a:p>
            <a:r>
              <a:rPr lang="en-US" dirty="0" err="1"/>
              <a:t>Ungerstedt</a:t>
            </a:r>
            <a:r>
              <a:rPr lang="en-US" dirty="0"/>
              <a:t>, U., </a:t>
            </a:r>
            <a:r>
              <a:rPr lang="en-US" dirty="0" err="1"/>
              <a:t>Ljungberg</a:t>
            </a:r>
            <a:r>
              <a:rPr lang="en-US" dirty="0"/>
              <a:t>, T. &amp; </a:t>
            </a:r>
            <a:r>
              <a:rPr lang="en-US" dirty="0" err="1"/>
              <a:t>Steg</a:t>
            </a:r>
            <a:r>
              <a:rPr lang="en-US" dirty="0"/>
              <a:t>, G. Behavioral, physiological, and neurochemical changes after 6-hydroxydopamine-induced degeneration of the </a:t>
            </a:r>
            <a:r>
              <a:rPr lang="en-US" dirty="0" err="1"/>
              <a:t>nigro</a:t>
            </a:r>
            <a:r>
              <a:rPr lang="en-US" dirty="0"/>
              <a:t>-striatal dopamine neurons. Adv. Neurol. 5, 421–426 (1974). </a:t>
            </a:r>
          </a:p>
          <a:p>
            <a:pPr lvl="1"/>
            <a:r>
              <a:rPr lang="en-US" dirty="0">
                <a:hlinkClick r:id="rId43"/>
              </a:rPr>
              <a:t>CAS</a:t>
            </a:r>
            <a:endParaRPr lang="en-US" dirty="0"/>
          </a:p>
          <a:p>
            <a:pPr lvl="1"/>
            <a:r>
              <a:rPr lang="en-US" dirty="0">
                <a:hlinkClick r:id="rId44"/>
              </a:rPr>
              <a:t>PubMed</a:t>
            </a:r>
            <a:endParaRPr lang="en-US" dirty="0"/>
          </a:p>
          <a:p>
            <a:r>
              <a:rPr lang="en-US" dirty="0" err="1"/>
              <a:t>Ungerstedt</a:t>
            </a:r>
            <a:r>
              <a:rPr lang="en-US" dirty="0"/>
              <a:t>, U. &amp; </a:t>
            </a:r>
            <a:r>
              <a:rPr lang="en-US" dirty="0" err="1"/>
              <a:t>Arbuthnott</a:t>
            </a:r>
            <a:r>
              <a:rPr lang="en-US" dirty="0"/>
              <a:t>, G. W. Quantitative recording of rotational behavior in rats after 6-hydroxy-dopamine lesions of the </a:t>
            </a:r>
            <a:r>
              <a:rPr lang="en-US" dirty="0" err="1"/>
              <a:t>nigrostriatal</a:t>
            </a:r>
            <a:r>
              <a:rPr lang="en-US" dirty="0"/>
              <a:t> dopamine system. Brain Res. 24, 485–493 (1970). </a:t>
            </a:r>
          </a:p>
          <a:p>
            <a:pPr lvl="1"/>
            <a:r>
              <a:rPr lang="en-US" dirty="0">
                <a:hlinkClick r:id="rId45"/>
              </a:rPr>
              <a:t>CAS</a:t>
            </a:r>
            <a:endParaRPr lang="en-US" dirty="0"/>
          </a:p>
          <a:p>
            <a:pPr lvl="1"/>
            <a:r>
              <a:rPr lang="en-US" dirty="0">
                <a:hlinkClick r:id="rId46"/>
              </a:rPr>
              <a:t>PubMed</a:t>
            </a:r>
            <a:endParaRPr lang="en-US" dirty="0"/>
          </a:p>
          <a:p>
            <a:pPr lvl="1"/>
            <a:r>
              <a:rPr lang="en-US" dirty="0">
                <a:hlinkClick r:id="rId47"/>
              </a:rPr>
              <a:t>Article</a:t>
            </a:r>
            <a:endParaRPr lang="en-US" dirty="0"/>
          </a:p>
          <a:p>
            <a:r>
              <a:rPr lang="en-US" dirty="0" err="1"/>
              <a:t>Ungerstedt</a:t>
            </a:r>
            <a:r>
              <a:rPr lang="en-US" dirty="0"/>
              <a:t>, U. 6-Hydroxy-dopamine induced degeneration of central monoamine neurons. Eur. J. </a:t>
            </a:r>
            <a:r>
              <a:rPr lang="en-US" dirty="0" err="1"/>
              <a:t>Pharmacol</a:t>
            </a:r>
            <a:r>
              <a:rPr lang="en-US" dirty="0"/>
              <a:t>. 5, 107–110 (1968). </a:t>
            </a:r>
          </a:p>
          <a:p>
            <a:pPr lvl="1"/>
            <a:r>
              <a:rPr lang="en-US" dirty="0">
                <a:hlinkClick r:id="rId48"/>
              </a:rPr>
              <a:t>CAS</a:t>
            </a:r>
            <a:endParaRPr lang="en-US" dirty="0"/>
          </a:p>
          <a:p>
            <a:pPr lvl="1"/>
            <a:r>
              <a:rPr lang="en-US" dirty="0">
                <a:hlinkClick r:id="rId49"/>
              </a:rPr>
              <a:t>ISI</a:t>
            </a:r>
            <a:endParaRPr lang="en-US" dirty="0"/>
          </a:p>
          <a:p>
            <a:pPr lvl="1"/>
            <a:r>
              <a:rPr lang="en-US" dirty="0">
                <a:hlinkClick r:id="rId50"/>
              </a:rPr>
              <a:t>PubMed</a:t>
            </a:r>
            <a:endParaRPr lang="en-US" dirty="0"/>
          </a:p>
          <a:p>
            <a:pPr lvl="1"/>
            <a:r>
              <a:rPr lang="en-US" dirty="0">
                <a:hlinkClick r:id="rId51"/>
              </a:rPr>
              <a:t>Article</a:t>
            </a:r>
            <a:endParaRPr lang="en-US" dirty="0"/>
          </a:p>
          <a:p>
            <a:r>
              <a:rPr lang="en-US" dirty="0"/>
              <a:t>Hudson, J. L. </a:t>
            </a:r>
            <a:r>
              <a:rPr lang="en-US" i="1" dirty="0"/>
              <a:t>et al</a:t>
            </a:r>
            <a:r>
              <a:rPr lang="en-US" dirty="0"/>
              <a:t>. Correlation of </a:t>
            </a:r>
            <a:r>
              <a:rPr lang="en-US" dirty="0" err="1"/>
              <a:t>apomorphine</a:t>
            </a:r>
            <a:r>
              <a:rPr lang="en-US" dirty="0"/>
              <a:t>- and amphetamine-induced turning with </a:t>
            </a:r>
            <a:r>
              <a:rPr lang="en-US" dirty="0" err="1"/>
              <a:t>nigrostriatal</a:t>
            </a:r>
            <a:r>
              <a:rPr lang="en-US" dirty="0"/>
              <a:t> dopamine content in unilateral 6-hydroxydopamine </a:t>
            </a:r>
            <a:r>
              <a:rPr lang="en-US" dirty="0" err="1"/>
              <a:t>lesioned</a:t>
            </a:r>
            <a:r>
              <a:rPr lang="en-US" dirty="0"/>
              <a:t> rats. Brain Res. 626, 167–174 (1993). </a:t>
            </a:r>
          </a:p>
          <a:p>
            <a:pPr lvl="1"/>
            <a:r>
              <a:rPr lang="en-US" dirty="0">
                <a:hlinkClick r:id="rId52"/>
              </a:rPr>
              <a:t>CAS</a:t>
            </a:r>
            <a:endParaRPr lang="en-US" dirty="0"/>
          </a:p>
          <a:p>
            <a:pPr lvl="1"/>
            <a:r>
              <a:rPr lang="en-US" dirty="0">
                <a:hlinkClick r:id="rId53"/>
              </a:rPr>
              <a:t>ISI</a:t>
            </a:r>
            <a:endParaRPr lang="en-US" dirty="0"/>
          </a:p>
          <a:p>
            <a:pPr lvl="1"/>
            <a:r>
              <a:rPr lang="en-US" dirty="0">
                <a:hlinkClick r:id="rId54"/>
              </a:rPr>
              <a:t>PubMed</a:t>
            </a:r>
            <a:endParaRPr lang="en-US" dirty="0"/>
          </a:p>
          <a:p>
            <a:pPr lvl="1"/>
            <a:r>
              <a:rPr lang="en-US" dirty="0">
                <a:hlinkClick r:id="rId55"/>
              </a:rPr>
              <a:t>Article</a:t>
            </a:r>
            <a:endParaRPr lang="en-US" dirty="0"/>
          </a:p>
          <a:p>
            <a:r>
              <a:rPr lang="en-US" dirty="0"/>
              <a:t>Freed, W. J. </a:t>
            </a:r>
            <a:r>
              <a:rPr lang="en-US" i="1" dirty="0"/>
              <a:t>et al</a:t>
            </a:r>
            <a:r>
              <a:rPr lang="en-US" dirty="0"/>
              <a:t>. Transplanted adrenal </a:t>
            </a:r>
            <a:r>
              <a:rPr lang="en-US" dirty="0" err="1"/>
              <a:t>chromaffin</a:t>
            </a:r>
            <a:r>
              <a:rPr lang="en-US" dirty="0"/>
              <a:t> cells in rat brain reduce lesion-induced rotational </a:t>
            </a:r>
            <a:r>
              <a:rPr lang="en-US" dirty="0" err="1"/>
              <a:t>behaviour</a:t>
            </a:r>
            <a:r>
              <a:rPr lang="en-US" dirty="0"/>
              <a:t>. Nature 292, 351–352 (1981). </a:t>
            </a:r>
          </a:p>
          <a:p>
            <a:pPr lvl="1"/>
            <a:r>
              <a:rPr lang="en-US" dirty="0">
                <a:hlinkClick r:id="rId56"/>
              </a:rPr>
              <a:t>CAS</a:t>
            </a:r>
            <a:endParaRPr lang="en-US" dirty="0"/>
          </a:p>
          <a:p>
            <a:pPr lvl="1"/>
            <a:r>
              <a:rPr lang="en-US" dirty="0">
                <a:hlinkClick r:id="rId57"/>
              </a:rPr>
              <a:t>ISI</a:t>
            </a:r>
            <a:endParaRPr lang="en-US" dirty="0"/>
          </a:p>
          <a:p>
            <a:pPr lvl="1"/>
            <a:r>
              <a:rPr lang="en-US" dirty="0">
                <a:hlinkClick r:id="rId58"/>
              </a:rPr>
              <a:t>PubMed</a:t>
            </a:r>
            <a:endParaRPr lang="en-US" dirty="0"/>
          </a:p>
          <a:p>
            <a:pPr lvl="1"/>
            <a:r>
              <a:rPr lang="en-US" dirty="0">
                <a:hlinkClick r:id="rId59"/>
              </a:rPr>
              <a:t>Article</a:t>
            </a:r>
            <a:endParaRPr lang="en-US" dirty="0"/>
          </a:p>
          <a:p>
            <a:r>
              <a:rPr lang="en-US" dirty="0" err="1"/>
              <a:t>Perlow</a:t>
            </a:r>
            <a:r>
              <a:rPr lang="en-US" dirty="0"/>
              <a:t>, M. J. </a:t>
            </a:r>
            <a:r>
              <a:rPr lang="en-US" i="1" dirty="0"/>
              <a:t>et al</a:t>
            </a:r>
            <a:r>
              <a:rPr lang="en-US" dirty="0"/>
              <a:t>. Brain grafts reduce motor abnormalities produced by destruction of </a:t>
            </a:r>
            <a:r>
              <a:rPr lang="en-US" dirty="0" err="1"/>
              <a:t>nigrostriatal</a:t>
            </a:r>
            <a:r>
              <a:rPr lang="en-US" dirty="0"/>
              <a:t> dopamine system. Science 204, 643–647 (1979). </a:t>
            </a:r>
          </a:p>
          <a:p>
            <a:pPr lvl="1"/>
            <a:r>
              <a:rPr lang="en-US" dirty="0">
                <a:hlinkClick r:id="rId60"/>
              </a:rPr>
              <a:t>CAS</a:t>
            </a:r>
            <a:endParaRPr lang="en-US" dirty="0"/>
          </a:p>
          <a:p>
            <a:pPr lvl="1"/>
            <a:r>
              <a:rPr lang="en-US" dirty="0">
                <a:hlinkClick r:id="rId61"/>
              </a:rPr>
              <a:t>ISI</a:t>
            </a:r>
            <a:endParaRPr lang="en-US" dirty="0"/>
          </a:p>
          <a:p>
            <a:pPr lvl="1"/>
            <a:r>
              <a:rPr lang="en-US" dirty="0">
                <a:hlinkClick r:id="rId62"/>
              </a:rPr>
              <a:t>PubMed</a:t>
            </a:r>
            <a:endParaRPr lang="en-US" dirty="0"/>
          </a:p>
          <a:p>
            <a:pPr lvl="1"/>
            <a:r>
              <a:rPr lang="en-US" dirty="0">
                <a:hlinkClick r:id="rId63"/>
              </a:rPr>
              <a:t>Article</a:t>
            </a:r>
            <a:endParaRPr lang="en-US" dirty="0"/>
          </a:p>
          <a:p>
            <a:r>
              <a:rPr lang="en-US" dirty="0"/>
              <a:t>Hoffer, B., Freed, W., Olson, L. &amp; Wyatt, R. J. Transplantation of dopamine-containing tissues to the central nervous system. </a:t>
            </a:r>
            <a:r>
              <a:rPr lang="en-US" dirty="0" err="1"/>
              <a:t>Clin</a:t>
            </a:r>
            <a:r>
              <a:rPr lang="en-US" dirty="0"/>
              <a:t>. </a:t>
            </a:r>
            <a:r>
              <a:rPr lang="en-US" dirty="0" err="1"/>
              <a:t>Neurosurg</a:t>
            </a:r>
            <a:r>
              <a:rPr lang="en-US" dirty="0"/>
              <a:t>. 31, 404–416 (1983). </a:t>
            </a:r>
          </a:p>
          <a:p>
            <a:pPr lvl="1"/>
            <a:r>
              <a:rPr lang="en-US" dirty="0">
                <a:hlinkClick r:id="rId64"/>
              </a:rPr>
              <a:t>CAS</a:t>
            </a:r>
            <a:endParaRPr lang="en-US" dirty="0"/>
          </a:p>
          <a:p>
            <a:pPr lvl="1"/>
            <a:r>
              <a:rPr lang="en-US" dirty="0">
                <a:hlinkClick r:id="rId65"/>
              </a:rPr>
              <a:t>PubMed</a:t>
            </a:r>
            <a:endParaRPr lang="en-US" dirty="0"/>
          </a:p>
          <a:p>
            <a:r>
              <a:rPr lang="en-US" dirty="0"/>
              <a:t>Freed, W. J. </a:t>
            </a:r>
            <a:r>
              <a:rPr lang="en-US" i="1" dirty="0"/>
              <a:t>et al</a:t>
            </a:r>
            <a:r>
              <a:rPr lang="en-US" dirty="0"/>
              <a:t>. Restoration of dopaminergic function by grafting of fetal rat </a:t>
            </a:r>
            <a:r>
              <a:rPr lang="en-US" dirty="0" err="1"/>
              <a:t>substantia</a:t>
            </a:r>
            <a:r>
              <a:rPr lang="en-US" dirty="0"/>
              <a:t> </a:t>
            </a:r>
            <a:r>
              <a:rPr lang="en-US" dirty="0" err="1"/>
              <a:t>nigra</a:t>
            </a:r>
            <a:r>
              <a:rPr lang="en-US" dirty="0"/>
              <a:t> to the caudate nucleus: long-term behavioral, biochemical, and </a:t>
            </a:r>
            <a:r>
              <a:rPr lang="en-US" dirty="0" err="1"/>
              <a:t>histochemical</a:t>
            </a:r>
            <a:r>
              <a:rPr lang="en-US" dirty="0"/>
              <a:t> studies. Ann. Neurol. 8, 510–519 (1980). </a:t>
            </a:r>
          </a:p>
          <a:p>
            <a:pPr lvl="1"/>
            <a:r>
              <a:rPr lang="en-US" dirty="0">
                <a:hlinkClick r:id="rId66"/>
              </a:rPr>
              <a:t>CAS</a:t>
            </a:r>
            <a:endParaRPr lang="en-US" dirty="0"/>
          </a:p>
          <a:p>
            <a:pPr lvl="1"/>
            <a:r>
              <a:rPr lang="en-US" dirty="0">
                <a:hlinkClick r:id="rId67"/>
              </a:rPr>
              <a:t>ISI</a:t>
            </a:r>
            <a:endParaRPr lang="en-US" dirty="0"/>
          </a:p>
          <a:p>
            <a:pPr lvl="1"/>
            <a:r>
              <a:rPr lang="en-US" dirty="0">
                <a:hlinkClick r:id="rId68"/>
              </a:rPr>
              <a:t>PubMed</a:t>
            </a:r>
            <a:endParaRPr lang="en-US" dirty="0"/>
          </a:p>
          <a:p>
            <a:pPr lvl="1"/>
            <a:r>
              <a:rPr lang="en-US" dirty="0">
                <a:hlinkClick r:id="rId69"/>
              </a:rPr>
              <a:t>Article</a:t>
            </a:r>
            <a:endParaRPr lang="en-US" dirty="0"/>
          </a:p>
          <a:p>
            <a:r>
              <a:rPr lang="en-US" dirty="0" err="1"/>
              <a:t>Björklund</a:t>
            </a:r>
            <a:r>
              <a:rPr lang="en-US" dirty="0"/>
              <a:t>, A., </a:t>
            </a:r>
            <a:r>
              <a:rPr lang="en-US" dirty="0" err="1"/>
              <a:t>Stenevi</a:t>
            </a:r>
            <a:r>
              <a:rPr lang="en-US" dirty="0"/>
              <a:t>, U., </a:t>
            </a:r>
            <a:r>
              <a:rPr lang="en-US" dirty="0" err="1"/>
              <a:t>Dunnett</a:t>
            </a:r>
            <a:r>
              <a:rPr lang="en-US" dirty="0"/>
              <a:t>, S. B. &amp; </a:t>
            </a:r>
            <a:r>
              <a:rPr lang="en-US" dirty="0" err="1"/>
              <a:t>Iversen</a:t>
            </a:r>
            <a:r>
              <a:rPr lang="en-US" dirty="0"/>
              <a:t>, S. D. Functional reactivation of the </a:t>
            </a:r>
            <a:r>
              <a:rPr lang="en-US" dirty="0" err="1"/>
              <a:t>deafferented</a:t>
            </a:r>
            <a:r>
              <a:rPr lang="en-US" dirty="0"/>
              <a:t> </a:t>
            </a:r>
            <a:r>
              <a:rPr lang="en-US" dirty="0" err="1"/>
              <a:t>neostriatum</a:t>
            </a:r>
            <a:r>
              <a:rPr lang="en-US" dirty="0"/>
              <a:t> by </a:t>
            </a:r>
            <a:r>
              <a:rPr lang="en-US" dirty="0" err="1"/>
              <a:t>nigral</a:t>
            </a:r>
            <a:r>
              <a:rPr lang="en-US" dirty="0"/>
              <a:t> transplants. Nature 289, 497–499 (1981). </a:t>
            </a:r>
          </a:p>
          <a:p>
            <a:pPr lvl="1"/>
            <a:r>
              <a:rPr lang="en-US" dirty="0">
                <a:hlinkClick r:id="rId70"/>
              </a:rPr>
              <a:t>CAS</a:t>
            </a:r>
            <a:endParaRPr lang="en-US" dirty="0"/>
          </a:p>
          <a:p>
            <a:pPr lvl="1"/>
            <a:r>
              <a:rPr lang="en-US" dirty="0">
                <a:hlinkClick r:id="rId71"/>
              </a:rPr>
              <a:t>ISI</a:t>
            </a:r>
            <a:endParaRPr lang="en-US" dirty="0"/>
          </a:p>
          <a:p>
            <a:pPr lvl="1"/>
            <a:r>
              <a:rPr lang="en-US" dirty="0">
                <a:hlinkClick r:id="rId72"/>
              </a:rPr>
              <a:t>PubMed</a:t>
            </a:r>
            <a:endParaRPr lang="en-US" dirty="0"/>
          </a:p>
          <a:p>
            <a:pPr lvl="1"/>
            <a:r>
              <a:rPr lang="en-US" dirty="0">
                <a:hlinkClick r:id="rId73"/>
              </a:rPr>
              <a:t>Article</a:t>
            </a:r>
            <a:endParaRPr lang="en-US" dirty="0"/>
          </a:p>
          <a:p>
            <a:r>
              <a:rPr lang="en-US" dirty="0" err="1"/>
              <a:t>Björklund</a:t>
            </a:r>
            <a:r>
              <a:rPr lang="en-US" dirty="0"/>
              <a:t>, A., </a:t>
            </a:r>
            <a:r>
              <a:rPr lang="en-US" dirty="0" err="1"/>
              <a:t>Dunnett</a:t>
            </a:r>
            <a:r>
              <a:rPr lang="en-US" dirty="0"/>
              <a:t>, S. B., </a:t>
            </a:r>
            <a:r>
              <a:rPr lang="en-US" dirty="0" err="1"/>
              <a:t>Stenevi</a:t>
            </a:r>
            <a:r>
              <a:rPr lang="en-US" dirty="0"/>
              <a:t>, U., Lewis, M. E. &amp; </a:t>
            </a:r>
            <a:r>
              <a:rPr lang="en-US" dirty="0" err="1"/>
              <a:t>Iversen</a:t>
            </a:r>
            <a:r>
              <a:rPr lang="en-US" dirty="0"/>
              <a:t>, S. D. </a:t>
            </a:r>
            <a:r>
              <a:rPr lang="en-US" dirty="0" err="1"/>
              <a:t>Reinnervation</a:t>
            </a:r>
            <a:r>
              <a:rPr lang="en-US" dirty="0"/>
              <a:t> of the </a:t>
            </a:r>
            <a:r>
              <a:rPr lang="en-US" dirty="0" err="1"/>
              <a:t>denervated</a:t>
            </a:r>
            <a:r>
              <a:rPr lang="en-US" dirty="0"/>
              <a:t> striatum by </a:t>
            </a:r>
            <a:r>
              <a:rPr lang="en-US" dirty="0" err="1"/>
              <a:t>substantia</a:t>
            </a:r>
            <a:r>
              <a:rPr lang="en-US" dirty="0"/>
              <a:t> </a:t>
            </a:r>
            <a:r>
              <a:rPr lang="en-US" dirty="0" err="1"/>
              <a:t>nigra</a:t>
            </a:r>
            <a:r>
              <a:rPr lang="en-US" dirty="0"/>
              <a:t> transplants: functional consequences as revealed by pharmacological and sensorimotor testing. Brain Res. 199, 307–333 (1980). </a:t>
            </a:r>
          </a:p>
          <a:p>
            <a:pPr lvl="1"/>
            <a:r>
              <a:rPr lang="en-US" dirty="0">
                <a:hlinkClick r:id="rId74"/>
              </a:rPr>
              <a:t>CAS</a:t>
            </a:r>
            <a:endParaRPr lang="en-US" dirty="0"/>
          </a:p>
          <a:p>
            <a:pPr lvl="1"/>
            <a:r>
              <a:rPr lang="en-US" dirty="0">
                <a:hlinkClick r:id="rId71"/>
              </a:rPr>
              <a:t>ISI</a:t>
            </a:r>
            <a:endParaRPr lang="en-US" dirty="0"/>
          </a:p>
          <a:p>
            <a:pPr lvl="1"/>
            <a:r>
              <a:rPr lang="en-US" dirty="0">
                <a:hlinkClick r:id="rId75"/>
              </a:rPr>
              <a:t>PubMed</a:t>
            </a:r>
            <a:endParaRPr lang="en-US" dirty="0"/>
          </a:p>
          <a:p>
            <a:pPr lvl="1"/>
            <a:r>
              <a:rPr lang="en-US" dirty="0">
                <a:hlinkClick r:id="rId76"/>
              </a:rPr>
              <a:t>Article</a:t>
            </a:r>
            <a:endParaRPr lang="en-US" dirty="0"/>
          </a:p>
          <a:p>
            <a:r>
              <a:rPr lang="en-US" dirty="0" err="1"/>
              <a:t>Björklund</a:t>
            </a:r>
            <a:r>
              <a:rPr lang="en-US" dirty="0"/>
              <a:t>, A. &amp; </a:t>
            </a:r>
            <a:r>
              <a:rPr lang="en-US" dirty="0" err="1"/>
              <a:t>Stenevi</a:t>
            </a:r>
            <a:r>
              <a:rPr lang="en-US" dirty="0"/>
              <a:t>, U. Reconstruction of the </a:t>
            </a:r>
            <a:r>
              <a:rPr lang="en-US" dirty="0" err="1"/>
              <a:t>nigrostriatal</a:t>
            </a:r>
            <a:r>
              <a:rPr lang="en-US" dirty="0"/>
              <a:t> dopamine pathway by </a:t>
            </a:r>
            <a:r>
              <a:rPr lang="en-US" dirty="0" err="1"/>
              <a:t>intracerebral</a:t>
            </a:r>
            <a:r>
              <a:rPr lang="en-US" dirty="0"/>
              <a:t> </a:t>
            </a:r>
            <a:r>
              <a:rPr lang="en-US" dirty="0" err="1"/>
              <a:t>nigral</a:t>
            </a:r>
            <a:r>
              <a:rPr lang="en-US" dirty="0"/>
              <a:t> transplants. Brain Res. 177, 555–560 (1979). </a:t>
            </a:r>
          </a:p>
          <a:p>
            <a:pPr lvl="1"/>
            <a:r>
              <a:rPr lang="en-US" dirty="0">
                <a:hlinkClick r:id="rId71"/>
              </a:rPr>
              <a:t>ISI</a:t>
            </a:r>
            <a:endParaRPr lang="en-US" dirty="0"/>
          </a:p>
          <a:p>
            <a:pPr lvl="1"/>
            <a:r>
              <a:rPr lang="en-US" dirty="0">
                <a:hlinkClick r:id="rId77"/>
              </a:rPr>
              <a:t>PubMed</a:t>
            </a:r>
            <a:endParaRPr lang="en-US" dirty="0"/>
          </a:p>
          <a:p>
            <a:pPr lvl="1"/>
            <a:r>
              <a:rPr lang="en-US" dirty="0">
                <a:hlinkClick r:id="rId78"/>
              </a:rPr>
              <a:t>Article</a:t>
            </a:r>
            <a:endParaRPr lang="en-US" dirty="0"/>
          </a:p>
          <a:p>
            <a:r>
              <a:rPr lang="en-US" dirty="0" err="1"/>
              <a:t>Björklund</a:t>
            </a:r>
            <a:r>
              <a:rPr lang="en-US" dirty="0"/>
              <a:t>, A., </a:t>
            </a:r>
            <a:r>
              <a:rPr lang="en-US" dirty="0" err="1"/>
              <a:t>Stenevi</a:t>
            </a:r>
            <a:r>
              <a:rPr lang="en-US" dirty="0"/>
              <a:t>, U., Schmidt, R. H., </a:t>
            </a:r>
            <a:r>
              <a:rPr lang="en-US" dirty="0" err="1"/>
              <a:t>Dunnett</a:t>
            </a:r>
            <a:r>
              <a:rPr lang="en-US" dirty="0"/>
              <a:t>, S. B. &amp; Gage, F. H. </a:t>
            </a:r>
            <a:r>
              <a:rPr lang="en-US" dirty="0" err="1"/>
              <a:t>Intracerebral</a:t>
            </a:r>
            <a:r>
              <a:rPr lang="en-US" dirty="0"/>
              <a:t> grafting of neuronal cell suspensions. II. Survival and growth of </a:t>
            </a:r>
            <a:r>
              <a:rPr lang="en-US" dirty="0" err="1"/>
              <a:t>nigral</a:t>
            </a:r>
            <a:r>
              <a:rPr lang="en-US" dirty="0"/>
              <a:t> cell suspensions implanted in different brain sites. </a:t>
            </a:r>
            <a:r>
              <a:rPr lang="en-US" dirty="0" err="1"/>
              <a:t>Acta</a:t>
            </a:r>
            <a:r>
              <a:rPr lang="en-US" dirty="0"/>
              <a:t> Physiol. Scand. Suppl. 522, 9–18 (1983). </a:t>
            </a:r>
          </a:p>
          <a:p>
            <a:pPr lvl="1"/>
            <a:r>
              <a:rPr lang="en-US" dirty="0">
                <a:hlinkClick r:id="rId79"/>
              </a:rPr>
              <a:t>PubMed</a:t>
            </a:r>
            <a:endParaRPr lang="en-US" dirty="0"/>
          </a:p>
          <a:p>
            <a:r>
              <a:rPr lang="en-US" dirty="0" err="1"/>
              <a:t>Brundin</a:t>
            </a:r>
            <a:r>
              <a:rPr lang="en-US" dirty="0"/>
              <a:t>, P., Barker, R. A. &amp; </a:t>
            </a:r>
            <a:r>
              <a:rPr lang="en-US" dirty="0" err="1"/>
              <a:t>Parmar</a:t>
            </a:r>
            <a:r>
              <a:rPr lang="en-US" dirty="0"/>
              <a:t>, M. Neural grafting in Parkinson's disease: problems and possibilities. </a:t>
            </a:r>
            <a:r>
              <a:rPr lang="en-US" dirty="0" err="1"/>
              <a:t>Prog</a:t>
            </a:r>
            <a:r>
              <a:rPr lang="en-US" dirty="0"/>
              <a:t>. Brain Res. 184, 265–294 (2010). </a:t>
            </a:r>
          </a:p>
          <a:p>
            <a:pPr lvl="1"/>
            <a:r>
              <a:rPr lang="en-US" dirty="0">
                <a:hlinkClick r:id="rId80"/>
              </a:rPr>
              <a:t>PubMed</a:t>
            </a:r>
            <a:endParaRPr lang="en-US" dirty="0"/>
          </a:p>
          <a:p>
            <a:r>
              <a:rPr lang="en-US" dirty="0"/>
              <a:t>Barker, R. A. What have open label studies of cell based therapies for Parkinson's disease told us, if anything? Basal Ganglia 4, 85–87 (2014). </a:t>
            </a:r>
          </a:p>
          <a:p>
            <a:pPr lvl="1"/>
            <a:r>
              <a:rPr lang="en-US" dirty="0">
                <a:hlinkClick r:id="rId81"/>
              </a:rPr>
              <a:t>Article</a:t>
            </a:r>
            <a:endParaRPr lang="en-US" dirty="0"/>
          </a:p>
          <a:p>
            <a:r>
              <a:rPr lang="en-US" dirty="0" err="1"/>
              <a:t>Backlund</a:t>
            </a:r>
            <a:r>
              <a:rPr lang="en-US" dirty="0"/>
              <a:t>, E. O. </a:t>
            </a:r>
            <a:r>
              <a:rPr lang="en-US" i="1" dirty="0"/>
              <a:t>et al</a:t>
            </a:r>
            <a:r>
              <a:rPr lang="en-US" dirty="0"/>
              <a:t>. Transplantation of adrenal medullary tissue to striatum in parkinsonism. First clinical trials. J. </a:t>
            </a:r>
            <a:r>
              <a:rPr lang="en-US" dirty="0" err="1"/>
              <a:t>Neurosurg</a:t>
            </a:r>
            <a:r>
              <a:rPr lang="en-US" dirty="0"/>
              <a:t>. 62, 169–173 (1985). </a:t>
            </a:r>
          </a:p>
          <a:p>
            <a:pPr lvl="1"/>
            <a:r>
              <a:rPr lang="en-US" dirty="0">
                <a:hlinkClick r:id="rId82"/>
              </a:rPr>
              <a:t>CAS</a:t>
            </a:r>
            <a:endParaRPr lang="en-US" dirty="0"/>
          </a:p>
          <a:p>
            <a:pPr lvl="1"/>
            <a:r>
              <a:rPr lang="en-US" dirty="0">
                <a:hlinkClick r:id="rId83"/>
              </a:rPr>
              <a:t>ISI</a:t>
            </a:r>
            <a:endParaRPr lang="en-US" dirty="0"/>
          </a:p>
          <a:p>
            <a:pPr lvl="1"/>
            <a:r>
              <a:rPr lang="en-US" dirty="0">
                <a:hlinkClick r:id="rId84"/>
              </a:rPr>
              <a:t>PubMed</a:t>
            </a:r>
            <a:endParaRPr lang="en-US" dirty="0"/>
          </a:p>
          <a:p>
            <a:pPr lvl="1"/>
            <a:r>
              <a:rPr lang="en-US" dirty="0">
                <a:hlinkClick r:id="rId85"/>
              </a:rPr>
              <a:t>Article</a:t>
            </a:r>
            <a:endParaRPr lang="en-US" dirty="0"/>
          </a:p>
          <a:p>
            <a:r>
              <a:rPr lang="en-US" dirty="0"/>
              <a:t>Freed, W. J., </a:t>
            </a:r>
            <a:r>
              <a:rPr lang="en-US" dirty="0" err="1"/>
              <a:t>Poltorak</a:t>
            </a:r>
            <a:r>
              <a:rPr lang="en-US" dirty="0"/>
              <a:t>, M. &amp; Becker, J. B. </a:t>
            </a:r>
            <a:r>
              <a:rPr lang="en-US" dirty="0" err="1"/>
              <a:t>Intracerebral</a:t>
            </a:r>
            <a:r>
              <a:rPr lang="en-US" dirty="0"/>
              <a:t> adrenal medulla grafts: a review. Exp. Neurol. 110, 139–166 (1990). </a:t>
            </a:r>
          </a:p>
          <a:p>
            <a:pPr lvl="1"/>
            <a:r>
              <a:rPr lang="en-US" dirty="0">
                <a:hlinkClick r:id="rId86"/>
              </a:rPr>
              <a:t>CAS</a:t>
            </a:r>
            <a:endParaRPr lang="en-US" dirty="0"/>
          </a:p>
          <a:p>
            <a:pPr lvl="1"/>
            <a:r>
              <a:rPr lang="en-US" dirty="0">
                <a:hlinkClick r:id="rId87"/>
              </a:rPr>
              <a:t>PubMed</a:t>
            </a:r>
            <a:endParaRPr lang="en-US" dirty="0"/>
          </a:p>
          <a:p>
            <a:pPr lvl="1"/>
            <a:r>
              <a:rPr lang="en-US" dirty="0">
                <a:hlinkClick r:id="rId88"/>
              </a:rPr>
              <a:t>Article</a:t>
            </a:r>
            <a:endParaRPr lang="en-US" dirty="0"/>
          </a:p>
          <a:p>
            <a:r>
              <a:rPr lang="en-US" dirty="0" err="1"/>
              <a:t>Madrazo</a:t>
            </a:r>
            <a:r>
              <a:rPr lang="en-US" dirty="0"/>
              <a:t>, I. </a:t>
            </a:r>
            <a:r>
              <a:rPr lang="en-US" i="1" dirty="0"/>
              <a:t>et al</a:t>
            </a:r>
            <a:r>
              <a:rPr lang="en-US" dirty="0"/>
              <a:t>. Open microsurgical </a:t>
            </a:r>
            <a:r>
              <a:rPr lang="en-US" dirty="0" err="1"/>
              <a:t>autograft</a:t>
            </a:r>
            <a:r>
              <a:rPr lang="en-US" dirty="0"/>
              <a:t> of adrenal medulla to the right caudate nucleus in two patients with intractable Parkinson's disease. N. Engl. J. Med. 316, 831–834 (1987). </a:t>
            </a:r>
          </a:p>
          <a:p>
            <a:pPr lvl="1"/>
            <a:r>
              <a:rPr lang="en-US" dirty="0">
                <a:hlinkClick r:id="rId89"/>
              </a:rPr>
              <a:t>CAS</a:t>
            </a:r>
            <a:endParaRPr lang="en-US" dirty="0"/>
          </a:p>
          <a:p>
            <a:pPr lvl="1"/>
            <a:r>
              <a:rPr lang="en-US" dirty="0">
                <a:hlinkClick r:id="rId90"/>
              </a:rPr>
              <a:t>ISI</a:t>
            </a:r>
            <a:endParaRPr lang="en-US" dirty="0"/>
          </a:p>
          <a:p>
            <a:pPr lvl="1"/>
            <a:r>
              <a:rPr lang="en-US" dirty="0">
                <a:hlinkClick r:id="rId91"/>
              </a:rPr>
              <a:t>PubMed</a:t>
            </a:r>
            <a:endParaRPr lang="en-US" dirty="0"/>
          </a:p>
          <a:p>
            <a:pPr lvl="1"/>
            <a:r>
              <a:rPr lang="en-US" dirty="0">
                <a:hlinkClick r:id="rId92"/>
              </a:rPr>
              <a:t>Article</a:t>
            </a:r>
            <a:endParaRPr lang="en-US" dirty="0"/>
          </a:p>
          <a:p>
            <a:r>
              <a:rPr lang="en-US" dirty="0"/>
              <a:t>Moore, R. Y. Parkinson's disease—a new therapy? N. Engl. J. Med. 316, 872–873 (1987). </a:t>
            </a:r>
          </a:p>
          <a:p>
            <a:pPr lvl="1"/>
            <a:r>
              <a:rPr lang="en-US" dirty="0">
                <a:hlinkClick r:id="rId93"/>
              </a:rPr>
              <a:t>CAS</a:t>
            </a:r>
            <a:endParaRPr lang="en-US" dirty="0"/>
          </a:p>
          <a:p>
            <a:pPr lvl="1"/>
            <a:r>
              <a:rPr lang="en-US" dirty="0">
                <a:hlinkClick r:id="rId94"/>
              </a:rPr>
              <a:t>PubMed</a:t>
            </a:r>
            <a:endParaRPr lang="en-US" dirty="0"/>
          </a:p>
          <a:p>
            <a:pPr lvl="1"/>
            <a:r>
              <a:rPr lang="en-US" dirty="0">
                <a:hlinkClick r:id="rId95"/>
              </a:rPr>
              <a:t>Article</a:t>
            </a:r>
            <a:endParaRPr lang="en-US" dirty="0"/>
          </a:p>
          <a:p>
            <a:r>
              <a:rPr lang="en-US" dirty="0"/>
              <a:t>Allen, G. S., Burns, R. S., </a:t>
            </a:r>
            <a:r>
              <a:rPr lang="en-US" dirty="0" err="1"/>
              <a:t>Tulipan</a:t>
            </a:r>
            <a:r>
              <a:rPr lang="en-US" dirty="0"/>
              <a:t>, N. B. &amp; Parker, R. A. Adrenal medullary transplantation to the caudate nucleus in Parkinson's disease. Initial clinical results in 18 patients. Arch. Neurol. 46, 487–491 (1989). </a:t>
            </a:r>
          </a:p>
          <a:p>
            <a:pPr lvl="1"/>
            <a:r>
              <a:rPr lang="en-US" dirty="0">
                <a:hlinkClick r:id="rId96"/>
              </a:rPr>
              <a:t>CAS</a:t>
            </a:r>
            <a:endParaRPr lang="en-US" dirty="0"/>
          </a:p>
          <a:p>
            <a:pPr lvl="1"/>
            <a:r>
              <a:rPr lang="en-US" dirty="0">
                <a:hlinkClick r:id="rId97"/>
              </a:rPr>
              <a:t>PubMed</a:t>
            </a:r>
            <a:endParaRPr lang="en-US" dirty="0"/>
          </a:p>
          <a:p>
            <a:pPr lvl="1"/>
            <a:r>
              <a:rPr lang="en-US" dirty="0">
                <a:hlinkClick r:id="rId98"/>
              </a:rPr>
              <a:t>Article</a:t>
            </a:r>
            <a:endParaRPr lang="en-US" dirty="0"/>
          </a:p>
          <a:p>
            <a:r>
              <a:rPr lang="en-US" dirty="0" err="1"/>
              <a:t>Drucker</a:t>
            </a:r>
            <a:r>
              <a:rPr lang="en-US" dirty="0"/>
              <a:t>-Colin, R. </a:t>
            </a:r>
            <a:r>
              <a:rPr lang="en-US" i="1" dirty="0"/>
              <a:t>et al</a:t>
            </a:r>
            <a:r>
              <a:rPr lang="en-US" dirty="0"/>
              <a:t>. Adrenal medullary tissue transplants in the caudate nucleus of Parkinson's patients. </a:t>
            </a:r>
            <a:r>
              <a:rPr lang="en-US" dirty="0" err="1"/>
              <a:t>Prog</a:t>
            </a:r>
            <a:r>
              <a:rPr lang="en-US" dirty="0"/>
              <a:t>. Brain Res. 78, 567–574 (1988). </a:t>
            </a:r>
          </a:p>
          <a:p>
            <a:pPr lvl="1"/>
            <a:r>
              <a:rPr lang="en-US" dirty="0">
                <a:hlinkClick r:id="rId99"/>
              </a:rPr>
              <a:t>CAS</a:t>
            </a:r>
            <a:endParaRPr lang="en-US" dirty="0"/>
          </a:p>
          <a:p>
            <a:pPr lvl="1"/>
            <a:r>
              <a:rPr lang="en-US" dirty="0">
                <a:hlinkClick r:id="rId100"/>
              </a:rPr>
              <a:t>PubMed</a:t>
            </a:r>
            <a:endParaRPr lang="en-US" dirty="0"/>
          </a:p>
          <a:p>
            <a:r>
              <a:rPr lang="en-US" dirty="0"/>
              <a:t>Goetz, C. G. </a:t>
            </a:r>
            <a:r>
              <a:rPr lang="en-US" i="1" dirty="0"/>
              <a:t>et al</a:t>
            </a:r>
            <a:r>
              <a:rPr lang="en-US" dirty="0"/>
              <a:t>. Multicenter study of autologous adrenal medullary transplantation to the corpus striatum in patients with advanced Parkinson's disease. N. Engl. J. Med. 320, 337–341 (1989). </a:t>
            </a:r>
          </a:p>
          <a:p>
            <a:pPr lvl="1"/>
            <a:r>
              <a:rPr lang="en-US" dirty="0">
                <a:hlinkClick r:id="rId101"/>
              </a:rPr>
              <a:t>CAS</a:t>
            </a:r>
            <a:endParaRPr lang="en-US" dirty="0"/>
          </a:p>
          <a:p>
            <a:pPr lvl="1"/>
            <a:r>
              <a:rPr lang="en-US" dirty="0">
                <a:hlinkClick r:id="rId102"/>
              </a:rPr>
              <a:t>PubMed</a:t>
            </a:r>
            <a:endParaRPr lang="en-US" dirty="0"/>
          </a:p>
          <a:p>
            <a:pPr lvl="1"/>
            <a:r>
              <a:rPr lang="en-US" dirty="0">
                <a:hlinkClick r:id="rId103"/>
              </a:rPr>
              <a:t>Article</a:t>
            </a:r>
            <a:endParaRPr lang="en-US" dirty="0"/>
          </a:p>
          <a:p>
            <a:r>
              <a:rPr lang="en-US" dirty="0"/>
              <a:t>Goetz, C. G. </a:t>
            </a:r>
            <a:r>
              <a:rPr lang="en-US" i="1" dirty="0"/>
              <a:t>et al</a:t>
            </a:r>
            <a:r>
              <a:rPr lang="en-US" dirty="0"/>
              <a:t>. Adrenal medullary transplant to the striatum of patients with advanced Parkinson's disease: 1-year motor and psychomotor data. Neurology 40, 273–276 (1990). </a:t>
            </a:r>
          </a:p>
          <a:p>
            <a:pPr lvl="1"/>
            <a:r>
              <a:rPr lang="en-US" dirty="0">
                <a:hlinkClick r:id="rId104"/>
              </a:rPr>
              <a:t>CAS</a:t>
            </a:r>
            <a:endParaRPr lang="en-US" dirty="0"/>
          </a:p>
          <a:p>
            <a:pPr lvl="1"/>
            <a:r>
              <a:rPr lang="en-US" dirty="0">
                <a:hlinkClick r:id="rId105"/>
              </a:rPr>
              <a:t>PubMed</a:t>
            </a:r>
            <a:endParaRPr lang="en-US" dirty="0"/>
          </a:p>
          <a:p>
            <a:pPr lvl="1"/>
            <a:r>
              <a:rPr lang="en-US" dirty="0">
                <a:hlinkClick r:id="rId106"/>
              </a:rPr>
              <a:t>Article</a:t>
            </a:r>
            <a:endParaRPr lang="en-US" dirty="0"/>
          </a:p>
          <a:p>
            <a:r>
              <a:rPr lang="en-US" dirty="0" err="1"/>
              <a:t>Jankovic</a:t>
            </a:r>
            <a:r>
              <a:rPr lang="en-US" dirty="0"/>
              <a:t>, J. </a:t>
            </a:r>
            <a:r>
              <a:rPr lang="en-US" i="1" dirty="0"/>
              <a:t>et al</a:t>
            </a:r>
            <a:r>
              <a:rPr lang="en-US" dirty="0"/>
              <a:t>. Clinical, biochemical, and </a:t>
            </a:r>
            <a:r>
              <a:rPr lang="en-US" dirty="0" err="1"/>
              <a:t>neuropathologic</a:t>
            </a:r>
            <a:r>
              <a:rPr lang="en-US" dirty="0"/>
              <a:t> findings following transplantation of adrenal medulla to the caudate nucleus for treatment of Parkinson's disease. Neurology 39, 1227–1234 (1989). </a:t>
            </a:r>
          </a:p>
          <a:p>
            <a:pPr lvl="1"/>
            <a:r>
              <a:rPr lang="en-US" dirty="0">
                <a:hlinkClick r:id="rId107"/>
              </a:rPr>
              <a:t>CAS</a:t>
            </a:r>
            <a:endParaRPr lang="en-US" dirty="0"/>
          </a:p>
          <a:p>
            <a:pPr lvl="1"/>
            <a:r>
              <a:rPr lang="en-US" dirty="0">
                <a:hlinkClick r:id="rId108"/>
              </a:rPr>
              <a:t>PubMed</a:t>
            </a:r>
            <a:endParaRPr lang="en-US" dirty="0"/>
          </a:p>
          <a:p>
            <a:pPr lvl="1"/>
            <a:r>
              <a:rPr lang="en-US" dirty="0">
                <a:hlinkClick r:id="rId109"/>
              </a:rPr>
              <a:t>Article</a:t>
            </a:r>
            <a:endParaRPr lang="en-US" dirty="0"/>
          </a:p>
          <a:p>
            <a:r>
              <a:rPr lang="en-US" dirty="0"/>
              <a:t>Jiao, S. S. </a:t>
            </a:r>
            <a:r>
              <a:rPr lang="en-US" i="1" dirty="0"/>
              <a:t>et al</a:t>
            </a:r>
            <a:r>
              <a:rPr lang="en-US" dirty="0"/>
              <a:t>. Study of adrenal medullary tissue transplantation to striatum in parkinsonism. </a:t>
            </a:r>
            <a:r>
              <a:rPr lang="en-US" dirty="0" err="1"/>
              <a:t>Prog</a:t>
            </a:r>
            <a:r>
              <a:rPr lang="en-US" dirty="0"/>
              <a:t>. Brain Res. 78, 575–580 (1988). </a:t>
            </a:r>
          </a:p>
          <a:p>
            <a:pPr lvl="1"/>
            <a:r>
              <a:rPr lang="en-US" dirty="0">
                <a:hlinkClick r:id="rId110"/>
              </a:rPr>
              <a:t>CAS</a:t>
            </a:r>
            <a:endParaRPr lang="en-US" dirty="0"/>
          </a:p>
          <a:p>
            <a:pPr lvl="1"/>
            <a:r>
              <a:rPr lang="en-US" dirty="0">
                <a:hlinkClick r:id="rId111"/>
              </a:rPr>
              <a:t>PubMed</a:t>
            </a:r>
            <a:endParaRPr lang="en-US" dirty="0"/>
          </a:p>
          <a:p>
            <a:r>
              <a:rPr lang="en-US" dirty="0"/>
              <a:t>Jiao, S. S. </a:t>
            </a:r>
            <a:r>
              <a:rPr lang="en-US" i="1" dirty="0"/>
              <a:t>et al</a:t>
            </a:r>
            <a:r>
              <a:rPr lang="en-US" dirty="0"/>
              <a:t>. Adrenal medullary </a:t>
            </a:r>
            <a:r>
              <a:rPr lang="en-US" dirty="0" err="1"/>
              <a:t>autografts</a:t>
            </a:r>
            <a:r>
              <a:rPr lang="en-US" dirty="0"/>
              <a:t> in patients with Parkinson's disease. N. Engl. J. Med. 321, 324–327 (1989). </a:t>
            </a:r>
          </a:p>
          <a:p>
            <a:pPr lvl="1"/>
            <a:r>
              <a:rPr lang="en-US" dirty="0">
                <a:hlinkClick r:id="rId112"/>
              </a:rPr>
              <a:t>PubMed</a:t>
            </a:r>
            <a:endParaRPr lang="en-US" dirty="0"/>
          </a:p>
          <a:p>
            <a:pPr lvl="1"/>
            <a:r>
              <a:rPr lang="en-US" dirty="0">
                <a:hlinkClick r:id="rId113"/>
              </a:rPr>
              <a:t>Article</a:t>
            </a:r>
            <a:endParaRPr lang="en-US" dirty="0"/>
          </a:p>
          <a:p>
            <a:r>
              <a:rPr lang="en-US" dirty="0"/>
              <a:t>Kelly, P. J. </a:t>
            </a:r>
            <a:r>
              <a:rPr lang="en-US" i="1" dirty="0"/>
              <a:t>et al</a:t>
            </a:r>
            <a:r>
              <a:rPr lang="en-US" dirty="0"/>
              <a:t>. Adrenal medullary </a:t>
            </a:r>
            <a:r>
              <a:rPr lang="en-US" dirty="0" err="1"/>
              <a:t>autograft</a:t>
            </a:r>
            <a:r>
              <a:rPr lang="en-US" dirty="0"/>
              <a:t> transplantation into the striatum of patients with Parkinson's disease. Mayo </a:t>
            </a:r>
            <a:r>
              <a:rPr lang="en-US" dirty="0" err="1"/>
              <a:t>Clin</a:t>
            </a:r>
            <a:r>
              <a:rPr lang="en-US" dirty="0"/>
              <a:t>. Proc. 64, 282–290 (1989). </a:t>
            </a:r>
          </a:p>
          <a:p>
            <a:pPr lvl="1"/>
            <a:r>
              <a:rPr lang="en-US" dirty="0">
                <a:hlinkClick r:id="rId114"/>
              </a:rPr>
              <a:t>CAS</a:t>
            </a:r>
            <a:endParaRPr lang="en-US" dirty="0"/>
          </a:p>
          <a:p>
            <a:pPr lvl="1"/>
            <a:r>
              <a:rPr lang="en-US" dirty="0">
                <a:hlinkClick r:id="rId115"/>
              </a:rPr>
              <a:t>PubMed</a:t>
            </a:r>
            <a:endParaRPr lang="en-US" dirty="0"/>
          </a:p>
          <a:p>
            <a:pPr lvl="1"/>
            <a:r>
              <a:rPr lang="en-US" dirty="0">
                <a:hlinkClick r:id="rId116"/>
              </a:rPr>
              <a:t>Article</a:t>
            </a:r>
            <a:endParaRPr lang="en-US" dirty="0"/>
          </a:p>
          <a:p>
            <a:r>
              <a:rPr lang="en-US" dirty="0" err="1"/>
              <a:t>Lindvall</a:t>
            </a:r>
            <a:r>
              <a:rPr lang="en-US" dirty="0"/>
              <a:t>, O. </a:t>
            </a:r>
            <a:r>
              <a:rPr lang="en-US" i="1" dirty="0"/>
              <a:t>et al</a:t>
            </a:r>
            <a:r>
              <a:rPr lang="en-US" dirty="0"/>
              <a:t>. Transplantation in Parkinson's disease: two cases of adrenal medullary grafts to the putamen. Ann. Neurol. 22, 457–468 (1987). </a:t>
            </a:r>
          </a:p>
          <a:p>
            <a:pPr lvl="1"/>
            <a:r>
              <a:rPr lang="en-US" dirty="0">
                <a:hlinkClick r:id="rId117"/>
              </a:rPr>
              <a:t>CAS</a:t>
            </a:r>
            <a:endParaRPr lang="en-US" dirty="0"/>
          </a:p>
          <a:p>
            <a:pPr lvl="1"/>
            <a:r>
              <a:rPr lang="en-US" dirty="0">
                <a:hlinkClick r:id="rId118"/>
              </a:rPr>
              <a:t>ISI</a:t>
            </a:r>
            <a:endParaRPr lang="en-US" dirty="0"/>
          </a:p>
          <a:p>
            <a:pPr lvl="1"/>
            <a:r>
              <a:rPr lang="en-US" dirty="0">
                <a:hlinkClick r:id="rId119"/>
              </a:rPr>
              <a:t>PubMed</a:t>
            </a:r>
            <a:endParaRPr lang="en-US" dirty="0"/>
          </a:p>
          <a:p>
            <a:pPr lvl="1"/>
            <a:r>
              <a:rPr lang="en-US" dirty="0">
                <a:hlinkClick r:id="rId120"/>
              </a:rPr>
              <a:t>Article</a:t>
            </a:r>
            <a:endParaRPr lang="en-US" dirty="0"/>
          </a:p>
          <a:p>
            <a:r>
              <a:rPr lang="en-US" dirty="0" err="1"/>
              <a:t>Ostrosky</a:t>
            </a:r>
            <a:r>
              <a:rPr lang="en-US" dirty="0"/>
              <a:t>-Solis, F. </a:t>
            </a:r>
            <a:r>
              <a:rPr lang="en-US" i="1" dirty="0"/>
              <a:t>et al</a:t>
            </a:r>
            <a:r>
              <a:rPr lang="en-US" dirty="0"/>
              <a:t>. Neuropsychological effects of brain </a:t>
            </a:r>
            <a:r>
              <a:rPr lang="en-US" dirty="0" err="1"/>
              <a:t>autograft</a:t>
            </a:r>
            <a:r>
              <a:rPr lang="en-US" dirty="0"/>
              <a:t> of adrenal medullary tissue for the treatment of Parkinson's disease. Neurology 38, 1442–1450 (1988). </a:t>
            </a:r>
          </a:p>
          <a:p>
            <a:pPr lvl="1"/>
            <a:r>
              <a:rPr lang="en-US" dirty="0">
                <a:hlinkClick r:id="rId121"/>
              </a:rPr>
              <a:t>CAS</a:t>
            </a:r>
            <a:endParaRPr lang="en-US" dirty="0"/>
          </a:p>
          <a:p>
            <a:pPr lvl="1"/>
            <a:r>
              <a:rPr lang="en-US" dirty="0">
                <a:hlinkClick r:id="rId122"/>
              </a:rPr>
              <a:t>PubMed</a:t>
            </a:r>
            <a:endParaRPr lang="en-US" dirty="0"/>
          </a:p>
          <a:p>
            <a:pPr lvl="1"/>
            <a:r>
              <a:rPr lang="en-US" dirty="0">
                <a:hlinkClick r:id="rId123"/>
              </a:rPr>
              <a:t>Article</a:t>
            </a:r>
            <a:endParaRPr lang="en-US" dirty="0"/>
          </a:p>
          <a:p>
            <a:r>
              <a:rPr lang="en-US" dirty="0"/>
              <a:t>Goetz, C. G. </a:t>
            </a:r>
            <a:r>
              <a:rPr lang="en-US" i="1" dirty="0"/>
              <a:t>et al</a:t>
            </a:r>
            <a:r>
              <a:rPr lang="en-US" dirty="0"/>
              <a:t>. United Parkinson Foundation </a:t>
            </a:r>
            <a:r>
              <a:rPr lang="en-US" dirty="0" err="1"/>
              <a:t>Neurotransplantation</a:t>
            </a:r>
            <a:r>
              <a:rPr lang="en-US" dirty="0"/>
              <a:t> Registry on adrenal medullary transplants: </a:t>
            </a:r>
            <a:r>
              <a:rPr lang="en-US" dirty="0" err="1"/>
              <a:t>presurgical</a:t>
            </a:r>
            <a:r>
              <a:rPr lang="en-US" dirty="0"/>
              <a:t>, and 1- and 2-year follow-up. Neurology 41, 1719–1722 (1991). </a:t>
            </a:r>
          </a:p>
          <a:p>
            <a:pPr lvl="1"/>
            <a:r>
              <a:rPr lang="en-US" dirty="0">
                <a:hlinkClick r:id="rId124"/>
              </a:rPr>
              <a:t>CAS</a:t>
            </a:r>
            <a:endParaRPr lang="en-US" dirty="0"/>
          </a:p>
          <a:p>
            <a:pPr lvl="1"/>
            <a:r>
              <a:rPr lang="en-US" dirty="0">
                <a:hlinkClick r:id="rId125"/>
              </a:rPr>
              <a:t>PubMed</a:t>
            </a:r>
            <a:endParaRPr lang="en-US" dirty="0"/>
          </a:p>
          <a:p>
            <a:pPr lvl="1"/>
            <a:r>
              <a:rPr lang="en-US" dirty="0">
                <a:hlinkClick r:id="rId126"/>
              </a:rPr>
              <a:t>Article</a:t>
            </a:r>
            <a:endParaRPr lang="en-US" dirty="0"/>
          </a:p>
          <a:p>
            <a:r>
              <a:rPr lang="en-US" dirty="0" err="1"/>
              <a:t>Hurtig</a:t>
            </a:r>
            <a:r>
              <a:rPr lang="en-US" dirty="0"/>
              <a:t>, H., Joyce, J., </a:t>
            </a:r>
            <a:r>
              <a:rPr lang="en-US" dirty="0" err="1"/>
              <a:t>Sladek</a:t>
            </a:r>
            <a:r>
              <a:rPr lang="en-US" dirty="0"/>
              <a:t>, J. R. J. &amp; </a:t>
            </a:r>
            <a:r>
              <a:rPr lang="en-US" dirty="0" err="1"/>
              <a:t>Trojanowski</a:t>
            </a:r>
            <a:r>
              <a:rPr lang="en-US" dirty="0"/>
              <a:t>, J. Q. Postmortem analysis of adrenal-medulla-to-caudate </a:t>
            </a:r>
            <a:r>
              <a:rPr lang="en-US" dirty="0" err="1"/>
              <a:t>autograft</a:t>
            </a:r>
            <a:r>
              <a:rPr lang="en-US" dirty="0"/>
              <a:t> in a patient with Parkinson's disease. Ann. Neurol. 25, 607–614 (1989). </a:t>
            </a:r>
          </a:p>
          <a:p>
            <a:pPr lvl="1"/>
            <a:r>
              <a:rPr lang="en-US" dirty="0">
                <a:hlinkClick r:id="rId127"/>
              </a:rPr>
              <a:t>CAS</a:t>
            </a:r>
            <a:endParaRPr lang="en-US" dirty="0"/>
          </a:p>
          <a:p>
            <a:pPr lvl="1"/>
            <a:r>
              <a:rPr lang="en-US" dirty="0">
                <a:hlinkClick r:id="rId128"/>
              </a:rPr>
              <a:t>PubMed</a:t>
            </a:r>
            <a:endParaRPr lang="en-US" dirty="0"/>
          </a:p>
          <a:p>
            <a:pPr lvl="1"/>
            <a:r>
              <a:rPr lang="en-US" dirty="0">
                <a:hlinkClick r:id="rId129"/>
              </a:rPr>
              <a:t>Article</a:t>
            </a:r>
            <a:endParaRPr lang="en-US" dirty="0"/>
          </a:p>
          <a:p>
            <a:r>
              <a:rPr lang="en-US" dirty="0" err="1"/>
              <a:t>Kompoliti</a:t>
            </a:r>
            <a:r>
              <a:rPr lang="en-US" dirty="0"/>
              <a:t>, K., Chu, Y., Shannon, K. M. &amp; </a:t>
            </a:r>
            <a:r>
              <a:rPr lang="en-US" dirty="0" err="1"/>
              <a:t>Kordower</a:t>
            </a:r>
            <a:r>
              <a:rPr lang="en-US" dirty="0"/>
              <a:t>, J. H. </a:t>
            </a:r>
            <a:r>
              <a:rPr lang="en-US" dirty="0" err="1"/>
              <a:t>Neuropathological</a:t>
            </a:r>
            <a:r>
              <a:rPr lang="en-US" dirty="0"/>
              <a:t> study 16 years after autologous adrenal medullary transplantation in a Parkinson's disease patient. </a:t>
            </a:r>
            <a:r>
              <a:rPr lang="en-US" dirty="0" err="1"/>
              <a:t>Mov</a:t>
            </a:r>
            <a:r>
              <a:rPr lang="en-US" dirty="0"/>
              <a:t>. </a:t>
            </a:r>
            <a:r>
              <a:rPr lang="en-US" dirty="0" err="1"/>
              <a:t>Disord</a:t>
            </a:r>
            <a:r>
              <a:rPr lang="en-US" dirty="0"/>
              <a:t>. 22, 1630–1633 (2007). </a:t>
            </a:r>
          </a:p>
          <a:p>
            <a:pPr lvl="1"/>
            <a:r>
              <a:rPr lang="en-US" dirty="0">
                <a:hlinkClick r:id="rId130"/>
              </a:rPr>
              <a:t>PubMed</a:t>
            </a:r>
            <a:endParaRPr lang="en-US" dirty="0"/>
          </a:p>
          <a:p>
            <a:pPr lvl="1"/>
            <a:r>
              <a:rPr lang="en-US" dirty="0">
                <a:hlinkClick r:id="rId131"/>
              </a:rPr>
              <a:t>Article</a:t>
            </a:r>
            <a:endParaRPr lang="en-US" dirty="0"/>
          </a:p>
          <a:p>
            <a:r>
              <a:rPr lang="en-US" dirty="0" err="1"/>
              <a:t>Kordower</a:t>
            </a:r>
            <a:r>
              <a:rPr lang="en-US" dirty="0"/>
              <a:t>, J. H., Cochran, E., Penn, R. D. &amp; Goetz, C. G. Putative </a:t>
            </a:r>
            <a:r>
              <a:rPr lang="en-US" dirty="0" err="1"/>
              <a:t>chromaffin</a:t>
            </a:r>
            <a:r>
              <a:rPr lang="en-US" dirty="0"/>
              <a:t> cell survival and enhanced host-derived TH-fiber innervation following a functional adrenal medulla </a:t>
            </a:r>
            <a:r>
              <a:rPr lang="en-US" dirty="0" err="1"/>
              <a:t>autograft</a:t>
            </a:r>
            <a:r>
              <a:rPr lang="en-US" dirty="0"/>
              <a:t> for Parkinson's disease. Ann. Neurol. 29, 405–412 (1991). </a:t>
            </a:r>
          </a:p>
          <a:p>
            <a:pPr lvl="1"/>
            <a:r>
              <a:rPr lang="en-US" dirty="0">
                <a:hlinkClick r:id="rId132"/>
              </a:rPr>
              <a:t>CAS</a:t>
            </a:r>
            <a:endParaRPr lang="en-US" dirty="0"/>
          </a:p>
          <a:p>
            <a:pPr lvl="1"/>
            <a:r>
              <a:rPr lang="en-US" dirty="0">
                <a:hlinkClick r:id="rId133"/>
              </a:rPr>
              <a:t>PubMed</a:t>
            </a:r>
            <a:endParaRPr lang="en-US" dirty="0"/>
          </a:p>
          <a:p>
            <a:pPr lvl="1"/>
            <a:r>
              <a:rPr lang="en-US" dirty="0">
                <a:hlinkClick r:id="rId134"/>
              </a:rPr>
              <a:t>Article</a:t>
            </a:r>
            <a:endParaRPr lang="en-US" dirty="0"/>
          </a:p>
          <a:p>
            <a:r>
              <a:rPr lang="en-US" dirty="0"/>
              <a:t>Waters, C., Itabashi, H. H., </a:t>
            </a:r>
            <a:r>
              <a:rPr lang="en-US" dirty="0" err="1"/>
              <a:t>Apuzzo</a:t>
            </a:r>
            <a:r>
              <a:rPr lang="en-US" dirty="0"/>
              <a:t>, M. L. &amp; Weiner, L. P. Adrenal to caudate transplantation—postmortem study. </a:t>
            </a:r>
            <a:r>
              <a:rPr lang="en-US" dirty="0" err="1"/>
              <a:t>Mov</a:t>
            </a:r>
            <a:r>
              <a:rPr lang="en-US" dirty="0"/>
              <a:t>. </a:t>
            </a:r>
            <a:r>
              <a:rPr lang="en-US" dirty="0" err="1"/>
              <a:t>Disord</a:t>
            </a:r>
            <a:r>
              <a:rPr lang="en-US" dirty="0"/>
              <a:t>. 5, 248–250 (1990). </a:t>
            </a:r>
          </a:p>
          <a:p>
            <a:pPr lvl="1"/>
            <a:r>
              <a:rPr lang="en-US" dirty="0">
                <a:hlinkClick r:id="rId135"/>
              </a:rPr>
              <a:t>CAS</a:t>
            </a:r>
            <a:endParaRPr lang="en-US" dirty="0"/>
          </a:p>
          <a:p>
            <a:pPr lvl="1"/>
            <a:r>
              <a:rPr lang="en-US" dirty="0">
                <a:hlinkClick r:id="rId136"/>
              </a:rPr>
              <a:t>PubMed</a:t>
            </a:r>
            <a:endParaRPr lang="en-US" dirty="0"/>
          </a:p>
          <a:p>
            <a:pPr lvl="1"/>
            <a:r>
              <a:rPr lang="en-US" dirty="0">
                <a:hlinkClick r:id="rId137"/>
              </a:rPr>
              <a:t>Article</a:t>
            </a:r>
            <a:endParaRPr lang="en-US" dirty="0"/>
          </a:p>
          <a:p>
            <a:r>
              <a:rPr lang="en-US" dirty="0" err="1"/>
              <a:t>Lindvall</a:t>
            </a:r>
            <a:r>
              <a:rPr lang="en-US" dirty="0"/>
              <a:t>, O. </a:t>
            </a:r>
            <a:r>
              <a:rPr lang="en-US" i="1" dirty="0"/>
              <a:t>et al</a:t>
            </a:r>
            <a:r>
              <a:rPr lang="en-US" dirty="0"/>
              <a:t>. Human fetal dopamine neurons grafted into the striatum in two patients with severe Parkinson's disease. A detailed account of methodology and a 6-month follow-up. Arch. Neurol. 46, 615–631 (1989). </a:t>
            </a:r>
          </a:p>
          <a:p>
            <a:pPr lvl="1"/>
            <a:r>
              <a:rPr lang="en-US" dirty="0">
                <a:hlinkClick r:id="rId138"/>
              </a:rPr>
              <a:t>CAS</a:t>
            </a:r>
            <a:endParaRPr lang="en-US" dirty="0"/>
          </a:p>
          <a:p>
            <a:pPr lvl="1"/>
            <a:r>
              <a:rPr lang="en-US" dirty="0">
                <a:hlinkClick r:id="rId139"/>
              </a:rPr>
              <a:t>ISI</a:t>
            </a:r>
            <a:endParaRPr lang="en-US" dirty="0"/>
          </a:p>
          <a:p>
            <a:pPr lvl="1"/>
            <a:r>
              <a:rPr lang="en-US" dirty="0">
                <a:hlinkClick r:id="rId140"/>
              </a:rPr>
              <a:t>PubMed</a:t>
            </a:r>
            <a:endParaRPr lang="en-US" dirty="0"/>
          </a:p>
          <a:p>
            <a:pPr lvl="1"/>
            <a:r>
              <a:rPr lang="en-US" dirty="0">
                <a:hlinkClick r:id="rId141"/>
              </a:rPr>
              <a:t>Article</a:t>
            </a:r>
            <a:endParaRPr lang="en-US" dirty="0"/>
          </a:p>
          <a:p>
            <a:r>
              <a:rPr lang="en-US" dirty="0" err="1"/>
              <a:t>Lindvall</a:t>
            </a:r>
            <a:r>
              <a:rPr lang="en-US" dirty="0"/>
              <a:t>, O. </a:t>
            </a:r>
            <a:r>
              <a:rPr lang="en-US" i="1" dirty="0"/>
              <a:t>et al</a:t>
            </a:r>
            <a:r>
              <a:rPr lang="en-US" dirty="0"/>
              <a:t>. Grafts of fetal dopamine neurons survive and improve motor function in Parkinson's disease. Science 247, 574–577 (1990). </a:t>
            </a:r>
          </a:p>
          <a:p>
            <a:pPr lvl="1"/>
            <a:r>
              <a:rPr lang="en-US" dirty="0">
                <a:hlinkClick r:id="rId142"/>
              </a:rPr>
              <a:t>CAS</a:t>
            </a:r>
            <a:endParaRPr lang="en-US" dirty="0"/>
          </a:p>
          <a:p>
            <a:pPr lvl="1"/>
            <a:r>
              <a:rPr lang="en-US" dirty="0">
                <a:hlinkClick r:id="rId143"/>
              </a:rPr>
              <a:t>ISI</a:t>
            </a:r>
            <a:endParaRPr lang="en-US" dirty="0"/>
          </a:p>
          <a:p>
            <a:pPr lvl="1"/>
            <a:r>
              <a:rPr lang="en-US" dirty="0">
                <a:hlinkClick r:id="rId144"/>
              </a:rPr>
              <a:t>PubMed</a:t>
            </a:r>
            <a:endParaRPr lang="en-US" dirty="0"/>
          </a:p>
          <a:p>
            <a:pPr lvl="1"/>
            <a:r>
              <a:rPr lang="en-US" dirty="0">
                <a:hlinkClick r:id="rId145"/>
              </a:rPr>
              <a:t>Article</a:t>
            </a:r>
            <a:endParaRPr lang="en-US" dirty="0"/>
          </a:p>
          <a:p>
            <a:r>
              <a:rPr lang="en-US" dirty="0" err="1"/>
              <a:t>Brundin</a:t>
            </a:r>
            <a:r>
              <a:rPr lang="en-US" dirty="0"/>
              <a:t>, P. </a:t>
            </a:r>
            <a:r>
              <a:rPr lang="en-US" i="1" dirty="0"/>
              <a:t>et al</a:t>
            </a:r>
            <a:r>
              <a:rPr lang="en-US" dirty="0"/>
              <a:t>. Bilateral caudate and putamen grafts of embryonic </a:t>
            </a:r>
            <a:r>
              <a:rPr lang="en-US" dirty="0" err="1"/>
              <a:t>mesencephalic</a:t>
            </a:r>
            <a:r>
              <a:rPr lang="en-US" dirty="0"/>
              <a:t> tissue treated with </a:t>
            </a:r>
            <a:r>
              <a:rPr lang="en-US" dirty="0" err="1"/>
              <a:t>lazaroids</a:t>
            </a:r>
            <a:r>
              <a:rPr lang="en-US" dirty="0"/>
              <a:t> in Parkinson's disease. Brain 123, 1380–1390 (2000). </a:t>
            </a:r>
          </a:p>
          <a:p>
            <a:pPr lvl="1"/>
            <a:r>
              <a:rPr lang="en-US" dirty="0">
                <a:hlinkClick r:id="rId146"/>
              </a:rPr>
              <a:t>ISI</a:t>
            </a:r>
            <a:endParaRPr lang="en-US" dirty="0"/>
          </a:p>
          <a:p>
            <a:pPr lvl="1"/>
            <a:r>
              <a:rPr lang="en-US" dirty="0">
                <a:hlinkClick r:id="rId147"/>
              </a:rPr>
              <a:t>PubMed</a:t>
            </a:r>
            <a:endParaRPr lang="en-US" dirty="0"/>
          </a:p>
          <a:p>
            <a:pPr lvl="1"/>
            <a:r>
              <a:rPr lang="en-US" dirty="0">
                <a:hlinkClick r:id="rId148"/>
              </a:rPr>
              <a:t>Article</a:t>
            </a:r>
            <a:endParaRPr lang="en-US" dirty="0"/>
          </a:p>
          <a:p>
            <a:r>
              <a:rPr lang="en-US" dirty="0" err="1"/>
              <a:t>Lindvall</a:t>
            </a:r>
            <a:r>
              <a:rPr lang="en-US" dirty="0"/>
              <a:t>, O. </a:t>
            </a:r>
            <a:r>
              <a:rPr lang="en-US" i="1" dirty="0"/>
              <a:t>et al</a:t>
            </a:r>
            <a:r>
              <a:rPr lang="en-US" dirty="0"/>
              <a:t>. Evidence for long-term survival and function of dopaminergic grafts in progressive Parkinson's disease. Ann. Neurol. 35, 172–180 (1994). </a:t>
            </a:r>
          </a:p>
          <a:p>
            <a:pPr lvl="1"/>
            <a:r>
              <a:rPr lang="en-US" dirty="0">
                <a:hlinkClick r:id="rId149"/>
              </a:rPr>
              <a:t>CAS</a:t>
            </a:r>
            <a:endParaRPr lang="en-US" dirty="0"/>
          </a:p>
          <a:p>
            <a:pPr lvl="1"/>
            <a:r>
              <a:rPr lang="en-US" dirty="0">
                <a:hlinkClick r:id="rId150"/>
              </a:rPr>
              <a:t>ISI</a:t>
            </a:r>
            <a:endParaRPr lang="en-US" dirty="0"/>
          </a:p>
          <a:p>
            <a:pPr lvl="1"/>
            <a:r>
              <a:rPr lang="en-US" dirty="0">
                <a:hlinkClick r:id="rId151"/>
              </a:rPr>
              <a:t>PubMed</a:t>
            </a:r>
            <a:endParaRPr lang="en-US" dirty="0"/>
          </a:p>
          <a:p>
            <a:pPr lvl="1"/>
            <a:r>
              <a:rPr lang="en-US" dirty="0">
                <a:hlinkClick r:id="rId152"/>
              </a:rPr>
              <a:t>Article</a:t>
            </a:r>
            <a:endParaRPr lang="en-US" dirty="0"/>
          </a:p>
          <a:p>
            <a:r>
              <a:rPr lang="en-US" dirty="0" err="1"/>
              <a:t>Wenning</a:t>
            </a:r>
            <a:r>
              <a:rPr lang="en-US" dirty="0"/>
              <a:t>, G. K. </a:t>
            </a:r>
            <a:r>
              <a:rPr lang="en-US" i="1" dirty="0"/>
              <a:t>et al</a:t>
            </a:r>
            <a:r>
              <a:rPr lang="en-US" dirty="0"/>
              <a:t>. Short- and long-term survival and function of unilateral </a:t>
            </a:r>
            <a:r>
              <a:rPr lang="en-US" dirty="0" err="1"/>
              <a:t>intrastriatal</a:t>
            </a:r>
            <a:r>
              <a:rPr lang="en-US" dirty="0"/>
              <a:t> dopaminergic grafts in Parkinson's disease. Ann. Neurol. 42, 95–107 (1997). </a:t>
            </a:r>
          </a:p>
          <a:p>
            <a:pPr lvl="1"/>
            <a:r>
              <a:rPr lang="en-US" dirty="0">
                <a:hlinkClick r:id="rId153"/>
              </a:rPr>
              <a:t>CAS</a:t>
            </a:r>
            <a:endParaRPr lang="en-US" dirty="0"/>
          </a:p>
          <a:p>
            <a:pPr lvl="1"/>
            <a:r>
              <a:rPr lang="en-US" dirty="0">
                <a:hlinkClick r:id="rId154"/>
              </a:rPr>
              <a:t>ISI</a:t>
            </a:r>
            <a:endParaRPr lang="en-US" dirty="0"/>
          </a:p>
          <a:p>
            <a:pPr lvl="1"/>
            <a:r>
              <a:rPr lang="en-US" dirty="0">
                <a:hlinkClick r:id="rId155"/>
              </a:rPr>
              <a:t>PubMed</a:t>
            </a:r>
            <a:endParaRPr lang="en-US" dirty="0"/>
          </a:p>
          <a:p>
            <a:pPr lvl="1"/>
            <a:r>
              <a:rPr lang="en-US" dirty="0">
                <a:hlinkClick r:id="rId156"/>
              </a:rPr>
              <a:t>Article</a:t>
            </a:r>
            <a:endParaRPr lang="en-US" dirty="0"/>
          </a:p>
          <a:p>
            <a:r>
              <a:rPr lang="en-US" dirty="0" err="1"/>
              <a:t>Piccini</a:t>
            </a:r>
            <a:r>
              <a:rPr lang="en-US" dirty="0"/>
              <a:t>, P. </a:t>
            </a:r>
            <a:r>
              <a:rPr lang="en-US" i="1" dirty="0"/>
              <a:t>et al</a:t>
            </a:r>
            <a:r>
              <a:rPr lang="en-US" dirty="0"/>
              <a:t>. Dopamine release from </a:t>
            </a:r>
            <a:r>
              <a:rPr lang="en-US" dirty="0" err="1"/>
              <a:t>nigral</a:t>
            </a:r>
            <a:r>
              <a:rPr lang="en-US" dirty="0"/>
              <a:t> transplants visualized </a:t>
            </a:r>
            <a:r>
              <a:rPr lang="en-US" i="1" dirty="0"/>
              <a:t>in vivo</a:t>
            </a:r>
            <a:r>
              <a:rPr lang="en-US" dirty="0"/>
              <a:t> in a Parkinson's patient. Nat. </a:t>
            </a:r>
            <a:r>
              <a:rPr lang="en-US" dirty="0" err="1"/>
              <a:t>Neurosci</a:t>
            </a:r>
            <a:r>
              <a:rPr lang="en-US" dirty="0"/>
              <a:t>. 2, 1137–1140 (1999). </a:t>
            </a:r>
          </a:p>
          <a:p>
            <a:pPr lvl="1"/>
            <a:r>
              <a:rPr lang="en-US" dirty="0">
                <a:hlinkClick r:id="rId157"/>
              </a:rPr>
              <a:t>CAS</a:t>
            </a:r>
            <a:endParaRPr lang="en-US" dirty="0"/>
          </a:p>
          <a:p>
            <a:pPr lvl="1"/>
            <a:r>
              <a:rPr lang="en-US" dirty="0">
                <a:hlinkClick r:id="rId158"/>
              </a:rPr>
              <a:t>ISI</a:t>
            </a:r>
            <a:endParaRPr lang="en-US" dirty="0"/>
          </a:p>
          <a:p>
            <a:pPr lvl="1"/>
            <a:r>
              <a:rPr lang="en-US" dirty="0">
                <a:hlinkClick r:id="rId159"/>
              </a:rPr>
              <a:t>PubMed</a:t>
            </a:r>
            <a:endParaRPr lang="en-US" dirty="0"/>
          </a:p>
          <a:p>
            <a:pPr lvl="1"/>
            <a:r>
              <a:rPr lang="en-US" dirty="0">
                <a:hlinkClick r:id="rId160"/>
              </a:rPr>
              <a:t>Article</a:t>
            </a:r>
            <a:endParaRPr lang="en-US" dirty="0"/>
          </a:p>
          <a:p>
            <a:r>
              <a:rPr lang="en-US" dirty="0" err="1"/>
              <a:t>Piccini</a:t>
            </a:r>
            <a:r>
              <a:rPr lang="en-US" dirty="0"/>
              <a:t>, P. </a:t>
            </a:r>
            <a:r>
              <a:rPr lang="en-US" i="1" dirty="0"/>
              <a:t>et al</a:t>
            </a:r>
            <a:r>
              <a:rPr lang="en-US" dirty="0"/>
              <a:t>. Delayed recovery of movement-related cortical function in Parkinson's disease after striatal dopaminergic grafts. Ann. Neurol. 48, 689–695 (2000). </a:t>
            </a:r>
          </a:p>
          <a:p>
            <a:pPr lvl="1"/>
            <a:r>
              <a:rPr lang="en-US" dirty="0">
                <a:hlinkClick r:id="rId161"/>
              </a:rPr>
              <a:t>CAS</a:t>
            </a:r>
            <a:endParaRPr lang="en-US" dirty="0"/>
          </a:p>
          <a:p>
            <a:pPr lvl="1"/>
            <a:r>
              <a:rPr lang="en-US" dirty="0">
                <a:hlinkClick r:id="rId162"/>
              </a:rPr>
              <a:t>ISI</a:t>
            </a:r>
            <a:endParaRPr lang="en-US" dirty="0"/>
          </a:p>
          <a:p>
            <a:pPr lvl="1"/>
            <a:r>
              <a:rPr lang="en-US" dirty="0">
                <a:hlinkClick r:id="rId163"/>
              </a:rPr>
              <a:t>PubMed</a:t>
            </a:r>
            <a:endParaRPr lang="en-US" dirty="0"/>
          </a:p>
          <a:p>
            <a:pPr lvl="1"/>
            <a:r>
              <a:rPr lang="en-US" dirty="0">
                <a:hlinkClick r:id="rId164"/>
              </a:rPr>
              <a:t>Article</a:t>
            </a:r>
            <a:endParaRPr lang="en-US" dirty="0"/>
          </a:p>
          <a:p>
            <a:r>
              <a:rPr lang="en-US" dirty="0" err="1"/>
              <a:t>Kefalopoulou</a:t>
            </a:r>
            <a:r>
              <a:rPr lang="en-US" dirty="0"/>
              <a:t>, Z. </a:t>
            </a:r>
            <a:r>
              <a:rPr lang="en-US" i="1" dirty="0"/>
              <a:t>et al</a:t>
            </a:r>
            <a:r>
              <a:rPr lang="en-US" dirty="0"/>
              <a:t>. Long-term clinical outcome of fetal cell transplantation for Parkinson disease: two case reports. JAMA Neurol. 71, 83–87 (2014). </a:t>
            </a:r>
          </a:p>
          <a:p>
            <a:pPr lvl="1"/>
            <a:r>
              <a:rPr lang="en-US" dirty="0">
                <a:hlinkClick r:id="rId165"/>
              </a:rPr>
              <a:t>ISI</a:t>
            </a:r>
            <a:endParaRPr lang="en-US" dirty="0"/>
          </a:p>
          <a:p>
            <a:pPr lvl="1"/>
            <a:r>
              <a:rPr lang="en-US" dirty="0">
                <a:hlinkClick r:id="rId166"/>
              </a:rPr>
              <a:t>PubMed</a:t>
            </a:r>
            <a:endParaRPr lang="en-US" dirty="0"/>
          </a:p>
          <a:p>
            <a:pPr lvl="1"/>
            <a:r>
              <a:rPr lang="en-US" dirty="0">
                <a:hlinkClick r:id="rId167"/>
              </a:rPr>
              <a:t>Article</a:t>
            </a:r>
            <a:endParaRPr lang="en-US" dirty="0"/>
          </a:p>
          <a:p>
            <a:r>
              <a:rPr lang="en-US" dirty="0"/>
              <a:t>Freed, C. R. </a:t>
            </a:r>
            <a:r>
              <a:rPr lang="en-US" i="1" dirty="0"/>
              <a:t>et al</a:t>
            </a:r>
            <a:r>
              <a:rPr lang="en-US" dirty="0"/>
              <a:t>. Survival of implanted fetal dopamine cells and neurologic improvement 12 to 46 months after transplantation for Parkinson's disease. N. Engl. J. Med. 327, 1549–1555 (1992). </a:t>
            </a:r>
          </a:p>
          <a:p>
            <a:pPr lvl="1"/>
            <a:r>
              <a:rPr lang="en-US" dirty="0">
                <a:hlinkClick r:id="rId168"/>
              </a:rPr>
              <a:t>CAS</a:t>
            </a:r>
            <a:endParaRPr lang="en-US" dirty="0"/>
          </a:p>
          <a:p>
            <a:pPr lvl="1"/>
            <a:r>
              <a:rPr lang="en-US" dirty="0">
                <a:hlinkClick r:id="rId169"/>
              </a:rPr>
              <a:t>ISI</a:t>
            </a:r>
            <a:endParaRPr lang="en-US" dirty="0"/>
          </a:p>
          <a:p>
            <a:pPr lvl="1"/>
            <a:r>
              <a:rPr lang="en-US" dirty="0">
                <a:hlinkClick r:id="rId170"/>
              </a:rPr>
              <a:t>PubMed</a:t>
            </a:r>
            <a:endParaRPr lang="en-US" dirty="0"/>
          </a:p>
          <a:p>
            <a:pPr lvl="1"/>
            <a:r>
              <a:rPr lang="en-US" dirty="0">
                <a:hlinkClick r:id="rId171"/>
              </a:rPr>
              <a:t>Article</a:t>
            </a:r>
            <a:endParaRPr lang="en-US" dirty="0"/>
          </a:p>
          <a:p>
            <a:r>
              <a:rPr lang="en-US" dirty="0"/>
              <a:t>Freeman, T. B. </a:t>
            </a:r>
            <a:r>
              <a:rPr lang="en-US" i="1" dirty="0"/>
              <a:t>et al</a:t>
            </a:r>
            <a:r>
              <a:rPr lang="en-US" dirty="0"/>
              <a:t>. Bilateral fetal </a:t>
            </a:r>
            <a:r>
              <a:rPr lang="en-US" dirty="0" err="1"/>
              <a:t>nigral</a:t>
            </a:r>
            <a:r>
              <a:rPr lang="en-US" dirty="0"/>
              <a:t> transplantation into the </a:t>
            </a:r>
            <a:r>
              <a:rPr lang="en-US" dirty="0" err="1"/>
              <a:t>postcommissural</a:t>
            </a:r>
            <a:r>
              <a:rPr lang="en-US" dirty="0"/>
              <a:t> putamen in Parkinson's disease. Ann. Neurol. 38, 379–388 (1995). </a:t>
            </a:r>
          </a:p>
          <a:p>
            <a:pPr lvl="1"/>
            <a:r>
              <a:rPr lang="en-US" dirty="0">
                <a:hlinkClick r:id="rId172"/>
              </a:rPr>
              <a:t>CAS</a:t>
            </a:r>
            <a:endParaRPr lang="en-US" dirty="0"/>
          </a:p>
          <a:p>
            <a:pPr lvl="1"/>
            <a:r>
              <a:rPr lang="en-US" dirty="0">
                <a:hlinkClick r:id="rId173"/>
              </a:rPr>
              <a:t>ISI</a:t>
            </a:r>
            <a:endParaRPr lang="en-US" dirty="0"/>
          </a:p>
          <a:p>
            <a:pPr lvl="1"/>
            <a:r>
              <a:rPr lang="en-US" dirty="0">
                <a:hlinkClick r:id="rId174"/>
              </a:rPr>
              <a:t>PubMed</a:t>
            </a:r>
            <a:endParaRPr lang="en-US" dirty="0"/>
          </a:p>
          <a:p>
            <a:pPr lvl="1"/>
            <a:r>
              <a:rPr lang="en-US" dirty="0">
                <a:hlinkClick r:id="rId175"/>
              </a:rPr>
              <a:t>Article</a:t>
            </a:r>
            <a:endParaRPr lang="en-US" dirty="0"/>
          </a:p>
          <a:p>
            <a:r>
              <a:rPr lang="en-US" dirty="0"/>
              <a:t>Redmond, D. E. </a:t>
            </a:r>
            <a:r>
              <a:rPr lang="en-US" i="1" dirty="0"/>
              <a:t>et al</a:t>
            </a:r>
            <a:r>
              <a:rPr lang="en-US" dirty="0"/>
              <a:t>. Cellular replacement of dopamine deficit in Parkinson's disease using human fetal </a:t>
            </a:r>
            <a:r>
              <a:rPr lang="en-US" dirty="0" err="1"/>
              <a:t>mesencephalic</a:t>
            </a:r>
            <a:r>
              <a:rPr lang="en-US" dirty="0"/>
              <a:t> tissue: preliminary results in four patients. Res. Publ. Assoc. Res. </a:t>
            </a:r>
            <a:r>
              <a:rPr lang="en-US" dirty="0" err="1"/>
              <a:t>Nerv</a:t>
            </a:r>
            <a:r>
              <a:rPr lang="en-US" dirty="0"/>
              <a:t>. </a:t>
            </a:r>
            <a:r>
              <a:rPr lang="en-US" dirty="0" err="1"/>
              <a:t>Ment</a:t>
            </a:r>
            <a:r>
              <a:rPr lang="en-US" dirty="0"/>
              <a:t>. Dis. 71, 325–359 (1993). </a:t>
            </a:r>
          </a:p>
          <a:p>
            <a:pPr lvl="1"/>
            <a:r>
              <a:rPr lang="en-US" dirty="0">
                <a:hlinkClick r:id="rId176"/>
              </a:rPr>
              <a:t>PubMed</a:t>
            </a:r>
            <a:endParaRPr lang="en-US" dirty="0"/>
          </a:p>
          <a:p>
            <a:r>
              <a:rPr lang="en-US" dirty="0" err="1"/>
              <a:t>Widner</a:t>
            </a:r>
            <a:r>
              <a:rPr lang="en-US" dirty="0"/>
              <a:t>, H. </a:t>
            </a:r>
            <a:r>
              <a:rPr lang="en-US" i="1" dirty="0"/>
              <a:t>et al</a:t>
            </a:r>
            <a:r>
              <a:rPr lang="en-US" dirty="0"/>
              <a:t>. Bilateral fetal </a:t>
            </a:r>
            <a:r>
              <a:rPr lang="en-US" dirty="0" err="1"/>
              <a:t>mesencephalic</a:t>
            </a:r>
            <a:r>
              <a:rPr lang="en-US" dirty="0"/>
              <a:t> grafting in two patients with parkinsonism induced by 1-methyl-4-phenyl-1,2,3,6-tetrahydropyridine (MPTP). N. Engl. J. Med. 327, 1556–1563 (1992). </a:t>
            </a:r>
          </a:p>
          <a:p>
            <a:pPr lvl="1"/>
            <a:r>
              <a:rPr lang="en-US" dirty="0">
                <a:hlinkClick r:id="rId177"/>
              </a:rPr>
              <a:t>CAS</a:t>
            </a:r>
            <a:endParaRPr lang="en-US" dirty="0"/>
          </a:p>
          <a:p>
            <a:pPr lvl="1"/>
            <a:r>
              <a:rPr lang="en-US" dirty="0">
                <a:hlinkClick r:id="rId178"/>
              </a:rPr>
              <a:t>ISI</a:t>
            </a:r>
            <a:endParaRPr lang="en-US" dirty="0"/>
          </a:p>
          <a:p>
            <a:pPr lvl="1"/>
            <a:r>
              <a:rPr lang="en-US" dirty="0">
                <a:hlinkClick r:id="rId179"/>
              </a:rPr>
              <a:t>PubMed</a:t>
            </a:r>
            <a:endParaRPr lang="en-US" dirty="0"/>
          </a:p>
          <a:p>
            <a:pPr lvl="1"/>
            <a:r>
              <a:rPr lang="en-US" dirty="0">
                <a:hlinkClick r:id="rId180"/>
              </a:rPr>
              <a:t>Article</a:t>
            </a:r>
            <a:endParaRPr lang="en-US" dirty="0"/>
          </a:p>
          <a:p>
            <a:r>
              <a:rPr lang="en-US" dirty="0"/>
              <a:t>Mendez, I. </a:t>
            </a:r>
            <a:r>
              <a:rPr lang="en-US" i="1" dirty="0"/>
              <a:t>et al</a:t>
            </a:r>
            <a:r>
              <a:rPr lang="en-US" dirty="0"/>
              <a:t>. Enhancement of survival of stored dopaminergic cells and promotion of graft survival by exposure of human fetal </a:t>
            </a:r>
            <a:r>
              <a:rPr lang="en-US" dirty="0" err="1"/>
              <a:t>nigral</a:t>
            </a:r>
            <a:r>
              <a:rPr lang="en-US" dirty="0"/>
              <a:t> tissue to glial cell line-derived </a:t>
            </a:r>
            <a:r>
              <a:rPr lang="en-US" dirty="0" err="1"/>
              <a:t>neurotrophic</a:t>
            </a:r>
            <a:r>
              <a:rPr lang="en-US" dirty="0"/>
              <a:t> factor in patients with Parkinson's disease. Report of two cases and technical considerations. J. </a:t>
            </a:r>
            <a:r>
              <a:rPr lang="en-US" dirty="0" err="1"/>
              <a:t>Neurosurg</a:t>
            </a:r>
            <a:r>
              <a:rPr lang="en-US" dirty="0"/>
              <a:t>. 92, 863–869 (2000). </a:t>
            </a:r>
          </a:p>
          <a:p>
            <a:pPr lvl="1"/>
            <a:r>
              <a:rPr lang="en-US" dirty="0">
                <a:hlinkClick r:id="rId181"/>
              </a:rPr>
              <a:t>CAS</a:t>
            </a:r>
            <a:endParaRPr lang="en-US" dirty="0"/>
          </a:p>
          <a:p>
            <a:pPr lvl="1"/>
            <a:r>
              <a:rPr lang="en-US" dirty="0">
                <a:hlinkClick r:id="rId182"/>
              </a:rPr>
              <a:t>ISI</a:t>
            </a:r>
            <a:endParaRPr lang="en-US" dirty="0"/>
          </a:p>
          <a:p>
            <a:pPr lvl="1"/>
            <a:r>
              <a:rPr lang="en-US" dirty="0">
                <a:hlinkClick r:id="rId183"/>
              </a:rPr>
              <a:t>PubMed</a:t>
            </a:r>
            <a:endParaRPr lang="en-US" dirty="0"/>
          </a:p>
          <a:p>
            <a:pPr lvl="1"/>
            <a:r>
              <a:rPr lang="en-US" dirty="0">
                <a:hlinkClick r:id="rId184"/>
              </a:rPr>
              <a:t>Article</a:t>
            </a:r>
            <a:endParaRPr lang="en-US" dirty="0"/>
          </a:p>
          <a:p>
            <a:r>
              <a:rPr lang="en-US" dirty="0"/>
              <a:t>Mendez, I. </a:t>
            </a:r>
            <a:r>
              <a:rPr lang="en-US" i="1" dirty="0"/>
              <a:t>et al</a:t>
            </a:r>
            <a:r>
              <a:rPr lang="en-US" dirty="0"/>
              <a:t>. Simultaneous </a:t>
            </a:r>
            <a:r>
              <a:rPr lang="en-US" dirty="0" err="1"/>
              <a:t>intrastriatal</a:t>
            </a:r>
            <a:r>
              <a:rPr lang="en-US" dirty="0"/>
              <a:t> and </a:t>
            </a:r>
            <a:r>
              <a:rPr lang="en-US" dirty="0" err="1"/>
              <a:t>intranigral</a:t>
            </a:r>
            <a:r>
              <a:rPr lang="en-US" dirty="0"/>
              <a:t> fetal dopaminergic grafts in patients with Parkinson disease: a pilot study. Report of three cases. J. </a:t>
            </a:r>
            <a:r>
              <a:rPr lang="en-US" dirty="0" err="1"/>
              <a:t>Neurosurg</a:t>
            </a:r>
            <a:r>
              <a:rPr lang="en-US" dirty="0"/>
              <a:t>. 96, 589–596 (2002). </a:t>
            </a:r>
          </a:p>
          <a:p>
            <a:pPr lvl="1"/>
            <a:r>
              <a:rPr lang="en-US" dirty="0">
                <a:hlinkClick r:id="rId185"/>
              </a:rPr>
              <a:t>PubMed</a:t>
            </a:r>
            <a:endParaRPr lang="en-US" dirty="0"/>
          </a:p>
          <a:p>
            <a:pPr lvl="1"/>
            <a:r>
              <a:rPr lang="en-US" dirty="0">
                <a:hlinkClick r:id="rId186"/>
              </a:rPr>
              <a:t>Article</a:t>
            </a:r>
            <a:endParaRPr lang="en-US" dirty="0"/>
          </a:p>
          <a:p>
            <a:r>
              <a:rPr lang="en-US" dirty="0" err="1"/>
              <a:t>Widner</a:t>
            </a:r>
            <a:r>
              <a:rPr lang="en-US" dirty="0"/>
              <a:t>, H. NIH neural transplantation funding. Science 263, 737 (1994). </a:t>
            </a:r>
          </a:p>
          <a:p>
            <a:pPr lvl="1"/>
            <a:r>
              <a:rPr lang="en-US" dirty="0">
                <a:hlinkClick r:id="rId187"/>
              </a:rPr>
              <a:t>CAS</a:t>
            </a:r>
            <a:endParaRPr lang="en-US" dirty="0"/>
          </a:p>
          <a:p>
            <a:pPr lvl="1"/>
            <a:r>
              <a:rPr lang="en-US" dirty="0">
                <a:hlinkClick r:id="rId188"/>
              </a:rPr>
              <a:t>ISI</a:t>
            </a:r>
            <a:endParaRPr lang="en-US" dirty="0"/>
          </a:p>
          <a:p>
            <a:pPr lvl="1"/>
            <a:r>
              <a:rPr lang="en-US" dirty="0">
                <a:hlinkClick r:id="rId189"/>
              </a:rPr>
              <a:t>PubMed</a:t>
            </a:r>
            <a:endParaRPr lang="en-US" dirty="0"/>
          </a:p>
          <a:p>
            <a:pPr lvl="1"/>
            <a:r>
              <a:rPr lang="en-US" dirty="0">
                <a:hlinkClick r:id="rId190"/>
              </a:rPr>
              <a:t>Article</a:t>
            </a:r>
            <a:endParaRPr lang="en-US" dirty="0"/>
          </a:p>
          <a:p>
            <a:r>
              <a:rPr lang="en-US" dirty="0"/>
              <a:t>Kumar, R. </a:t>
            </a:r>
            <a:r>
              <a:rPr lang="en-US" i="1" dirty="0"/>
              <a:t>et al</a:t>
            </a:r>
            <a:r>
              <a:rPr lang="en-US" dirty="0"/>
              <a:t>. Double-blind evaluation of </a:t>
            </a:r>
            <a:r>
              <a:rPr lang="en-US" dirty="0" err="1"/>
              <a:t>subthalamic</a:t>
            </a:r>
            <a:r>
              <a:rPr lang="en-US" dirty="0"/>
              <a:t> nucleus deep brain stimulation in advanced Parkinson's disease. Neurology 51, 850–855 (1998). </a:t>
            </a:r>
          </a:p>
          <a:p>
            <a:pPr lvl="1"/>
            <a:r>
              <a:rPr lang="en-US" dirty="0">
                <a:hlinkClick r:id="rId191"/>
              </a:rPr>
              <a:t>CAS</a:t>
            </a:r>
            <a:endParaRPr lang="en-US" dirty="0"/>
          </a:p>
          <a:p>
            <a:pPr lvl="1"/>
            <a:r>
              <a:rPr lang="en-US" dirty="0">
                <a:hlinkClick r:id="rId192"/>
              </a:rPr>
              <a:t>ISI</a:t>
            </a:r>
            <a:endParaRPr lang="en-US" dirty="0"/>
          </a:p>
          <a:p>
            <a:pPr lvl="1"/>
            <a:r>
              <a:rPr lang="en-US" dirty="0">
                <a:hlinkClick r:id="rId193"/>
              </a:rPr>
              <a:t>PubMed</a:t>
            </a:r>
            <a:endParaRPr lang="en-US" dirty="0"/>
          </a:p>
          <a:p>
            <a:pPr lvl="1"/>
            <a:r>
              <a:rPr lang="en-US" dirty="0">
                <a:hlinkClick r:id="rId194"/>
              </a:rPr>
              <a:t>Article</a:t>
            </a:r>
            <a:endParaRPr lang="en-US" dirty="0"/>
          </a:p>
          <a:p>
            <a:r>
              <a:rPr lang="en-US" dirty="0"/>
              <a:t>Freed, C. R. </a:t>
            </a:r>
            <a:r>
              <a:rPr lang="en-US" i="1" dirty="0"/>
              <a:t>et al</a:t>
            </a:r>
            <a:r>
              <a:rPr lang="en-US" dirty="0"/>
              <a:t>. Transplantation of embryonic dopamine neurons for severe Parkinson's disease. N. Engl. J. Med. 344, 710–719 (2001). </a:t>
            </a:r>
          </a:p>
          <a:p>
            <a:pPr lvl="1"/>
            <a:r>
              <a:rPr lang="en-US" dirty="0">
                <a:hlinkClick r:id="rId195"/>
              </a:rPr>
              <a:t>CAS</a:t>
            </a:r>
            <a:endParaRPr lang="en-US" dirty="0"/>
          </a:p>
          <a:p>
            <a:pPr lvl="1"/>
            <a:r>
              <a:rPr lang="en-US" dirty="0">
                <a:hlinkClick r:id="rId196"/>
              </a:rPr>
              <a:t>ISI</a:t>
            </a:r>
            <a:endParaRPr lang="en-US" dirty="0"/>
          </a:p>
          <a:p>
            <a:pPr lvl="1"/>
            <a:r>
              <a:rPr lang="en-US" dirty="0">
                <a:hlinkClick r:id="rId197"/>
              </a:rPr>
              <a:t>PubMed</a:t>
            </a:r>
            <a:endParaRPr lang="en-US" dirty="0"/>
          </a:p>
          <a:p>
            <a:pPr lvl="1"/>
            <a:r>
              <a:rPr lang="en-US" dirty="0">
                <a:hlinkClick r:id="rId198"/>
              </a:rPr>
              <a:t>Article</a:t>
            </a:r>
            <a:endParaRPr lang="en-US" dirty="0"/>
          </a:p>
          <a:p>
            <a:r>
              <a:rPr lang="en-US" dirty="0" err="1"/>
              <a:t>Olanow</a:t>
            </a:r>
            <a:r>
              <a:rPr lang="en-US" dirty="0"/>
              <a:t>, C. W. </a:t>
            </a:r>
            <a:r>
              <a:rPr lang="en-US" i="1" dirty="0"/>
              <a:t>et al</a:t>
            </a:r>
            <a:r>
              <a:rPr lang="en-US" dirty="0"/>
              <a:t>. A double-blind controlled trial of bilateral fetal </a:t>
            </a:r>
            <a:r>
              <a:rPr lang="en-US" dirty="0" err="1"/>
              <a:t>nigral</a:t>
            </a:r>
            <a:r>
              <a:rPr lang="en-US" dirty="0"/>
              <a:t> transplantation in Parkinson's disease. Ann. Neurol. 54, 403–414 (2003). </a:t>
            </a:r>
          </a:p>
          <a:p>
            <a:pPr lvl="1"/>
            <a:r>
              <a:rPr lang="en-US" dirty="0">
                <a:hlinkClick r:id="rId199"/>
              </a:rPr>
              <a:t>ISI</a:t>
            </a:r>
            <a:endParaRPr lang="en-US" dirty="0"/>
          </a:p>
          <a:p>
            <a:pPr lvl="1"/>
            <a:r>
              <a:rPr lang="en-US" dirty="0">
                <a:hlinkClick r:id="rId200"/>
              </a:rPr>
              <a:t>PubMed</a:t>
            </a:r>
            <a:endParaRPr lang="en-US" dirty="0"/>
          </a:p>
          <a:p>
            <a:pPr lvl="1"/>
            <a:r>
              <a:rPr lang="en-US" dirty="0">
                <a:hlinkClick r:id="rId201"/>
              </a:rPr>
              <a:t>Article</a:t>
            </a:r>
            <a:endParaRPr lang="en-US" dirty="0"/>
          </a:p>
          <a:p>
            <a:r>
              <a:rPr lang="en-US" dirty="0"/>
              <a:t>Cho, C., </a:t>
            </a:r>
            <a:r>
              <a:rPr lang="en-US" dirty="0" err="1"/>
              <a:t>Alterman</a:t>
            </a:r>
            <a:r>
              <a:rPr lang="en-US" dirty="0"/>
              <a:t>, R., </a:t>
            </a:r>
            <a:r>
              <a:rPr lang="en-US" dirty="0" err="1"/>
              <a:t>Miravite</a:t>
            </a:r>
            <a:r>
              <a:rPr lang="en-US" dirty="0"/>
              <a:t>, J., </a:t>
            </a:r>
            <a:r>
              <a:rPr lang="en-US" dirty="0" err="1"/>
              <a:t>Shils</a:t>
            </a:r>
            <a:r>
              <a:rPr lang="en-US" dirty="0"/>
              <a:t>, J. &amp; </a:t>
            </a:r>
            <a:r>
              <a:rPr lang="en-US" dirty="0" err="1"/>
              <a:t>Tagliati</a:t>
            </a:r>
            <a:r>
              <a:rPr lang="en-US" dirty="0"/>
              <a:t>, M. </a:t>
            </a:r>
            <a:r>
              <a:rPr lang="en-US" dirty="0" err="1"/>
              <a:t>Subthalamic</a:t>
            </a:r>
            <a:r>
              <a:rPr lang="en-US" dirty="0"/>
              <a:t> DBS for the treatment of “runaway” </a:t>
            </a:r>
            <a:r>
              <a:rPr lang="en-US" dirty="0" err="1"/>
              <a:t>dyskinesias</a:t>
            </a:r>
            <a:r>
              <a:rPr lang="en-US" dirty="0"/>
              <a:t> after embryonic or fetal tissue transplant. </a:t>
            </a:r>
            <a:r>
              <a:rPr lang="en-US" dirty="0" err="1"/>
              <a:t>Mov</a:t>
            </a:r>
            <a:r>
              <a:rPr lang="en-US" dirty="0"/>
              <a:t>. </a:t>
            </a:r>
            <a:r>
              <a:rPr lang="en-US" dirty="0" err="1"/>
              <a:t>Disord</a:t>
            </a:r>
            <a:r>
              <a:rPr lang="en-US" dirty="0"/>
              <a:t>. 20, 1237 (2005). </a:t>
            </a:r>
          </a:p>
          <a:p>
            <a:r>
              <a:rPr lang="en-US" dirty="0"/>
              <a:t>Graff-Radford, J. </a:t>
            </a:r>
            <a:r>
              <a:rPr lang="en-US" i="1" dirty="0"/>
              <a:t>et al</a:t>
            </a:r>
            <a:r>
              <a:rPr lang="en-US" dirty="0"/>
              <a:t>. Deep brain stimulation of the internal segment of the </a:t>
            </a:r>
            <a:r>
              <a:rPr lang="en-US" dirty="0" err="1"/>
              <a:t>globus</a:t>
            </a:r>
            <a:r>
              <a:rPr lang="en-US" dirty="0"/>
              <a:t> </a:t>
            </a:r>
            <a:r>
              <a:rPr lang="en-US" dirty="0" err="1"/>
              <a:t>pallidus</a:t>
            </a:r>
            <a:r>
              <a:rPr lang="en-US" dirty="0"/>
              <a:t> in delayed runaway dyskinesia. Arch. Neurol. 63, 1181–1184 (2006). </a:t>
            </a:r>
          </a:p>
          <a:p>
            <a:pPr lvl="1"/>
            <a:r>
              <a:rPr lang="en-US" dirty="0">
                <a:hlinkClick r:id="rId202"/>
              </a:rPr>
              <a:t>PubMed</a:t>
            </a:r>
            <a:endParaRPr lang="en-US" dirty="0"/>
          </a:p>
          <a:p>
            <a:pPr lvl="1"/>
            <a:r>
              <a:rPr lang="en-US" dirty="0">
                <a:hlinkClick r:id="rId203"/>
              </a:rPr>
              <a:t>Article</a:t>
            </a:r>
            <a:endParaRPr lang="en-US" dirty="0"/>
          </a:p>
          <a:p>
            <a:r>
              <a:rPr lang="en-US" dirty="0"/>
              <a:t>Herzog, J. </a:t>
            </a:r>
            <a:r>
              <a:rPr lang="en-US" i="1" dirty="0"/>
              <a:t>et al</a:t>
            </a:r>
            <a:r>
              <a:rPr lang="en-US" dirty="0"/>
              <a:t>. Deep brain stimulation in Parkinson's disease following fetal </a:t>
            </a:r>
            <a:r>
              <a:rPr lang="en-US" dirty="0" err="1"/>
              <a:t>nigral</a:t>
            </a:r>
            <a:r>
              <a:rPr lang="en-US" dirty="0"/>
              <a:t> transplantation. </a:t>
            </a:r>
            <a:r>
              <a:rPr lang="en-US" dirty="0" err="1"/>
              <a:t>Mov</a:t>
            </a:r>
            <a:r>
              <a:rPr lang="en-US" dirty="0"/>
              <a:t>. </a:t>
            </a:r>
            <a:r>
              <a:rPr lang="en-US" dirty="0" err="1"/>
              <a:t>Disord</a:t>
            </a:r>
            <a:r>
              <a:rPr lang="en-US" dirty="0"/>
              <a:t>. 23, 1293–1296 (2008). </a:t>
            </a:r>
          </a:p>
          <a:p>
            <a:pPr lvl="1"/>
            <a:r>
              <a:rPr lang="en-US" dirty="0">
                <a:hlinkClick r:id="rId204"/>
              </a:rPr>
              <a:t>PubMed</a:t>
            </a:r>
            <a:endParaRPr lang="en-US" dirty="0"/>
          </a:p>
          <a:p>
            <a:pPr lvl="1"/>
            <a:r>
              <a:rPr lang="en-US" dirty="0">
                <a:hlinkClick r:id="rId205"/>
              </a:rPr>
              <a:t>Article</a:t>
            </a:r>
            <a:endParaRPr lang="en-US" dirty="0"/>
          </a:p>
          <a:p>
            <a:r>
              <a:rPr lang="en-US" dirty="0" err="1"/>
              <a:t>Hagell</a:t>
            </a:r>
            <a:r>
              <a:rPr lang="en-US" dirty="0"/>
              <a:t>, P. </a:t>
            </a:r>
            <a:r>
              <a:rPr lang="en-US" i="1" dirty="0"/>
              <a:t>et al</a:t>
            </a:r>
            <a:r>
              <a:rPr lang="en-US" dirty="0"/>
              <a:t>. </a:t>
            </a:r>
            <a:r>
              <a:rPr lang="en-US" dirty="0" err="1"/>
              <a:t>Dyskinesias</a:t>
            </a:r>
            <a:r>
              <a:rPr lang="en-US" dirty="0"/>
              <a:t> following neural transplantation in Parkinson's disease. Nat. </a:t>
            </a:r>
            <a:r>
              <a:rPr lang="en-US" dirty="0" err="1"/>
              <a:t>Neurosci</a:t>
            </a:r>
            <a:r>
              <a:rPr lang="en-US" dirty="0"/>
              <a:t>. 5, 627–628 (2002). </a:t>
            </a:r>
          </a:p>
          <a:p>
            <a:pPr lvl="1"/>
            <a:r>
              <a:rPr lang="en-US" dirty="0">
                <a:hlinkClick r:id="rId206"/>
              </a:rPr>
              <a:t>CAS</a:t>
            </a:r>
            <a:endParaRPr lang="en-US" dirty="0"/>
          </a:p>
          <a:p>
            <a:pPr lvl="1"/>
            <a:r>
              <a:rPr lang="en-US" dirty="0">
                <a:hlinkClick r:id="rId207"/>
              </a:rPr>
              <a:t>ISI</a:t>
            </a:r>
            <a:endParaRPr lang="en-US" dirty="0"/>
          </a:p>
          <a:p>
            <a:pPr lvl="1"/>
            <a:r>
              <a:rPr lang="en-US" dirty="0">
                <a:hlinkClick r:id="rId208"/>
              </a:rPr>
              <a:t>PubMed</a:t>
            </a:r>
            <a:endParaRPr lang="en-US" dirty="0"/>
          </a:p>
          <a:p>
            <a:pPr lvl="1"/>
            <a:r>
              <a:rPr lang="en-US" dirty="0">
                <a:hlinkClick r:id="rId209"/>
              </a:rPr>
              <a:t>Article</a:t>
            </a:r>
            <a:endParaRPr lang="en-US" dirty="0"/>
          </a:p>
          <a:p>
            <a:r>
              <a:rPr lang="en-US" dirty="0"/>
              <a:t>Ma, Y. </a:t>
            </a:r>
            <a:r>
              <a:rPr lang="en-US" i="1" dirty="0"/>
              <a:t>et al</a:t>
            </a:r>
            <a:r>
              <a:rPr lang="en-US" dirty="0"/>
              <a:t>. Dyskinesia after fetal cell transplantation for parkinsonism: a PET study. Ann. Neurol. 52, 628–634 (2002). </a:t>
            </a:r>
          </a:p>
          <a:p>
            <a:pPr lvl="1"/>
            <a:r>
              <a:rPr lang="en-US" dirty="0">
                <a:hlinkClick r:id="rId210"/>
              </a:rPr>
              <a:t>ISI</a:t>
            </a:r>
            <a:endParaRPr lang="en-US" dirty="0"/>
          </a:p>
          <a:p>
            <a:pPr lvl="1"/>
            <a:r>
              <a:rPr lang="en-US" dirty="0">
                <a:hlinkClick r:id="rId211"/>
              </a:rPr>
              <a:t>PubMed</a:t>
            </a:r>
            <a:endParaRPr lang="en-US" dirty="0"/>
          </a:p>
          <a:p>
            <a:pPr lvl="1"/>
            <a:r>
              <a:rPr lang="en-US" dirty="0">
                <a:hlinkClick r:id="rId212"/>
              </a:rPr>
              <a:t>Article</a:t>
            </a:r>
            <a:endParaRPr lang="en-US" dirty="0"/>
          </a:p>
          <a:p>
            <a:r>
              <a:rPr lang="en-US" dirty="0"/>
              <a:t>Barker, R. A. &amp; </a:t>
            </a:r>
            <a:r>
              <a:rPr lang="en-US" dirty="0" err="1"/>
              <a:t>Kuan</a:t>
            </a:r>
            <a:r>
              <a:rPr lang="en-US" dirty="0"/>
              <a:t>, W. L. Graft-induced </a:t>
            </a:r>
            <a:r>
              <a:rPr lang="en-US" dirty="0" err="1"/>
              <a:t>dyskinesias</a:t>
            </a:r>
            <a:r>
              <a:rPr lang="en-US" dirty="0"/>
              <a:t> in Parkinson's disease: what is it all about? Cell Stem Cell 7, 148–149 (2010). </a:t>
            </a:r>
          </a:p>
          <a:p>
            <a:pPr lvl="1"/>
            <a:r>
              <a:rPr lang="en-US" dirty="0">
                <a:hlinkClick r:id="rId213"/>
              </a:rPr>
              <a:t>CAS</a:t>
            </a:r>
            <a:endParaRPr lang="en-US" dirty="0"/>
          </a:p>
          <a:p>
            <a:pPr lvl="1"/>
            <a:r>
              <a:rPr lang="en-US" dirty="0">
                <a:hlinkClick r:id="rId214"/>
              </a:rPr>
              <a:t>PubMed</a:t>
            </a:r>
            <a:endParaRPr lang="en-US" dirty="0"/>
          </a:p>
          <a:p>
            <a:pPr lvl="1"/>
            <a:r>
              <a:rPr lang="en-US" dirty="0">
                <a:hlinkClick r:id="rId215"/>
              </a:rPr>
              <a:t>Article</a:t>
            </a:r>
            <a:endParaRPr lang="en-US" dirty="0"/>
          </a:p>
          <a:p>
            <a:r>
              <a:rPr lang="en-US" dirty="0" err="1"/>
              <a:t>Politis</a:t>
            </a:r>
            <a:r>
              <a:rPr lang="en-US" dirty="0"/>
              <a:t>, M. </a:t>
            </a:r>
            <a:r>
              <a:rPr lang="en-US" i="1" dirty="0"/>
              <a:t>et al</a:t>
            </a:r>
            <a:r>
              <a:rPr lang="en-US" dirty="0"/>
              <a:t>. Serotonergic neurons mediate dyskinesia side effects in Parkinson's patients with neural transplants. Sci. Transl. Med. 2, 38ra46 (2010). </a:t>
            </a:r>
          </a:p>
          <a:p>
            <a:pPr lvl="1"/>
            <a:r>
              <a:rPr lang="en-US" dirty="0">
                <a:hlinkClick r:id="rId216"/>
              </a:rPr>
              <a:t>CAS</a:t>
            </a:r>
            <a:endParaRPr lang="en-US" dirty="0"/>
          </a:p>
          <a:p>
            <a:pPr lvl="1"/>
            <a:r>
              <a:rPr lang="en-US" dirty="0">
                <a:hlinkClick r:id="rId217"/>
              </a:rPr>
              <a:t>PubMed</a:t>
            </a:r>
            <a:endParaRPr lang="en-US" dirty="0"/>
          </a:p>
          <a:p>
            <a:pPr lvl="1"/>
            <a:r>
              <a:rPr lang="en-US" dirty="0">
                <a:hlinkClick r:id="rId218"/>
              </a:rPr>
              <a:t>Article</a:t>
            </a:r>
            <a:endParaRPr lang="en-US" dirty="0"/>
          </a:p>
          <a:p>
            <a:r>
              <a:rPr lang="en-US" dirty="0" err="1"/>
              <a:t>Politis</a:t>
            </a:r>
            <a:r>
              <a:rPr lang="en-US" dirty="0"/>
              <a:t>, M. </a:t>
            </a:r>
            <a:r>
              <a:rPr lang="en-US" i="1" dirty="0"/>
              <a:t>et al</a:t>
            </a:r>
            <a:r>
              <a:rPr lang="en-US" dirty="0"/>
              <a:t>. Graft-induced </a:t>
            </a:r>
            <a:r>
              <a:rPr lang="en-US" dirty="0" err="1"/>
              <a:t>dyskinesias</a:t>
            </a:r>
            <a:r>
              <a:rPr lang="en-US" dirty="0"/>
              <a:t> in Parkinson's disease: high striatal serotonin/dopamine transporter ratio. </a:t>
            </a:r>
            <a:r>
              <a:rPr lang="en-US" dirty="0" err="1"/>
              <a:t>Mov</a:t>
            </a:r>
            <a:r>
              <a:rPr lang="en-US" dirty="0"/>
              <a:t>. </a:t>
            </a:r>
            <a:r>
              <a:rPr lang="en-US" dirty="0" err="1"/>
              <a:t>Disord</a:t>
            </a:r>
            <a:r>
              <a:rPr lang="en-US" dirty="0"/>
              <a:t>. 26, 1997–2003 (2011). </a:t>
            </a:r>
          </a:p>
          <a:p>
            <a:pPr lvl="1"/>
            <a:r>
              <a:rPr lang="en-US" dirty="0">
                <a:hlinkClick r:id="rId219"/>
              </a:rPr>
              <a:t>ISI</a:t>
            </a:r>
            <a:endParaRPr lang="en-US" dirty="0"/>
          </a:p>
          <a:p>
            <a:pPr lvl="1"/>
            <a:r>
              <a:rPr lang="en-US" dirty="0">
                <a:hlinkClick r:id="rId220"/>
              </a:rPr>
              <a:t>PubMed</a:t>
            </a:r>
            <a:endParaRPr lang="en-US" dirty="0"/>
          </a:p>
          <a:p>
            <a:pPr lvl="1"/>
            <a:r>
              <a:rPr lang="en-US" dirty="0">
                <a:hlinkClick r:id="rId221"/>
              </a:rPr>
              <a:t>Article</a:t>
            </a:r>
            <a:endParaRPr lang="en-US" dirty="0"/>
          </a:p>
          <a:p>
            <a:r>
              <a:rPr lang="en-US" dirty="0"/>
              <a:t>Lane, E. L., Winkler, C., </a:t>
            </a:r>
            <a:r>
              <a:rPr lang="en-US" dirty="0" err="1"/>
              <a:t>Brundin</a:t>
            </a:r>
            <a:r>
              <a:rPr lang="en-US" dirty="0"/>
              <a:t>, P. &amp; Cenci, M. A. The impact of graft size on the development of dyskinesia following </a:t>
            </a:r>
            <a:r>
              <a:rPr lang="en-US" dirty="0" err="1"/>
              <a:t>intrastriatal</a:t>
            </a:r>
            <a:r>
              <a:rPr lang="en-US" dirty="0"/>
              <a:t> grafting of embryonic dopamine neurons in the rat. </a:t>
            </a:r>
            <a:r>
              <a:rPr lang="en-US" dirty="0" err="1"/>
              <a:t>Neurobiol</a:t>
            </a:r>
            <a:r>
              <a:rPr lang="en-US" dirty="0"/>
              <a:t>. Dis. 22, 334–345 (2006). </a:t>
            </a:r>
          </a:p>
          <a:p>
            <a:pPr lvl="1"/>
            <a:r>
              <a:rPr lang="en-US" dirty="0">
                <a:hlinkClick r:id="rId222"/>
              </a:rPr>
              <a:t>CAS</a:t>
            </a:r>
            <a:endParaRPr lang="en-US" dirty="0"/>
          </a:p>
          <a:p>
            <a:pPr lvl="1"/>
            <a:r>
              <a:rPr lang="en-US" dirty="0">
                <a:hlinkClick r:id="rId223"/>
              </a:rPr>
              <a:t>ISI</a:t>
            </a:r>
            <a:endParaRPr lang="en-US" dirty="0"/>
          </a:p>
          <a:p>
            <a:pPr lvl="1"/>
            <a:r>
              <a:rPr lang="en-US" dirty="0">
                <a:hlinkClick r:id="rId224"/>
              </a:rPr>
              <a:t>PubMed</a:t>
            </a:r>
            <a:endParaRPr lang="en-US" dirty="0"/>
          </a:p>
          <a:p>
            <a:pPr lvl="1"/>
            <a:r>
              <a:rPr lang="en-US" dirty="0">
                <a:hlinkClick r:id="rId225"/>
              </a:rPr>
              <a:t>Article</a:t>
            </a:r>
            <a:endParaRPr lang="en-US" dirty="0"/>
          </a:p>
          <a:p>
            <a:r>
              <a:rPr lang="en-US" dirty="0"/>
              <a:t>Winkler, C., </a:t>
            </a:r>
            <a:r>
              <a:rPr lang="en-US" dirty="0" err="1"/>
              <a:t>Georgievska</a:t>
            </a:r>
            <a:r>
              <a:rPr lang="en-US" dirty="0"/>
              <a:t>, B., </a:t>
            </a:r>
            <a:r>
              <a:rPr lang="en-US" dirty="0" err="1"/>
              <a:t>Carlsson</a:t>
            </a:r>
            <a:r>
              <a:rPr lang="en-US" dirty="0"/>
              <a:t>, T., </a:t>
            </a:r>
            <a:r>
              <a:rPr lang="en-US" dirty="0" err="1"/>
              <a:t>Lacar</a:t>
            </a:r>
            <a:r>
              <a:rPr lang="en-US" dirty="0"/>
              <a:t>, B. &amp; </a:t>
            </a:r>
            <a:r>
              <a:rPr lang="en-US" dirty="0" err="1"/>
              <a:t>Kirik</a:t>
            </a:r>
            <a:r>
              <a:rPr lang="en-US" dirty="0"/>
              <a:t>, D. Continuous exposure to glial cell line-derived </a:t>
            </a:r>
            <a:r>
              <a:rPr lang="en-US" dirty="0" err="1"/>
              <a:t>neurotrophic</a:t>
            </a:r>
            <a:r>
              <a:rPr lang="en-US" dirty="0"/>
              <a:t> factor to mature dopaminergic transplants impairs the graft's ability to improve spontaneous motor behavior in </a:t>
            </a:r>
            <a:r>
              <a:rPr lang="en-US" dirty="0" err="1"/>
              <a:t>parkinsonian</a:t>
            </a:r>
            <a:r>
              <a:rPr lang="en-US" dirty="0"/>
              <a:t> rats. Neuroscience 141, 521–531 (2006). </a:t>
            </a:r>
          </a:p>
          <a:p>
            <a:pPr lvl="1"/>
            <a:r>
              <a:rPr lang="en-US" dirty="0">
                <a:hlinkClick r:id="rId226"/>
              </a:rPr>
              <a:t>CAS</a:t>
            </a:r>
            <a:endParaRPr lang="en-US" dirty="0"/>
          </a:p>
          <a:p>
            <a:pPr lvl="1"/>
            <a:r>
              <a:rPr lang="en-US" dirty="0">
                <a:hlinkClick r:id="rId227"/>
              </a:rPr>
              <a:t>PubMed</a:t>
            </a:r>
            <a:endParaRPr lang="en-US" dirty="0"/>
          </a:p>
          <a:p>
            <a:pPr lvl="1"/>
            <a:r>
              <a:rPr lang="en-US" dirty="0">
                <a:hlinkClick r:id="rId228"/>
              </a:rPr>
              <a:t>Article</a:t>
            </a:r>
            <a:endParaRPr lang="en-US" dirty="0"/>
          </a:p>
          <a:p>
            <a:r>
              <a:rPr lang="en-US" dirty="0"/>
              <a:t>Mendez, I. </a:t>
            </a:r>
            <a:r>
              <a:rPr lang="en-US" i="1" dirty="0"/>
              <a:t>et al</a:t>
            </a:r>
            <a:r>
              <a:rPr lang="en-US" dirty="0"/>
              <a:t>. Cell type analysis of functional fetal dopamine cell suspension transplants in the striatum and </a:t>
            </a:r>
            <a:r>
              <a:rPr lang="en-US" dirty="0" err="1"/>
              <a:t>substantia</a:t>
            </a:r>
            <a:r>
              <a:rPr lang="en-US" dirty="0"/>
              <a:t> </a:t>
            </a:r>
            <a:r>
              <a:rPr lang="en-US" dirty="0" err="1"/>
              <a:t>nigra</a:t>
            </a:r>
            <a:r>
              <a:rPr lang="en-US" dirty="0"/>
              <a:t> of patients with Parkinson's disease. Brain 128, 1498–1510 (2005). </a:t>
            </a:r>
          </a:p>
          <a:p>
            <a:pPr lvl="1"/>
            <a:r>
              <a:rPr lang="en-US" dirty="0">
                <a:hlinkClick r:id="rId229"/>
              </a:rPr>
              <a:t>ISI</a:t>
            </a:r>
            <a:endParaRPr lang="en-US" dirty="0"/>
          </a:p>
          <a:p>
            <a:pPr lvl="1"/>
            <a:r>
              <a:rPr lang="en-US" dirty="0">
                <a:hlinkClick r:id="rId230"/>
              </a:rPr>
              <a:t>PubMed</a:t>
            </a:r>
            <a:endParaRPr lang="en-US" dirty="0"/>
          </a:p>
          <a:p>
            <a:pPr lvl="1"/>
            <a:r>
              <a:rPr lang="en-US" dirty="0">
                <a:hlinkClick r:id="rId231"/>
              </a:rPr>
              <a:t>Article</a:t>
            </a:r>
            <a:endParaRPr lang="en-US" dirty="0"/>
          </a:p>
          <a:p>
            <a:r>
              <a:rPr lang="en-US" dirty="0" err="1"/>
              <a:t>Krack</a:t>
            </a:r>
            <a:r>
              <a:rPr lang="en-US" dirty="0"/>
              <a:t>, P., </a:t>
            </a:r>
            <a:r>
              <a:rPr lang="en-US" dirty="0" err="1"/>
              <a:t>Poepping</a:t>
            </a:r>
            <a:r>
              <a:rPr lang="en-US" dirty="0"/>
              <a:t>, M., </a:t>
            </a:r>
            <a:r>
              <a:rPr lang="en-US" dirty="0" err="1"/>
              <a:t>Weinert</a:t>
            </a:r>
            <a:r>
              <a:rPr lang="en-US" dirty="0"/>
              <a:t>, D., Schrader, B. &amp; </a:t>
            </a:r>
            <a:r>
              <a:rPr lang="en-US" dirty="0" err="1"/>
              <a:t>Deuschl</a:t>
            </a:r>
            <a:r>
              <a:rPr lang="en-US" dirty="0"/>
              <a:t>, G. Thalamic, </a:t>
            </a:r>
            <a:r>
              <a:rPr lang="en-US" dirty="0" err="1"/>
              <a:t>pallidal</a:t>
            </a:r>
            <a:r>
              <a:rPr lang="en-US" dirty="0"/>
              <a:t>, or </a:t>
            </a:r>
            <a:r>
              <a:rPr lang="en-US" dirty="0" err="1"/>
              <a:t>subthalamic</a:t>
            </a:r>
            <a:r>
              <a:rPr lang="en-US" dirty="0"/>
              <a:t> surgery for Parkinson's disease? J. Neurol. 247 (Suppl. 2), II122–II134 (2000). </a:t>
            </a:r>
          </a:p>
          <a:p>
            <a:r>
              <a:rPr lang="en-US" dirty="0"/>
              <a:t>Ma, Y. </a:t>
            </a:r>
            <a:r>
              <a:rPr lang="en-US" i="1" dirty="0"/>
              <a:t>et al</a:t>
            </a:r>
            <a:r>
              <a:rPr lang="en-US" dirty="0"/>
              <a:t>. Dopamine cell implantation in Parkinson's disease: long-term clinical and </a:t>
            </a:r>
            <a:r>
              <a:rPr lang="en-US" baseline="30000" dirty="0"/>
              <a:t>18</a:t>
            </a:r>
            <a:r>
              <a:rPr lang="en-US" dirty="0"/>
              <a:t>F-FDOPA PET outcomes. J. </a:t>
            </a:r>
            <a:r>
              <a:rPr lang="en-US" dirty="0" err="1"/>
              <a:t>Nucl</a:t>
            </a:r>
            <a:r>
              <a:rPr lang="en-US" dirty="0"/>
              <a:t>. Med. 51, 7–15 (2010). </a:t>
            </a:r>
          </a:p>
          <a:p>
            <a:pPr lvl="1"/>
            <a:r>
              <a:rPr lang="en-US" dirty="0">
                <a:hlinkClick r:id="rId232"/>
              </a:rPr>
              <a:t>PubMed</a:t>
            </a:r>
            <a:endParaRPr lang="en-US" dirty="0"/>
          </a:p>
          <a:p>
            <a:pPr lvl="1"/>
            <a:r>
              <a:rPr lang="en-US" dirty="0">
                <a:hlinkClick r:id="rId233"/>
              </a:rPr>
              <a:t>Article</a:t>
            </a:r>
            <a:endParaRPr lang="en-US" dirty="0"/>
          </a:p>
          <a:p>
            <a:r>
              <a:rPr lang="en-US" dirty="0"/>
              <a:t>Barker, R. A., Barrett, J., Mason, S. L. &amp; </a:t>
            </a:r>
            <a:r>
              <a:rPr lang="en-US" dirty="0" err="1"/>
              <a:t>Björklund</a:t>
            </a:r>
            <a:r>
              <a:rPr lang="en-US" dirty="0"/>
              <a:t>, A. Fetal dopaminergic transplantation trials and the future of neural grafting in Parkinson's disease. Lancet Neurol. 12, 84–91 (2013). </a:t>
            </a:r>
          </a:p>
          <a:p>
            <a:pPr lvl="1"/>
            <a:r>
              <a:rPr lang="en-US" dirty="0">
                <a:hlinkClick r:id="rId234"/>
              </a:rPr>
              <a:t>CAS</a:t>
            </a:r>
            <a:endParaRPr lang="en-US" dirty="0"/>
          </a:p>
          <a:p>
            <a:pPr lvl="1"/>
            <a:r>
              <a:rPr lang="en-US" dirty="0">
                <a:hlinkClick r:id="rId235"/>
              </a:rPr>
              <a:t>ISI</a:t>
            </a:r>
            <a:endParaRPr lang="en-US" dirty="0"/>
          </a:p>
          <a:p>
            <a:pPr lvl="1"/>
            <a:r>
              <a:rPr lang="en-US" dirty="0">
                <a:hlinkClick r:id="rId236"/>
              </a:rPr>
              <a:t>PubMed</a:t>
            </a:r>
            <a:endParaRPr lang="en-US" dirty="0"/>
          </a:p>
          <a:p>
            <a:pPr lvl="1"/>
            <a:r>
              <a:rPr lang="en-US" dirty="0">
                <a:hlinkClick r:id="rId237"/>
              </a:rPr>
              <a:t>Article</a:t>
            </a:r>
            <a:endParaRPr lang="en-US" dirty="0"/>
          </a:p>
          <a:p>
            <a:r>
              <a:rPr lang="en-US" dirty="0" err="1"/>
              <a:t>Piccini</a:t>
            </a:r>
            <a:r>
              <a:rPr lang="en-US" dirty="0"/>
              <a:t>, P. </a:t>
            </a:r>
            <a:r>
              <a:rPr lang="en-US" i="1" dirty="0"/>
              <a:t>et al</a:t>
            </a:r>
            <a:r>
              <a:rPr lang="en-US" dirty="0"/>
              <a:t>. Factors affecting the clinical outcome after neural transplantation in Parkinson's disease. Brain 128, 2977–2986 (2005). </a:t>
            </a:r>
          </a:p>
          <a:p>
            <a:pPr lvl="1"/>
            <a:r>
              <a:rPr lang="en-US" dirty="0">
                <a:hlinkClick r:id="rId238"/>
              </a:rPr>
              <a:t>PubMed</a:t>
            </a:r>
            <a:endParaRPr lang="en-US" dirty="0"/>
          </a:p>
          <a:p>
            <a:pPr lvl="1"/>
            <a:r>
              <a:rPr lang="en-US" dirty="0">
                <a:hlinkClick r:id="rId239"/>
              </a:rPr>
              <a:t>Article</a:t>
            </a:r>
            <a:endParaRPr lang="en-US" dirty="0"/>
          </a:p>
          <a:p>
            <a:r>
              <a:rPr lang="en-US" dirty="0" err="1"/>
              <a:t>Kordower</a:t>
            </a:r>
            <a:r>
              <a:rPr lang="en-US" dirty="0"/>
              <a:t>, J. H. </a:t>
            </a:r>
            <a:r>
              <a:rPr lang="en-US" i="1" dirty="0"/>
              <a:t>et al</a:t>
            </a:r>
            <a:r>
              <a:rPr lang="en-US" dirty="0"/>
              <a:t>. </a:t>
            </a:r>
            <a:r>
              <a:rPr lang="en-US" dirty="0" err="1"/>
              <a:t>Neuropathological</a:t>
            </a:r>
            <a:r>
              <a:rPr lang="en-US" dirty="0"/>
              <a:t> evidence of graft survival and striatal </a:t>
            </a:r>
            <a:r>
              <a:rPr lang="en-US" dirty="0" err="1"/>
              <a:t>reinnervation</a:t>
            </a:r>
            <a:r>
              <a:rPr lang="en-US" dirty="0"/>
              <a:t> after the transplantation of fetal </a:t>
            </a:r>
            <a:r>
              <a:rPr lang="en-US" dirty="0" err="1"/>
              <a:t>mesencephalic</a:t>
            </a:r>
            <a:r>
              <a:rPr lang="en-US" dirty="0"/>
              <a:t> tissue in a patient with Parkinson's disease. N. Engl. J. Med. 332, 1118–1124 (1995). </a:t>
            </a:r>
          </a:p>
          <a:p>
            <a:pPr lvl="1"/>
            <a:r>
              <a:rPr lang="en-US" dirty="0">
                <a:hlinkClick r:id="rId240"/>
              </a:rPr>
              <a:t>CAS</a:t>
            </a:r>
            <a:endParaRPr lang="en-US" dirty="0"/>
          </a:p>
          <a:p>
            <a:pPr lvl="1"/>
            <a:r>
              <a:rPr lang="en-US" dirty="0">
                <a:hlinkClick r:id="rId241"/>
              </a:rPr>
              <a:t>ISI</a:t>
            </a:r>
            <a:endParaRPr lang="en-US" dirty="0"/>
          </a:p>
          <a:p>
            <a:pPr lvl="1"/>
            <a:r>
              <a:rPr lang="en-US" dirty="0">
                <a:hlinkClick r:id="rId242"/>
              </a:rPr>
              <a:t>PubMed</a:t>
            </a:r>
            <a:endParaRPr lang="en-US" dirty="0"/>
          </a:p>
          <a:p>
            <a:pPr lvl="1"/>
            <a:r>
              <a:rPr lang="en-US" dirty="0">
                <a:hlinkClick r:id="rId243"/>
              </a:rPr>
              <a:t>Article</a:t>
            </a:r>
            <a:endParaRPr lang="en-US" dirty="0"/>
          </a:p>
          <a:p>
            <a:r>
              <a:rPr lang="en-US" dirty="0" err="1"/>
              <a:t>Kordower</a:t>
            </a:r>
            <a:r>
              <a:rPr lang="en-US" dirty="0"/>
              <a:t>, J. H. </a:t>
            </a:r>
            <a:r>
              <a:rPr lang="en-US" i="1" dirty="0"/>
              <a:t>et al</a:t>
            </a:r>
            <a:r>
              <a:rPr lang="en-US" dirty="0"/>
              <a:t>. Functional fetal </a:t>
            </a:r>
            <a:r>
              <a:rPr lang="en-US" dirty="0" err="1"/>
              <a:t>nigral</a:t>
            </a:r>
            <a:r>
              <a:rPr lang="en-US" dirty="0"/>
              <a:t> grafts in a patient with Parkinson's disease: </a:t>
            </a:r>
            <a:r>
              <a:rPr lang="en-US" dirty="0" err="1"/>
              <a:t>chemoanatomic</a:t>
            </a:r>
            <a:r>
              <a:rPr lang="en-US" dirty="0"/>
              <a:t>, </a:t>
            </a:r>
            <a:r>
              <a:rPr lang="en-US" dirty="0" err="1"/>
              <a:t>ultrastructural</a:t>
            </a:r>
            <a:r>
              <a:rPr lang="en-US" dirty="0"/>
              <a:t>, and metabolic studies. J. Comp. Neurol. 370, 203–230 (1996). </a:t>
            </a:r>
          </a:p>
          <a:p>
            <a:pPr lvl="1"/>
            <a:r>
              <a:rPr lang="en-US" dirty="0">
                <a:hlinkClick r:id="rId244"/>
              </a:rPr>
              <a:t>CAS</a:t>
            </a:r>
            <a:endParaRPr lang="en-US" dirty="0"/>
          </a:p>
          <a:p>
            <a:pPr lvl="1"/>
            <a:r>
              <a:rPr lang="en-US" dirty="0">
                <a:hlinkClick r:id="rId245"/>
              </a:rPr>
              <a:t>ISI</a:t>
            </a:r>
            <a:endParaRPr lang="en-US" dirty="0"/>
          </a:p>
          <a:p>
            <a:pPr lvl="1"/>
            <a:r>
              <a:rPr lang="en-US" dirty="0">
                <a:hlinkClick r:id="rId246"/>
              </a:rPr>
              <a:t>PubMed</a:t>
            </a:r>
            <a:endParaRPr lang="en-US" dirty="0"/>
          </a:p>
          <a:p>
            <a:pPr lvl="1"/>
            <a:r>
              <a:rPr lang="en-US" dirty="0">
                <a:hlinkClick r:id="rId247"/>
              </a:rPr>
              <a:t>Article</a:t>
            </a:r>
            <a:endParaRPr lang="en-US" dirty="0"/>
          </a:p>
          <a:p>
            <a:r>
              <a:rPr lang="en-US" dirty="0" err="1"/>
              <a:t>Kordower</a:t>
            </a:r>
            <a:r>
              <a:rPr lang="en-US" dirty="0"/>
              <a:t>, J. H. </a:t>
            </a:r>
            <a:r>
              <a:rPr lang="en-US" i="1" dirty="0"/>
              <a:t>et al</a:t>
            </a:r>
            <a:r>
              <a:rPr lang="en-US" dirty="0"/>
              <a:t>. Fetal </a:t>
            </a:r>
            <a:r>
              <a:rPr lang="en-US" dirty="0" err="1"/>
              <a:t>nigral</a:t>
            </a:r>
            <a:r>
              <a:rPr lang="en-US" dirty="0"/>
              <a:t> grafts survive and mediate clinical benefit in a patient with Parkinson's disease. </a:t>
            </a:r>
            <a:r>
              <a:rPr lang="en-US" dirty="0" err="1"/>
              <a:t>Mov</a:t>
            </a:r>
            <a:r>
              <a:rPr lang="en-US" dirty="0"/>
              <a:t>. </a:t>
            </a:r>
            <a:r>
              <a:rPr lang="en-US" dirty="0" err="1"/>
              <a:t>Disord</a:t>
            </a:r>
            <a:r>
              <a:rPr lang="en-US" dirty="0"/>
              <a:t>. 13, 383–393 (1998). </a:t>
            </a:r>
          </a:p>
          <a:p>
            <a:pPr lvl="1"/>
            <a:r>
              <a:rPr lang="en-US" dirty="0">
                <a:hlinkClick r:id="rId248"/>
              </a:rPr>
              <a:t>CAS</a:t>
            </a:r>
            <a:endParaRPr lang="en-US" dirty="0"/>
          </a:p>
          <a:p>
            <a:pPr lvl="1"/>
            <a:r>
              <a:rPr lang="en-US" dirty="0">
                <a:hlinkClick r:id="rId249"/>
              </a:rPr>
              <a:t>ISI</a:t>
            </a:r>
            <a:endParaRPr lang="en-US" dirty="0"/>
          </a:p>
          <a:p>
            <a:pPr lvl="1"/>
            <a:r>
              <a:rPr lang="en-US" dirty="0">
                <a:hlinkClick r:id="rId250"/>
              </a:rPr>
              <a:t>PubMed</a:t>
            </a:r>
            <a:endParaRPr lang="en-US" dirty="0"/>
          </a:p>
          <a:p>
            <a:pPr lvl="1"/>
            <a:r>
              <a:rPr lang="en-US" dirty="0">
                <a:hlinkClick r:id="rId251"/>
              </a:rPr>
              <a:t>Article</a:t>
            </a:r>
            <a:endParaRPr lang="en-US" dirty="0"/>
          </a:p>
          <a:p>
            <a:r>
              <a:rPr lang="en-US" dirty="0"/>
              <a:t>TRANSEURO </a:t>
            </a:r>
            <a:r>
              <a:rPr lang="en-US" dirty="0">
                <a:hlinkClick r:id="rId252"/>
              </a:rPr>
              <a:t>[online]</a:t>
            </a:r>
            <a:r>
              <a:rPr lang="en-US" dirty="0"/>
              <a:t>, (2014). </a:t>
            </a:r>
          </a:p>
          <a:p>
            <a:r>
              <a:rPr lang="en-US" dirty="0"/>
              <a:t>Barker, R. A., Kendall, A. L. &amp; </a:t>
            </a:r>
            <a:r>
              <a:rPr lang="en-US" dirty="0" err="1"/>
              <a:t>Widner</a:t>
            </a:r>
            <a:r>
              <a:rPr lang="en-US" dirty="0"/>
              <a:t>, H. Neural tissue xenotransplantation: what is needed prior to clinical trials in Parkinson's disease? Neural Tissue </a:t>
            </a:r>
            <a:r>
              <a:rPr lang="en-US" dirty="0" err="1"/>
              <a:t>Xenografting</a:t>
            </a:r>
            <a:r>
              <a:rPr lang="en-US" dirty="0"/>
              <a:t> Project. Cell Transplant. 9, 235–246 (2000). </a:t>
            </a:r>
          </a:p>
          <a:p>
            <a:pPr lvl="1"/>
            <a:r>
              <a:rPr lang="en-US" dirty="0">
                <a:hlinkClick r:id="rId253"/>
              </a:rPr>
              <a:t>CAS</a:t>
            </a:r>
            <a:endParaRPr lang="en-US" dirty="0"/>
          </a:p>
          <a:p>
            <a:pPr lvl="1"/>
            <a:r>
              <a:rPr lang="en-US" dirty="0">
                <a:hlinkClick r:id="rId254"/>
              </a:rPr>
              <a:t>PubMed</a:t>
            </a:r>
            <a:endParaRPr lang="en-US" dirty="0"/>
          </a:p>
          <a:p>
            <a:r>
              <a:rPr lang="en-US" dirty="0" err="1"/>
              <a:t>Galpern</a:t>
            </a:r>
            <a:r>
              <a:rPr lang="en-US" dirty="0"/>
              <a:t>, W. R., Burns, L. H., Deacon, T. W., </a:t>
            </a:r>
            <a:r>
              <a:rPr lang="en-US" dirty="0" err="1"/>
              <a:t>Dinsmore</a:t>
            </a:r>
            <a:r>
              <a:rPr lang="en-US" dirty="0"/>
              <a:t>, J. &amp; </a:t>
            </a:r>
            <a:r>
              <a:rPr lang="en-US" dirty="0" err="1"/>
              <a:t>Isacson</a:t>
            </a:r>
            <a:r>
              <a:rPr lang="en-US" dirty="0"/>
              <a:t>, O. Xenotransplantation of porcine fetal ventral mesencephalon in a rat model of Parkinson's disease: functional recovery and graft morphology. Exp. Neurol. 140, 1–13 (1996). </a:t>
            </a:r>
          </a:p>
          <a:p>
            <a:pPr lvl="1"/>
            <a:r>
              <a:rPr lang="en-US" dirty="0">
                <a:hlinkClick r:id="rId255"/>
              </a:rPr>
              <a:t>CAS</a:t>
            </a:r>
            <a:endParaRPr lang="en-US" dirty="0"/>
          </a:p>
          <a:p>
            <a:pPr lvl="1"/>
            <a:r>
              <a:rPr lang="en-US" dirty="0">
                <a:hlinkClick r:id="rId256"/>
              </a:rPr>
              <a:t>ISI</a:t>
            </a:r>
            <a:endParaRPr lang="en-US" dirty="0"/>
          </a:p>
          <a:p>
            <a:pPr lvl="1"/>
            <a:r>
              <a:rPr lang="en-US" dirty="0">
                <a:hlinkClick r:id="rId257"/>
              </a:rPr>
              <a:t>PubMed</a:t>
            </a:r>
            <a:endParaRPr lang="en-US" dirty="0"/>
          </a:p>
          <a:p>
            <a:pPr lvl="1"/>
            <a:r>
              <a:rPr lang="en-US" dirty="0">
                <a:hlinkClick r:id="rId258"/>
              </a:rPr>
              <a:t>Article</a:t>
            </a:r>
            <a:endParaRPr lang="en-US" dirty="0"/>
          </a:p>
          <a:p>
            <a:r>
              <a:rPr lang="en-US" dirty="0"/>
              <a:t>Schumacher, J. M. </a:t>
            </a:r>
            <a:r>
              <a:rPr lang="en-US" i="1" dirty="0"/>
              <a:t>et al</a:t>
            </a:r>
            <a:r>
              <a:rPr lang="en-US" dirty="0"/>
              <a:t>. Transplantation of embryonic porcine </a:t>
            </a:r>
            <a:r>
              <a:rPr lang="en-US" dirty="0" err="1"/>
              <a:t>mesencephalic</a:t>
            </a:r>
            <a:r>
              <a:rPr lang="en-US" dirty="0"/>
              <a:t> tissue in patients with PD. Neurology 54, 1042–1050 (2000). </a:t>
            </a:r>
          </a:p>
          <a:p>
            <a:pPr lvl="1"/>
            <a:r>
              <a:rPr lang="en-US" dirty="0">
                <a:hlinkClick r:id="rId259"/>
              </a:rPr>
              <a:t>CAS</a:t>
            </a:r>
            <a:endParaRPr lang="en-US" dirty="0"/>
          </a:p>
          <a:p>
            <a:pPr lvl="1"/>
            <a:r>
              <a:rPr lang="en-US" dirty="0">
                <a:hlinkClick r:id="rId260"/>
              </a:rPr>
              <a:t>ISI</a:t>
            </a:r>
            <a:endParaRPr lang="en-US" dirty="0"/>
          </a:p>
          <a:p>
            <a:pPr lvl="1"/>
            <a:r>
              <a:rPr lang="en-US" dirty="0">
                <a:hlinkClick r:id="rId261"/>
              </a:rPr>
              <a:t>PubMed</a:t>
            </a:r>
            <a:endParaRPr lang="en-US" dirty="0"/>
          </a:p>
          <a:p>
            <a:pPr lvl="1"/>
            <a:r>
              <a:rPr lang="en-US" dirty="0">
                <a:hlinkClick r:id="rId262"/>
              </a:rPr>
              <a:t>Article</a:t>
            </a:r>
            <a:endParaRPr lang="en-US" dirty="0"/>
          </a:p>
          <a:p>
            <a:r>
              <a:rPr lang="en-US" dirty="0" err="1"/>
              <a:t>Arjona</a:t>
            </a:r>
            <a:r>
              <a:rPr lang="en-US" dirty="0"/>
              <a:t>, V. </a:t>
            </a:r>
            <a:r>
              <a:rPr lang="en-US" i="1" dirty="0"/>
              <a:t>et al</a:t>
            </a:r>
            <a:r>
              <a:rPr lang="en-US" dirty="0"/>
              <a:t>. </a:t>
            </a:r>
            <a:r>
              <a:rPr lang="en-US" dirty="0" err="1"/>
              <a:t>Autotransplantation</a:t>
            </a:r>
            <a:r>
              <a:rPr lang="en-US" dirty="0"/>
              <a:t> of human carotid body cell aggregates for treatment of Parkinson's disease. Neurosurgery 53, 321–328 (2003). </a:t>
            </a:r>
          </a:p>
          <a:p>
            <a:pPr lvl="1"/>
            <a:r>
              <a:rPr lang="en-US" dirty="0">
                <a:hlinkClick r:id="rId263"/>
              </a:rPr>
              <a:t>PubMed</a:t>
            </a:r>
            <a:endParaRPr lang="en-US" dirty="0"/>
          </a:p>
          <a:p>
            <a:pPr lvl="1"/>
            <a:r>
              <a:rPr lang="en-US" dirty="0">
                <a:hlinkClick r:id="rId264"/>
              </a:rPr>
              <a:t>Article</a:t>
            </a:r>
            <a:endParaRPr lang="en-US" dirty="0"/>
          </a:p>
          <a:p>
            <a:r>
              <a:rPr lang="en-US" dirty="0" err="1"/>
              <a:t>Minguez-Castellanos</a:t>
            </a:r>
            <a:r>
              <a:rPr lang="en-US" dirty="0"/>
              <a:t>, A. </a:t>
            </a:r>
            <a:r>
              <a:rPr lang="en-US" i="1" dirty="0"/>
              <a:t>et al</a:t>
            </a:r>
            <a:r>
              <a:rPr lang="en-US" dirty="0"/>
              <a:t>. Carotid body </a:t>
            </a:r>
            <a:r>
              <a:rPr lang="en-US" dirty="0" err="1"/>
              <a:t>autotransplantation</a:t>
            </a:r>
            <a:r>
              <a:rPr lang="en-US" dirty="0"/>
              <a:t> in Parkinson disease: a clinical and positron emission tomography study. J. Neurol. </a:t>
            </a:r>
            <a:r>
              <a:rPr lang="en-US" dirty="0" err="1"/>
              <a:t>Neurosurg</a:t>
            </a:r>
            <a:r>
              <a:rPr lang="en-US" dirty="0"/>
              <a:t>. Psychiatry 78, 825–831 (2007). </a:t>
            </a:r>
          </a:p>
          <a:p>
            <a:pPr lvl="1"/>
            <a:r>
              <a:rPr lang="en-US" dirty="0">
                <a:hlinkClick r:id="rId265"/>
              </a:rPr>
              <a:t>PubMed</a:t>
            </a:r>
            <a:endParaRPr lang="en-US" dirty="0"/>
          </a:p>
          <a:p>
            <a:pPr lvl="1"/>
            <a:r>
              <a:rPr lang="en-US" dirty="0">
                <a:hlinkClick r:id="rId266"/>
              </a:rPr>
              <a:t>Article</a:t>
            </a:r>
            <a:endParaRPr lang="en-US" dirty="0"/>
          </a:p>
          <a:p>
            <a:r>
              <a:rPr lang="en-US" dirty="0" err="1"/>
              <a:t>Bakay</a:t>
            </a:r>
            <a:r>
              <a:rPr lang="en-US" dirty="0"/>
              <a:t>, R. A. </a:t>
            </a:r>
            <a:r>
              <a:rPr lang="en-US" i="1" dirty="0"/>
              <a:t>et al</a:t>
            </a:r>
            <a:r>
              <a:rPr lang="en-US" dirty="0"/>
              <a:t>. Implantation of </a:t>
            </a:r>
            <a:r>
              <a:rPr lang="en-US" dirty="0" err="1"/>
              <a:t>Spheramine</a:t>
            </a:r>
            <a:r>
              <a:rPr lang="en-US" dirty="0"/>
              <a:t> in advanced Parkinson's disease (PD). Front. </a:t>
            </a:r>
            <a:r>
              <a:rPr lang="en-US" dirty="0" err="1"/>
              <a:t>Biosci</a:t>
            </a:r>
            <a:r>
              <a:rPr lang="en-US" dirty="0"/>
              <a:t>. 9, 592–602 (2004). </a:t>
            </a:r>
          </a:p>
          <a:p>
            <a:pPr lvl="1"/>
            <a:r>
              <a:rPr lang="en-US" dirty="0">
                <a:hlinkClick r:id="rId267"/>
              </a:rPr>
              <a:t>CAS</a:t>
            </a:r>
            <a:endParaRPr lang="en-US" dirty="0"/>
          </a:p>
          <a:p>
            <a:pPr lvl="1"/>
            <a:r>
              <a:rPr lang="en-US" dirty="0">
                <a:hlinkClick r:id="rId268"/>
              </a:rPr>
              <a:t>PubMed</a:t>
            </a:r>
            <a:endParaRPr lang="en-US" dirty="0"/>
          </a:p>
          <a:p>
            <a:pPr lvl="1"/>
            <a:r>
              <a:rPr lang="en-US" dirty="0">
                <a:hlinkClick r:id="rId269"/>
              </a:rPr>
              <a:t>Article</a:t>
            </a:r>
            <a:endParaRPr lang="en-US" dirty="0"/>
          </a:p>
          <a:p>
            <a:r>
              <a:rPr lang="en-US" dirty="0"/>
              <a:t>Stover, N. P. </a:t>
            </a:r>
            <a:r>
              <a:rPr lang="en-US" i="1" dirty="0"/>
              <a:t>et al</a:t>
            </a:r>
            <a:r>
              <a:rPr lang="en-US" dirty="0"/>
              <a:t>. </a:t>
            </a:r>
            <a:r>
              <a:rPr lang="en-US" dirty="0" err="1"/>
              <a:t>Intrastriatal</a:t>
            </a:r>
            <a:r>
              <a:rPr lang="en-US" dirty="0"/>
              <a:t> implantation of human retinal pigment epithelial cells attached to </a:t>
            </a:r>
            <a:r>
              <a:rPr lang="en-US" dirty="0" err="1"/>
              <a:t>microcarriers</a:t>
            </a:r>
            <a:r>
              <a:rPr lang="en-US" dirty="0"/>
              <a:t> in advanced Parkinson disease. Arch. Neurol. 62, 1833–1837 (2005). </a:t>
            </a:r>
          </a:p>
          <a:p>
            <a:pPr lvl="1"/>
            <a:r>
              <a:rPr lang="en-US" dirty="0">
                <a:hlinkClick r:id="rId270"/>
              </a:rPr>
              <a:t>ISI</a:t>
            </a:r>
            <a:endParaRPr lang="en-US" dirty="0"/>
          </a:p>
          <a:p>
            <a:pPr lvl="1"/>
            <a:r>
              <a:rPr lang="en-US" dirty="0">
                <a:hlinkClick r:id="rId271"/>
              </a:rPr>
              <a:t>PubMed</a:t>
            </a:r>
            <a:endParaRPr lang="en-US" dirty="0"/>
          </a:p>
          <a:p>
            <a:pPr lvl="1"/>
            <a:r>
              <a:rPr lang="en-US" dirty="0">
                <a:hlinkClick r:id="rId272"/>
              </a:rPr>
              <a:t>Article</a:t>
            </a:r>
            <a:endParaRPr lang="en-US" dirty="0"/>
          </a:p>
          <a:p>
            <a:r>
              <a:rPr lang="en-US" dirty="0"/>
              <a:t>Stover, N. P. &amp; Watts, R. L. </a:t>
            </a:r>
            <a:r>
              <a:rPr lang="en-US" dirty="0" err="1"/>
              <a:t>Spheramine</a:t>
            </a:r>
            <a:r>
              <a:rPr lang="en-US" dirty="0"/>
              <a:t> for treatment of Parkinson's disease. </a:t>
            </a:r>
            <a:r>
              <a:rPr lang="en-US" dirty="0" err="1"/>
              <a:t>Neurotherapeutics</a:t>
            </a:r>
            <a:r>
              <a:rPr lang="en-US" dirty="0"/>
              <a:t> 5, 252–259 (2008). </a:t>
            </a:r>
          </a:p>
          <a:p>
            <a:pPr lvl="1"/>
            <a:r>
              <a:rPr lang="en-US" dirty="0">
                <a:hlinkClick r:id="rId273"/>
              </a:rPr>
              <a:t>CAS</a:t>
            </a:r>
            <a:endParaRPr lang="en-US" dirty="0"/>
          </a:p>
          <a:p>
            <a:pPr lvl="1"/>
            <a:r>
              <a:rPr lang="en-US" dirty="0">
                <a:hlinkClick r:id="rId274"/>
              </a:rPr>
              <a:t>ISI</a:t>
            </a:r>
            <a:endParaRPr lang="en-US" dirty="0"/>
          </a:p>
          <a:p>
            <a:pPr lvl="1"/>
            <a:r>
              <a:rPr lang="en-US" dirty="0">
                <a:hlinkClick r:id="rId275"/>
              </a:rPr>
              <a:t>PubMed</a:t>
            </a:r>
            <a:endParaRPr lang="en-US" dirty="0"/>
          </a:p>
          <a:p>
            <a:pPr lvl="1"/>
            <a:r>
              <a:rPr lang="en-US" dirty="0">
                <a:hlinkClick r:id="rId276"/>
              </a:rPr>
              <a:t>Article</a:t>
            </a:r>
            <a:endParaRPr lang="en-US" dirty="0"/>
          </a:p>
          <a:p>
            <a:r>
              <a:rPr lang="en-US" dirty="0"/>
              <a:t>Watts, R. L. </a:t>
            </a:r>
            <a:r>
              <a:rPr lang="en-US" i="1" dirty="0"/>
              <a:t>et al</a:t>
            </a:r>
            <a:r>
              <a:rPr lang="en-US" dirty="0"/>
              <a:t>. Stereotaxic </a:t>
            </a:r>
            <a:r>
              <a:rPr lang="en-US" dirty="0" err="1"/>
              <a:t>intrastriatal</a:t>
            </a:r>
            <a:r>
              <a:rPr lang="en-US" dirty="0"/>
              <a:t> implantation of human retinal pigment epithelial (</a:t>
            </a:r>
            <a:r>
              <a:rPr lang="en-US" dirty="0" err="1"/>
              <a:t>hRPE</a:t>
            </a:r>
            <a:r>
              <a:rPr lang="en-US" dirty="0"/>
              <a:t>) cells attached to gelatin </a:t>
            </a:r>
            <a:r>
              <a:rPr lang="en-US" dirty="0" err="1"/>
              <a:t>microcarriers</a:t>
            </a:r>
            <a:r>
              <a:rPr lang="en-US" dirty="0"/>
              <a:t>: a potential new cell therapy for Parkinson's disease. J. Neural </a:t>
            </a:r>
            <a:r>
              <a:rPr lang="en-US" dirty="0" err="1"/>
              <a:t>Transm</a:t>
            </a:r>
            <a:r>
              <a:rPr lang="en-US" dirty="0"/>
              <a:t>. Suppl. 65, 215–227 (2003). </a:t>
            </a:r>
          </a:p>
          <a:p>
            <a:pPr lvl="1"/>
            <a:r>
              <a:rPr lang="en-US" dirty="0">
                <a:hlinkClick r:id="rId277"/>
              </a:rPr>
              <a:t>PubMed</a:t>
            </a:r>
            <a:endParaRPr lang="en-US" dirty="0"/>
          </a:p>
          <a:p>
            <a:r>
              <a:rPr lang="en-US" dirty="0"/>
              <a:t>Gross, R. E. </a:t>
            </a:r>
            <a:r>
              <a:rPr lang="en-US" i="1" dirty="0"/>
              <a:t>et al</a:t>
            </a:r>
            <a:r>
              <a:rPr lang="en-US" dirty="0"/>
              <a:t>. </a:t>
            </a:r>
            <a:r>
              <a:rPr lang="en-US" dirty="0" err="1"/>
              <a:t>Intrastriatal</a:t>
            </a:r>
            <a:r>
              <a:rPr lang="en-US" dirty="0"/>
              <a:t> transplantation of </a:t>
            </a:r>
            <a:r>
              <a:rPr lang="en-US" dirty="0" err="1"/>
              <a:t>microcarrier</a:t>
            </a:r>
            <a:r>
              <a:rPr lang="en-US" dirty="0"/>
              <a:t>-bound human retinal pigment epithelial cells versus sham surgery in patients with advanced Parkinson's disease: a double-blind, </a:t>
            </a:r>
            <a:r>
              <a:rPr lang="en-US" dirty="0" err="1"/>
              <a:t>randomised</a:t>
            </a:r>
            <a:r>
              <a:rPr lang="en-US" dirty="0"/>
              <a:t>, controlled trial. Lancet Neurol. 10, 509–519 (2011). </a:t>
            </a:r>
          </a:p>
          <a:p>
            <a:pPr lvl="1"/>
            <a:r>
              <a:rPr lang="en-US" dirty="0">
                <a:hlinkClick r:id="rId278"/>
              </a:rPr>
              <a:t>ISI</a:t>
            </a:r>
            <a:endParaRPr lang="en-US" dirty="0"/>
          </a:p>
          <a:p>
            <a:pPr lvl="1"/>
            <a:r>
              <a:rPr lang="en-US" dirty="0">
                <a:hlinkClick r:id="rId279"/>
              </a:rPr>
              <a:t>PubMed</a:t>
            </a:r>
            <a:endParaRPr lang="en-US" dirty="0"/>
          </a:p>
          <a:p>
            <a:pPr lvl="1"/>
            <a:r>
              <a:rPr lang="en-US" dirty="0">
                <a:hlinkClick r:id="rId280"/>
              </a:rPr>
              <a:t>Article</a:t>
            </a:r>
            <a:endParaRPr lang="en-US" dirty="0"/>
          </a:p>
          <a:p>
            <a:r>
              <a:rPr lang="en-US" dirty="0" err="1"/>
              <a:t>Ribeiro</a:t>
            </a:r>
            <a:r>
              <a:rPr lang="en-US" dirty="0"/>
              <a:t>, D. </a:t>
            </a:r>
            <a:r>
              <a:rPr lang="en-US" i="1" dirty="0"/>
              <a:t>et al</a:t>
            </a:r>
            <a:r>
              <a:rPr lang="en-US" dirty="0"/>
              <a:t>. Efficient expansion and dopaminergic differentiation of human fetal ventral midbrain neural stem cells by midbrain </a:t>
            </a:r>
            <a:r>
              <a:rPr lang="en-US" dirty="0" err="1"/>
              <a:t>morphogens</a:t>
            </a:r>
            <a:r>
              <a:rPr lang="en-US" dirty="0"/>
              <a:t>. </a:t>
            </a:r>
            <a:r>
              <a:rPr lang="en-US" dirty="0" err="1"/>
              <a:t>Neurobiol</a:t>
            </a:r>
            <a:r>
              <a:rPr lang="en-US" dirty="0"/>
              <a:t>. Dis. 49, 118–127 (2013). </a:t>
            </a:r>
          </a:p>
          <a:p>
            <a:pPr lvl="1"/>
            <a:r>
              <a:rPr lang="en-US" dirty="0">
                <a:hlinkClick r:id="rId281"/>
              </a:rPr>
              <a:t>CAS</a:t>
            </a:r>
            <a:endParaRPr lang="en-US" dirty="0"/>
          </a:p>
          <a:p>
            <a:pPr lvl="1"/>
            <a:r>
              <a:rPr lang="en-US" dirty="0">
                <a:hlinkClick r:id="rId282"/>
              </a:rPr>
              <a:t>PubMed</a:t>
            </a:r>
            <a:endParaRPr lang="en-US" dirty="0"/>
          </a:p>
          <a:p>
            <a:pPr lvl="1"/>
            <a:r>
              <a:rPr lang="en-US" dirty="0">
                <a:hlinkClick r:id="rId283"/>
              </a:rPr>
              <a:t>Article</a:t>
            </a:r>
            <a:endParaRPr lang="en-US" dirty="0"/>
          </a:p>
          <a:p>
            <a:r>
              <a:rPr lang="en-US" dirty="0"/>
              <a:t>Barker, R. A. &amp; de Beaufort, I. Scientific and ethical issues related to stem cell research and interventions in neurodegenerative disorders of the brain. </a:t>
            </a:r>
            <a:r>
              <a:rPr lang="en-US" dirty="0" err="1"/>
              <a:t>Prog</a:t>
            </a:r>
            <a:r>
              <a:rPr lang="en-US" dirty="0"/>
              <a:t>. </a:t>
            </a:r>
            <a:r>
              <a:rPr lang="en-US" dirty="0" err="1"/>
              <a:t>Neurobiol</a:t>
            </a:r>
            <a:r>
              <a:rPr lang="en-US" dirty="0"/>
              <a:t>. 110, 63–73 (2013). </a:t>
            </a:r>
          </a:p>
          <a:p>
            <a:pPr lvl="1"/>
            <a:r>
              <a:rPr lang="en-US" dirty="0">
                <a:hlinkClick r:id="rId284"/>
              </a:rPr>
              <a:t>PubMed</a:t>
            </a:r>
            <a:endParaRPr lang="en-US" dirty="0"/>
          </a:p>
          <a:p>
            <a:pPr lvl="1"/>
            <a:r>
              <a:rPr lang="en-US" dirty="0">
                <a:hlinkClick r:id="rId285"/>
              </a:rPr>
              <a:t>Article</a:t>
            </a:r>
            <a:endParaRPr lang="en-US" dirty="0"/>
          </a:p>
          <a:p>
            <a:r>
              <a:rPr lang="en-US" dirty="0"/>
              <a:t>Barker, R. A. Developing stem cell therapies for Parkinson's disease: waiting until the time is right. Cell Stem Cell 15, 539–542 (2014). </a:t>
            </a:r>
          </a:p>
          <a:p>
            <a:pPr lvl="1"/>
            <a:r>
              <a:rPr lang="en-US" dirty="0">
                <a:hlinkClick r:id="rId286"/>
              </a:rPr>
              <a:t>CAS</a:t>
            </a:r>
            <a:endParaRPr lang="en-US" dirty="0"/>
          </a:p>
          <a:p>
            <a:pPr lvl="1"/>
            <a:r>
              <a:rPr lang="en-US" dirty="0">
                <a:hlinkClick r:id="rId287"/>
              </a:rPr>
              <a:t>PubMed</a:t>
            </a:r>
            <a:endParaRPr lang="en-US" dirty="0"/>
          </a:p>
          <a:p>
            <a:pPr lvl="1"/>
            <a:r>
              <a:rPr lang="en-US" dirty="0">
                <a:hlinkClick r:id="rId288"/>
              </a:rPr>
              <a:t>Article</a:t>
            </a:r>
            <a:endParaRPr lang="en-US" dirty="0"/>
          </a:p>
          <a:p>
            <a:r>
              <a:rPr lang="en-US" dirty="0"/>
              <a:t>Thomson, J. A. </a:t>
            </a:r>
            <a:r>
              <a:rPr lang="en-US" i="1" dirty="0"/>
              <a:t>et al</a:t>
            </a:r>
            <a:r>
              <a:rPr lang="en-US" dirty="0"/>
              <a:t>. Embryonic stem cell lines derived from human blastocysts. Science 282, 1145–1147 (1998). </a:t>
            </a:r>
          </a:p>
          <a:p>
            <a:pPr lvl="1"/>
            <a:r>
              <a:rPr lang="en-US" dirty="0">
                <a:hlinkClick r:id="rId289"/>
              </a:rPr>
              <a:t>CAS</a:t>
            </a:r>
            <a:endParaRPr lang="en-US" dirty="0"/>
          </a:p>
          <a:p>
            <a:pPr lvl="1"/>
            <a:r>
              <a:rPr lang="en-US" dirty="0">
                <a:hlinkClick r:id="rId290"/>
              </a:rPr>
              <a:t>ISI</a:t>
            </a:r>
            <a:endParaRPr lang="en-US" dirty="0"/>
          </a:p>
          <a:p>
            <a:pPr lvl="1"/>
            <a:r>
              <a:rPr lang="en-US" dirty="0">
                <a:hlinkClick r:id="rId291"/>
              </a:rPr>
              <a:t>PubMed</a:t>
            </a:r>
            <a:endParaRPr lang="en-US" dirty="0"/>
          </a:p>
          <a:p>
            <a:pPr lvl="1"/>
            <a:r>
              <a:rPr lang="en-US" dirty="0">
                <a:hlinkClick r:id="rId292"/>
              </a:rPr>
              <a:t>Article</a:t>
            </a:r>
            <a:endParaRPr lang="en-US" dirty="0"/>
          </a:p>
          <a:p>
            <a:r>
              <a:rPr lang="en-US" dirty="0" err="1"/>
              <a:t>Reubinoff</a:t>
            </a:r>
            <a:r>
              <a:rPr lang="en-US" dirty="0"/>
              <a:t>, B. E., </a:t>
            </a:r>
            <a:r>
              <a:rPr lang="en-US" dirty="0" err="1"/>
              <a:t>Pera</a:t>
            </a:r>
            <a:r>
              <a:rPr lang="en-US" dirty="0"/>
              <a:t>, M. F., Fong, C. Y., </a:t>
            </a:r>
            <a:r>
              <a:rPr lang="en-US" dirty="0" err="1"/>
              <a:t>Trounson</a:t>
            </a:r>
            <a:r>
              <a:rPr lang="en-US" dirty="0"/>
              <a:t>, A. &amp; </a:t>
            </a:r>
            <a:r>
              <a:rPr lang="en-US" dirty="0" err="1"/>
              <a:t>Bongso</a:t>
            </a:r>
            <a:r>
              <a:rPr lang="en-US" dirty="0"/>
              <a:t>, A. Embryonic stem cell lines from human blastocysts: somatic differentiation </a:t>
            </a:r>
            <a:r>
              <a:rPr lang="en-US" i="1" dirty="0"/>
              <a:t>in vitro</a:t>
            </a:r>
            <a:r>
              <a:rPr lang="en-US" dirty="0"/>
              <a:t>. Nat. </a:t>
            </a:r>
            <a:r>
              <a:rPr lang="en-US" dirty="0" err="1"/>
              <a:t>Biotechnol</a:t>
            </a:r>
            <a:r>
              <a:rPr lang="en-US" dirty="0"/>
              <a:t>. 18, 399–404 (2000). </a:t>
            </a:r>
          </a:p>
          <a:p>
            <a:pPr lvl="1"/>
            <a:r>
              <a:rPr lang="en-US" dirty="0">
                <a:hlinkClick r:id="rId293"/>
              </a:rPr>
              <a:t>CAS</a:t>
            </a:r>
            <a:endParaRPr lang="en-US" dirty="0"/>
          </a:p>
          <a:p>
            <a:pPr lvl="1"/>
            <a:r>
              <a:rPr lang="en-US" dirty="0">
                <a:hlinkClick r:id="rId294"/>
              </a:rPr>
              <a:t>ISI</a:t>
            </a:r>
            <a:endParaRPr lang="en-US" dirty="0"/>
          </a:p>
          <a:p>
            <a:pPr lvl="1"/>
            <a:r>
              <a:rPr lang="en-US" dirty="0">
                <a:hlinkClick r:id="rId295"/>
              </a:rPr>
              <a:t>PubMed</a:t>
            </a:r>
            <a:endParaRPr lang="en-US" dirty="0"/>
          </a:p>
          <a:p>
            <a:pPr lvl="1"/>
            <a:r>
              <a:rPr lang="en-US" dirty="0">
                <a:hlinkClick r:id="rId296"/>
              </a:rPr>
              <a:t>Article</a:t>
            </a:r>
            <a:endParaRPr lang="en-US" dirty="0"/>
          </a:p>
          <a:p>
            <a:r>
              <a:rPr lang="en-US" dirty="0" err="1"/>
              <a:t>Itskovitz-Eldor</a:t>
            </a:r>
            <a:r>
              <a:rPr lang="en-US" dirty="0"/>
              <a:t>, J. </a:t>
            </a:r>
            <a:r>
              <a:rPr lang="en-US" i="1" dirty="0"/>
              <a:t>et al</a:t>
            </a:r>
            <a:r>
              <a:rPr lang="en-US" dirty="0"/>
              <a:t>. Differentiation of human embryonic stem cells into </a:t>
            </a:r>
            <a:r>
              <a:rPr lang="en-US" dirty="0" err="1"/>
              <a:t>embryoid</a:t>
            </a:r>
            <a:r>
              <a:rPr lang="en-US" dirty="0"/>
              <a:t> bodies compromising the three embryonic germ layers. Mol. Med. 6, 88–95 (2000). </a:t>
            </a:r>
          </a:p>
          <a:p>
            <a:pPr lvl="1"/>
            <a:r>
              <a:rPr lang="en-US" dirty="0">
                <a:hlinkClick r:id="rId297"/>
              </a:rPr>
              <a:t>CAS</a:t>
            </a:r>
            <a:endParaRPr lang="en-US" dirty="0"/>
          </a:p>
          <a:p>
            <a:pPr lvl="1"/>
            <a:r>
              <a:rPr lang="en-US" dirty="0">
                <a:hlinkClick r:id="rId298"/>
              </a:rPr>
              <a:t>ISI</a:t>
            </a:r>
            <a:endParaRPr lang="en-US" dirty="0"/>
          </a:p>
          <a:p>
            <a:pPr lvl="1"/>
            <a:r>
              <a:rPr lang="en-US" dirty="0">
                <a:hlinkClick r:id="rId299"/>
              </a:rPr>
              <a:t>PubMed</a:t>
            </a:r>
            <a:endParaRPr lang="en-US" dirty="0"/>
          </a:p>
          <a:p>
            <a:r>
              <a:rPr lang="en-US" dirty="0" err="1"/>
              <a:t>Reubinoff</a:t>
            </a:r>
            <a:r>
              <a:rPr lang="en-US" dirty="0"/>
              <a:t>, B. E. </a:t>
            </a:r>
            <a:r>
              <a:rPr lang="en-US" i="1" dirty="0"/>
              <a:t>et al</a:t>
            </a:r>
            <a:r>
              <a:rPr lang="en-US" dirty="0"/>
              <a:t>. Neural progenitors from human embryonic stem cells. Nat. </a:t>
            </a:r>
            <a:r>
              <a:rPr lang="en-US" dirty="0" err="1"/>
              <a:t>Biotechnol</a:t>
            </a:r>
            <a:r>
              <a:rPr lang="en-US" dirty="0"/>
              <a:t>. 19, 1134–1140 (2001). </a:t>
            </a:r>
          </a:p>
          <a:p>
            <a:pPr lvl="1"/>
            <a:r>
              <a:rPr lang="en-US" dirty="0">
                <a:hlinkClick r:id="rId300"/>
              </a:rPr>
              <a:t>CAS</a:t>
            </a:r>
            <a:endParaRPr lang="en-US" dirty="0"/>
          </a:p>
          <a:p>
            <a:pPr lvl="1"/>
            <a:r>
              <a:rPr lang="en-US" dirty="0">
                <a:hlinkClick r:id="rId301"/>
              </a:rPr>
              <a:t>ISI</a:t>
            </a:r>
            <a:endParaRPr lang="en-US" dirty="0"/>
          </a:p>
          <a:p>
            <a:pPr lvl="1"/>
            <a:r>
              <a:rPr lang="en-US" dirty="0">
                <a:hlinkClick r:id="rId302"/>
              </a:rPr>
              <a:t>PubMed</a:t>
            </a:r>
            <a:endParaRPr lang="en-US" dirty="0"/>
          </a:p>
          <a:p>
            <a:pPr lvl="1"/>
            <a:r>
              <a:rPr lang="en-US" dirty="0">
                <a:hlinkClick r:id="rId303"/>
              </a:rPr>
              <a:t>Article</a:t>
            </a:r>
            <a:endParaRPr lang="en-US" dirty="0"/>
          </a:p>
          <a:p>
            <a:r>
              <a:rPr lang="en-US" dirty="0"/>
              <a:t>Zhang, S. C., </a:t>
            </a:r>
            <a:r>
              <a:rPr lang="en-US" dirty="0" err="1"/>
              <a:t>Wernig</a:t>
            </a:r>
            <a:r>
              <a:rPr lang="en-US" dirty="0"/>
              <a:t>, M., Duncan, I. D., </a:t>
            </a:r>
            <a:r>
              <a:rPr lang="en-US" dirty="0" err="1"/>
              <a:t>Brustle</a:t>
            </a:r>
            <a:r>
              <a:rPr lang="en-US" dirty="0"/>
              <a:t>, O. &amp; Thomson, J. A. </a:t>
            </a:r>
            <a:r>
              <a:rPr lang="en-US" i="1" dirty="0"/>
              <a:t>In vitro</a:t>
            </a:r>
            <a:r>
              <a:rPr lang="en-US" dirty="0"/>
              <a:t> differentiation of transplantable neural precursors from human embryonic stem cells. Nat. </a:t>
            </a:r>
            <a:r>
              <a:rPr lang="en-US" dirty="0" err="1"/>
              <a:t>Biotechnol</a:t>
            </a:r>
            <a:r>
              <a:rPr lang="en-US" dirty="0"/>
              <a:t>. 19, 1129–1133 (2001). </a:t>
            </a:r>
          </a:p>
          <a:p>
            <a:pPr lvl="1"/>
            <a:r>
              <a:rPr lang="en-US" dirty="0">
                <a:hlinkClick r:id="rId304"/>
              </a:rPr>
              <a:t>CAS</a:t>
            </a:r>
            <a:endParaRPr lang="en-US" dirty="0"/>
          </a:p>
          <a:p>
            <a:pPr lvl="1"/>
            <a:r>
              <a:rPr lang="en-US" dirty="0">
                <a:hlinkClick r:id="rId305"/>
              </a:rPr>
              <a:t>ISI</a:t>
            </a:r>
            <a:endParaRPr lang="en-US" dirty="0"/>
          </a:p>
          <a:p>
            <a:pPr lvl="1"/>
            <a:r>
              <a:rPr lang="en-US" dirty="0">
                <a:hlinkClick r:id="rId306"/>
              </a:rPr>
              <a:t>PubMed</a:t>
            </a:r>
            <a:endParaRPr lang="en-US" dirty="0"/>
          </a:p>
          <a:p>
            <a:pPr lvl="1"/>
            <a:r>
              <a:rPr lang="en-US" dirty="0">
                <a:hlinkClick r:id="rId307"/>
              </a:rPr>
              <a:t>Article</a:t>
            </a:r>
            <a:endParaRPr lang="en-US" dirty="0"/>
          </a:p>
          <a:p>
            <a:r>
              <a:rPr lang="en-US" dirty="0"/>
              <a:t>Kawasaki, H. </a:t>
            </a:r>
            <a:r>
              <a:rPr lang="en-US" i="1" dirty="0"/>
              <a:t>et al</a:t>
            </a:r>
            <a:r>
              <a:rPr lang="en-US" dirty="0"/>
              <a:t>. Induction of midbrain dopaminergic neurons from ES cells by stromal cell-derived inducing activity. Neuron 28, 31–40 (2000). </a:t>
            </a:r>
          </a:p>
          <a:p>
            <a:pPr lvl="1"/>
            <a:r>
              <a:rPr lang="en-US" dirty="0">
                <a:hlinkClick r:id="rId308"/>
              </a:rPr>
              <a:t>CAS</a:t>
            </a:r>
            <a:endParaRPr lang="en-US" dirty="0"/>
          </a:p>
          <a:p>
            <a:pPr lvl="1"/>
            <a:r>
              <a:rPr lang="en-US" dirty="0">
                <a:hlinkClick r:id="rId309"/>
              </a:rPr>
              <a:t>ISI</a:t>
            </a:r>
            <a:endParaRPr lang="en-US" dirty="0"/>
          </a:p>
          <a:p>
            <a:pPr lvl="1"/>
            <a:r>
              <a:rPr lang="en-US" dirty="0">
                <a:hlinkClick r:id="rId310"/>
              </a:rPr>
              <a:t>PubMed</a:t>
            </a:r>
            <a:endParaRPr lang="en-US" dirty="0"/>
          </a:p>
          <a:p>
            <a:pPr lvl="1"/>
            <a:r>
              <a:rPr lang="en-US" dirty="0">
                <a:hlinkClick r:id="rId311"/>
              </a:rPr>
              <a:t>Article</a:t>
            </a:r>
            <a:endParaRPr lang="en-US" dirty="0"/>
          </a:p>
          <a:p>
            <a:r>
              <a:rPr lang="en-US" dirty="0"/>
              <a:t>Kim, J. H. </a:t>
            </a:r>
            <a:r>
              <a:rPr lang="en-US" i="1" dirty="0"/>
              <a:t>et al</a:t>
            </a:r>
            <a:r>
              <a:rPr lang="en-US" dirty="0"/>
              <a:t>. Dopamine neurons derived from embryonic stem cells function in an animal model of Parkinson's disease. Nature 418, 50–56 (2002). </a:t>
            </a:r>
          </a:p>
          <a:p>
            <a:pPr lvl="1"/>
            <a:r>
              <a:rPr lang="en-US" dirty="0">
                <a:hlinkClick r:id="rId312"/>
              </a:rPr>
              <a:t>CAS</a:t>
            </a:r>
            <a:endParaRPr lang="en-US" dirty="0"/>
          </a:p>
          <a:p>
            <a:pPr lvl="1"/>
            <a:r>
              <a:rPr lang="en-US" dirty="0">
                <a:hlinkClick r:id="rId313"/>
              </a:rPr>
              <a:t>ISI</a:t>
            </a:r>
            <a:endParaRPr lang="en-US" dirty="0"/>
          </a:p>
          <a:p>
            <a:pPr lvl="1"/>
            <a:r>
              <a:rPr lang="en-US" dirty="0">
                <a:hlinkClick r:id="rId314"/>
              </a:rPr>
              <a:t>PubMed</a:t>
            </a:r>
            <a:endParaRPr lang="en-US" dirty="0"/>
          </a:p>
          <a:p>
            <a:pPr lvl="1"/>
            <a:r>
              <a:rPr lang="en-US" dirty="0">
                <a:hlinkClick r:id="rId315"/>
              </a:rPr>
              <a:t>Article</a:t>
            </a:r>
            <a:endParaRPr lang="en-US" dirty="0"/>
          </a:p>
          <a:p>
            <a:r>
              <a:rPr lang="en-US" dirty="0" err="1"/>
              <a:t>Brederlau</a:t>
            </a:r>
            <a:r>
              <a:rPr lang="en-US" dirty="0"/>
              <a:t>, A. </a:t>
            </a:r>
            <a:r>
              <a:rPr lang="en-US" i="1" dirty="0"/>
              <a:t>et al</a:t>
            </a:r>
            <a:r>
              <a:rPr lang="en-US" dirty="0"/>
              <a:t>. Transplantation of human embryonic stem cell-derived cells to a rat model of Parkinson's disease: effect of </a:t>
            </a:r>
            <a:r>
              <a:rPr lang="en-US" i="1" dirty="0"/>
              <a:t>in vitro</a:t>
            </a:r>
            <a:r>
              <a:rPr lang="en-US" dirty="0"/>
              <a:t> differentiation on graft survival and </a:t>
            </a:r>
            <a:r>
              <a:rPr lang="en-US" dirty="0" err="1"/>
              <a:t>teratoma</a:t>
            </a:r>
            <a:r>
              <a:rPr lang="en-US" dirty="0"/>
              <a:t> formation. Stem Cells 24, 1433–1440 (2006). </a:t>
            </a:r>
          </a:p>
          <a:p>
            <a:pPr lvl="1"/>
            <a:r>
              <a:rPr lang="en-US" dirty="0">
                <a:hlinkClick r:id="rId316"/>
              </a:rPr>
              <a:t>CAS</a:t>
            </a:r>
            <a:endParaRPr lang="en-US" dirty="0"/>
          </a:p>
          <a:p>
            <a:pPr lvl="1"/>
            <a:r>
              <a:rPr lang="en-US" dirty="0">
                <a:hlinkClick r:id="rId317"/>
              </a:rPr>
              <a:t>ISI</a:t>
            </a:r>
            <a:endParaRPr lang="en-US" dirty="0"/>
          </a:p>
          <a:p>
            <a:pPr lvl="1"/>
            <a:r>
              <a:rPr lang="en-US" dirty="0">
                <a:hlinkClick r:id="rId318"/>
              </a:rPr>
              <a:t>PubMed</a:t>
            </a:r>
            <a:endParaRPr lang="en-US" dirty="0"/>
          </a:p>
          <a:p>
            <a:pPr lvl="1"/>
            <a:r>
              <a:rPr lang="en-US" dirty="0">
                <a:hlinkClick r:id="rId319"/>
              </a:rPr>
              <a:t>Article</a:t>
            </a:r>
            <a:endParaRPr lang="en-US" dirty="0"/>
          </a:p>
          <a:p>
            <a:r>
              <a:rPr lang="en-US" dirty="0"/>
              <a:t>Park, C. H. </a:t>
            </a:r>
            <a:r>
              <a:rPr lang="en-US" i="1" dirty="0"/>
              <a:t>et al</a:t>
            </a:r>
            <a:r>
              <a:rPr lang="en-US" dirty="0"/>
              <a:t>. </a:t>
            </a:r>
            <a:r>
              <a:rPr lang="en-US" i="1" dirty="0"/>
              <a:t>In vitro</a:t>
            </a:r>
            <a:r>
              <a:rPr lang="en-US" dirty="0"/>
              <a:t> and </a:t>
            </a:r>
            <a:r>
              <a:rPr lang="en-US" i="1" dirty="0"/>
              <a:t>in vivo</a:t>
            </a:r>
            <a:r>
              <a:rPr lang="en-US" dirty="0"/>
              <a:t> analyses of human embryonic stem cell-derived dopamine neurons. J. </a:t>
            </a:r>
            <a:r>
              <a:rPr lang="en-US" dirty="0" err="1"/>
              <a:t>Neurochem</a:t>
            </a:r>
            <a:r>
              <a:rPr lang="en-US" dirty="0"/>
              <a:t>. 92, 1265–1276 (2005). </a:t>
            </a:r>
          </a:p>
          <a:p>
            <a:pPr lvl="1"/>
            <a:r>
              <a:rPr lang="en-US" dirty="0">
                <a:hlinkClick r:id="rId320"/>
              </a:rPr>
              <a:t>CAS</a:t>
            </a:r>
            <a:endParaRPr lang="en-US" dirty="0"/>
          </a:p>
          <a:p>
            <a:pPr lvl="1"/>
            <a:r>
              <a:rPr lang="en-US" dirty="0">
                <a:hlinkClick r:id="rId321"/>
              </a:rPr>
              <a:t>ISI</a:t>
            </a:r>
            <a:endParaRPr lang="en-US" dirty="0"/>
          </a:p>
          <a:p>
            <a:pPr lvl="1"/>
            <a:r>
              <a:rPr lang="en-US" dirty="0">
                <a:hlinkClick r:id="rId322"/>
              </a:rPr>
              <a:t>PubMed</a:t>
            </a:r>
            <a:endParaRPr lang="en-US" dirty="0"/>
          </a:p>
          <a:p>
            <a:pPr lvl="1"/>
            <a:r>
              <a:rPr lang="en-US" dirty="0">
                <a:hlinkClick r:id="rId323"/>
              </a:rPr>
              <a:t>Article</a:t>
            </a:r>
            <a:endParaRPr lang="en-US" dirty="0"/>
          </a:p>
          <a:p>
            <a:r>
              <a:rPr lang="en-US" dirty="0"/>
              <a:t>Perrier, A. L. </a:t>
            </a:r>
            <a:r>
              <a:rPr lang="en-US" i="1" dirty="0"/>
              <a:t>et al</a:t>
            </a:r>
            <a:r>
              <a:rPr lang="en-US" dirty="0"/>
              <a:t>. Derivation of midbrain dopamine neurons from human embryonic stem cells. Proc. </a:t>
            </a:r>
            <a:r>
              <a:rPr lang="en-US" dirty="0" err="1"/>
              <a:t>Natl</a:t>
            </a:r>
            <a:r>
              <a:rPr lang="en-US" dirty="0"/>
              <a:t> Acad. Sci. USA 101, 12543–12548 (2004). </a:t>
            </a:r>
          </a:p>
          <a:p>
            <a:pPr lvl="1"/>
            <a:r>
              <a:rPr lang="en-US" dirty="0">
                <a:hlinkClick r:id="rId324"/>
              </a:rPr>
              <a:t>CAS</a:t>
            </a:r>
            <a:endParaRPr lang="en-US" dirty="0"/>
          </a:p>
          <a:p>
            <a:pPr lvl="1"/>
            <a:r>
              <a:rPr lang="en-US" dirty="0">
                <a:hlinkClick r:id="rId325"/>
              </a:rPr>
              <a:t>PubMed</a:t>
            </a:r>
            <a:endParaRPr lang="en-US" dirty="0"/>
          </a:p>
          <a:p>
            <a:pPr lvl="1"/>
            <a:r>
              <a:rPr lang="en-US" dirty="0">
                <a:hlinkClick r:id="rId326"/>
              </a:rPr>
              <a:t>Article</a:t>
            </a:r>
            <a:endParaRPr lang="en-US" dirty="0"/>
          </a:p>
          <a:p>
            <a:r>
              <a:rPr lang="en-US" dirty="0"/>
              <a:t>Sonntag, K. C. </a:t>
            </a:r>
            <a:r>
              <a:rPr lang="en-US" i="1" dirty="0"/>
              <a:t>et al</a:t>
            </a:r>
            <a:r>
              <a:rPr lang="en-US" dirty="0"/>
              <a:t>. Enhanced yield of </a:t>
            </a:r>
            <a:r>
              <a:rPr lang="en-US" dirty="0" err="1"/>
              <a:t>neuroepithelial</a:t>
            </a:r>
            <a:r>
              <a:rPr lang="en-US" dirty="0"/>
              <a:t> precursors and midbrain-like dopaminergic neurons from human embryonic stem cells using the bone </a:t>
            </a:r>
            <a:r>
              <a:rPr lang="en-US" dirty="0" err="1"/>
              <a:t>morphogenic</a:t>
            </a:r>
            <a:r>
              <a:rPr lang="en-US" dirty="0"/>
              <a:t> protein antagonist noggin. Stem Cells 25, 411–418 (2007). </a:t>
            </a:r>
          </a:p>
          <a:p>
            <a:pPr lvl="1"/>
            <a:r>
              <a:rPr lang="en-US" dirty="0">
                <a:hlinkClick r:id="rId327"/>
              </a:rPr>
              <a:t>CAS</a:t>
            </a:r>
            <a:endParaRPr lang="en-US" dirty="0"/>
          </a:p>
          <a:p>
            <a:pPr lvl="1"/>
            <a:r>
              <a:rPr lang="en-US" dirty="0">
                <a:hlinkClick r:id="rId328"/>
              </a:rPr>
              <a:t>PubMed</a:t>
            </a:r>
            <a:endParaRPr lang="en-US" dirty="0"/>
          </a:p>
          <a:p>
            <a:pPr lvl="1"/>
            <a:r>
              <a:rPr lang="en-US" dirty="0">
                <a:hlinkClick r:id="rId329"/>
              </a:rPr>
              <a:t>Article</a:t>
            </a:r>
            <a:endParaRPr lang="en-US" dirty="0"/>
          </a:p>
          <a:p>
            <a:r>
              <a:rPr lang="en-US" dirty="0" err="1"/>
              <a:t>Zeng</a:t>
            </a:r>
            <a:r>
              <a:rPr lang="en-US" dirty="0"/>
              <a:t>, X. </a:t>
            </a:r>
            <a:r>
              <a:rPr lang="en-US" i="1" dirty="0"/>
              <a:t>et al</a:t>
            </a:r>
            <a:r>
              <a:rPr lang="en-US" dirty="0"/>
              <a:t>. Dopaminergic differentiation of human embryonic stem cells. Stem Cells 22, 925–940 (2004). </a:t>
            </a:r>
          </a:p>
          <a:p>
            <a:pPr lvl="1"/>
            <a:r>
              <a:rPr lang="en-US" dirty="0">
                <a:hlinkClick r:id="rId330"/>
              </a:rPr>
              <a:t>CAS</a:t>
            </a:r>
            <a:endParaRPr lang="en-US" dirty="0"/>
          </a:p>
          <a:p>
            <a:pPr lvl="1"/>
            <a:r>
              <a:rPr lang="en-US" dirty="0">
                <a:hlinkClick r:id="rId331"/>
              </a:rPr>
              <a:t>ISI</a:t>
            </a:r>
            <a:endParaRPr lang="en-US" dirty="0"/>
          </a:p>
          <a:p>
            <a:pPr lvl="1"/>
            <a:r>
              <a:rPr lang="en-US" dirty="0">
                <a:hlinkClick r:id="rId332"/>
              </a:rPr>
              <a:t>PubMed</a:t>
            </a:r>
            <a:endParaRPr lang="en-US" dirty="0"/>
          </a:p>
          <a:p>
            <a:pPr lvl="1"/>
            <a:r>
              <a:rPr lang="en-US" dirty="0">
                <a:hlinkClick r:id="rId333"/>
              </a:rPr>
              <a:t>Article</a:t>
            </a:r>
            <a:endParaRPr lang="en-US" dirty="0"/>
          </a:p>
          <a:p>
            <a:r>
              <a:rPr lang="en-US" dirty="0"/>
              <a:t>Roy, N. S. </a:t>
            </a:r>
            <a:r>
              <a:rPr lang="en-US" i="1" dirty="0"/>
              <a:t>et al</a:t>
            </a:r>
            <a:r>
              <a:rPr lang="en-US" dirty="0"/>
              <a:t>. Functional engraftment of human ES cell-derived dopaminergic neurons enriched by </a:t>
            </a:r>
            <a:r>
              <a:rPr lang="en-US" dirty="0" err="1"/>
              <a:t>coculture</a:t>
            </a:r>
            <a:r>
              <a:rPr lang="en-US" dirty="0"/>
              <a:t> with telomerase-immortalized midbrain astrocytes. Nat. Med. 12, 1259–1268 (2006). </a:t>
            </a:r>
          </a:p>
          <a:p>
            <a:pPr lvl="1"/>
            <a:r>
              <a:rPr lang="en-US" dirty="0">
                <a:hlinkClick r:id="rId334"/>
              </a:rPr>
              <a:t>CAS</a:t>
            </a:r>
            <a:endParaRPr lang="en-US" dirty="0"/>
          </a:p>
          <a:p>
            <a:pPr lvl="1"/>
            <a:r>
              <a:rPr lang="en-US" dirty="0">
                <a:hlinkClick r:id="rId335"/>
              </a:rPr>
              <a:t>ISI</a:t>
            </a:r>
            <a:endParaRPr lang="en-US" dirty="0"/>
          </a:p>
          <a:p>
            <a:pPr lvl="1"/>
            <a:r>
              <a:rPr lang="en-US" dirty="0">
                <a:hlinkClick r:id="rId336"/>
              </a:rPr>
              <a:t>PubMed</a:t>
            </a:r>
            <a:endParaRPr lang="en-US" dirty="0"/>
          </a:p>
          <a:p>
            <a:pPr lvl="1"/>
            <a:r>
              <a:rPr lang="en-US" dirty="0">
                <a:hlinkClick r:id="rId337"/>
              </a:rPr>
              <a:t>Article</a:t>
            </a:r>
            <a:endParaRPr lang="en-US" dirty="0"/>
          </a:p>
          <a:p>
            <a:r>
              <a:rPr lang="en-US" dirty="0"/>
              <a:t>Cooper, O. </a:t>
            </a:r>
            <a:r>
              <a:rPr lang="en-US" i="1" dirty="0"/>
              <a:t>et al</a:t>
            </a:r>
            <a:r>
              <a:rPr lang="en-US" dirty="0"/>
              <a:t>. Differentiation of human ES and Parkinson's disease </a:t>
            </a:r>
            <a:r>
              <a:rPr lang="en-US" dirty="0" err="1"/>
              <a:t>iPS</a:t>
            </a:r>
            <a:r>
              <a:rPr lang="en-US" dirty="0"/>
              <a:t> cells into ventral midbrain dopaminergic neurons requires a high activity form of SHH, FGF8a and specific regionalization by retinoic acid. Mol. Cell. </a:t>
            </a:r>
            <a:r>
              <a:rPr lang="en-US" dirty="0" err="1"/>
              <a:t>Neurosci</a:t>
            </a:r>
            <a:r>
              <a:rPr lang="en-US" dirty="0"/>
              <a:t>. 45, 258–266 (2010). </a:t>
            </a:r>
          </a:p>
          <a:p>
            <a:pPr lvl="1"/>
            <a:r>
              <a:rPr lang="en-US" dirty="0">
                <a:hlinkClick r:id="rId338"/>
              </a:rPr>
              <a:t>CAS</a:t>
            </a:r>
            <a:endParaRPr lang="en-US" dirty="0"/>
          </a:p>
          <a:p>
            <a:pPr lvl="1"/>
            <a:r>
              <a:rPr lang="en-US" dirty="0">
                <a:hlinkClick r:id="rId339"/>
              </a:rPr>
              <a:t>ISI</a:t>
            </a:r>
            <a:endParaRPr lang="en-US" dirty="0"/>
          </a:p>
          <a:p>
            <a:pPr lvl="1"/>
            <a:r>
              <a:rPr lang="en-US" dirty="0">
                <a:hlinkClick r:id="rId340"/>
              </a:rPr>
              <a:t>PubMed</a:t>
            </a:r>
            <a:endParaRPr lang="en-US" dirty="0"/>
          </a:p>
          <a:p>
            <a:pPr lvl="1"/>
            <a:r>
              <a:rPr lang="en-US" dirty="0">
                <a:hlinkClick r:id="rId341"/>
              </a:rPr>
              <a:t>Article</a:t>
            </a:r>
            <a:endParaRPr lang="en-US" dirty="0"/>
          </a:p>
          <a:p>
            <a:r>
              <a:rPr lang="en-US" dirty="0"/>
              <a:t>Yan, Y. </a:t>
            </a:r>
            <a:r>
              <a:rPr lang="en-US" i="1" dirty="0"/>
              <a:t>et al</a:t>
            </a:r>
            <a:r>
              <a:rPr lang="en-US" dirty="0"/>
              <a:t>. Directed differentiation of dopaminergic neuronal subtypes from human embryonic stem cells. Stem Cells 23, 781–790 (2005). </a:t>
            </a:r>
          </a:p>
          <a:p>
            <a:pPr lvl="1"/>
            <a:r>
              <a:rPr lang="en-US" dirty="0">
                <a:hlinkClick r:id="rId342"/>
              </a:rPr>
              <a:t>CAS</a:t>
            </a:r>
            <a:endParaRPr lang="en-US" dirty="0"/>
          </a:p>
          <a:p>
            <a:pPr lvl="1"/>
            <a:r>
              <a:rPr lang="en-US" dirty="0">
                <a:hlinkClick r:id="rId343"/>
              </a:rPr>
              <a:t>ISI</a:t>
            </a:r>
            <a:endParaRPr lang="en-US" dirty="0"/>
          </a:p>
          <a:p>
            <a:pPr lvl="1"/>
            <a:r>
              <a:rPr lang="en-US" dirty="0">
                <a:hlinkClick r:id="rId344"/>
              </a:rPr>
              <a:t>PubMed</a:t>
            </a:r>
            <a:endParaRPr lang="en-US" dirty="0"/>
          </a:p>
          <a:p>
            <a:pPr lvl="1"/>
            <a:r>
              <a:rPr lang="en-US" dirty="0">
                <a:hlinkClick r:id="rId345"/>
              </a:rPr>
              <a:t>Article</a:t>
            </a:r>
            <a:endParaRPr lang="en-US" dirty="0"/>
          </a:p>
          <a:p>
            <a:r>
              <a:rPr lang="en-US" dirty="0"/>
              <a:t>Yang, D., Zhang, Z. J., Oldenburg, M., Ayala, M. &amp; Zhang, S. C. Human embryonic stem cell-derived dopaminergic neurons reverse functional deficit in </a:t>
            </a:r>
            <a:r>
              <a:rPr lang="en-US" dirty="0" err="1"/>
              <a:t>parkinsonian</a:t>
            </a:r>
            <a:r>
              <a:rPr lang="en-US" dirty="0"/>
              <a:t> rats. Stem Cells 26, 55–63 (2008). </a:t>
            </a:r>
          </a:p>
          <a:p>
            <a:pPr lvl="1"/>
            <a:r>
              <a:rPr lang="en-US" dirty="0">
                <a:hlinkClick r:id="rId346"/>
              </a:rPr>
              <a:t>CAS</a:t>
            </a:r>
            <a:endParaRPr lang="en-US" dirty="0"/>
          </a:p>
          <a:p>
            <a:pPr lvl="1"/>
            <a:r>
              <a:rPr lang="en-US" dirty="0">
                <a:hlinkClick r:id="rId347"/>
              </a:rPr>
              <a:t>PubMed</a:t>
            </a:r>
            <a:endParaRPr lang="en-US" dirty="0"/>
          </a:p>
          <a:p>
            <a:pPr lvl="1"/>
            <a:r>
              <a:rPr lang="en-US" dirty="0">
                <a:hlinkClick r:id="rId348"/>
              </a:rPr>
              <a:t>Article</a:t>
            </a:r>
            <a:endParaRPr lang="en-US" dirty="0"/>
          </a:p>
          <a:p>
            <a:r>
              <a:rPr lang="en-US" dirty="0"/>
              <a:t>Takahashi, K., </a:t>
            </a:r>
            <a:r>
              <a:rPr lang="en-US" dirty="0" err="1"/>
              <a:t>Okita</a:t>
            </a:r>
            <a:r>
              <a:rPr lang="en-US" dirty="0"/>
              <a:t>, K., Nakagawa, M. &amp; Yamanaka, S. Induction of pluripotent stem cells from fibroblast cultures. Nat. </a:t>
            </a:r>
            <a:r>
              <a:rPr lang="en-US" dirty="0" err="1"/>
              <a:t>Protoc</a:t>
            </a:r>
            <a:r>
              <a:rPr lang="en-US" dirty="0"/>
              <a:t>. 2, 3081–3089 (2007). </a:t>
            </a:r>
          </a:p>
          <a:p>
            <a:pPr lvl="1"/>
            <a:r>
              <a:rPr lang="en-US" dirty="0">
                <a:hlinkClick r:id="rId349"/>
              </a:rPr>
              <a:t>CAS</a:t>
            </a:r>
            <a:endParaRPr lang="en-US" dirty="0"/>
          </a:p>
          <a:p>
            <a:pPr lvl="1"/>
            <a:r>
              <a:rPr lang="en-US" dirty="0">
                <a:hlinkClick r:id="rId350"/>
              </a:rPr>
              <a:t>ISI</a:t>
            </a:r>
            <a:endParaRPr lang="en-US" dirty="0"/>
          </a:p>
          <a:p>
            <a:pPr lvl="1"/>
            <a:r>
              <a:rPr lang="en-US" dirty="0">
                <a:hlinkClick r:id="rId351"/>
              </a:rPr>
              <a:t>PubMed</a:t>
            </a:r>
            <a:endParaRPr lang="en-US" dirty="0"/>
          </a:p>
          <a:p>
            <a:pPr lvl="1"/>
            <a:r>
              <a:rPr lang="en-US" dirty="0">
                <a:hlinkClick r:id="rId352"/>
              </a:rPr>
              <a:t>Article</a:t>
            </a:r>
            <a:endParaRPr lang="en-US" dirty="0"/>
          </a:p>
          <a:p>
            <a:r>
              <a:rPr lang="en-US" dirty="0" err="1"/>
              <a:t>Soldner</a:t>
            </a:r>
            <a:r>
              <a:rPr lang="en-US" dirty="0"/>
              <a:t>, F. </a:t>
            </a:r>
            <a:r>
              <a:rPr lang="en-US" i="1" dirty="0"/>
              <a:t>et al</a:t>
            </a:r>
            <a:r>
              <a:rPr lang="en-US" dirty="0"/>
              <a:t>. Parkinson's disease patient-derived induced pluripotent stem cells free of viral reprogramming factors. Cell 136, 964–977 (2009). </a:t>
            </a:r>
          </a:p>
          <a:p>
            <a:pPr lvl="1"/>
            <a:r>
              <a:rPr lang="en-US" dirty="0">
                <a:hlinkClick r:id="rId353"/>
              </a:rPr>
              <a:t>CAS</a:t>
            </a:r>
            <a:endParaRPr lang="en-US" dirty="0"/>
          </a:p>
          <a:p>
            <a:pPr lvl="1"/>
            <a:r>
              <a:rPr lang="en-US" dirty="0">
                <a:hlinkClick r:id="rId354"/>
              </a:rPr>
              <a:t>ISI</a:t>
            </a:r>
            <a:endParaRPr lang="en-US" dirty="0"/>
          </a:p>
          <a:p>
            <a:pPr lvl="1"/>
            <a:r>
              <a:rPr lang="en-US" dirty="0">
                <a:hlinkClick r:id="rId355"/>
              </a:rPr>
              <a:t>PubMed</a:t>
            </a:r>
            <a:endParaRPr lang="en-US" dirty="0"/>
          </a:p>
          <a:p>
            <a:pPr lvl="1"/>
            <a:r>
              <a:rPr lang="en-US" dirty="0">
                <a:hlinkClick r:id="rId356"/>
              </a:rPr>
              <a:t>Article</a:t>
            </a:r>
            <a:endParaRPr lang="en-US" dirty="0"/>
          </a:p>
          <a:p>
            <a:r>
              <a:rPr lang="en-US" dirty="0" err="1"/>
              <a:t>Hargus</a:t>
            </a:r>
            <a:r>
              <a:rPr lang="en-US" dirty="0"/>
              <a:t>, G. </a:t>
            </a:r>
            <a:r>
              <a:rPr lang="en-US" i="1" dirty="0"/>
              <a:t>et al</a:t>
            </a:r>
            <a:r>
              <a:rPr lang="en-US" dirty="0"/>
              <a:t>. Differentiated Parkinson patient-derived induced pluripotent stem cells grow in the adult rodent brain and reduce motor asymmetry in </a:t>
            </a:r>
            <a:r>
              <a:rPr lang="en-US" dirty="0" err="1"/>
              <a:t>parkinsonian</a:t>
            </a:r>
            <a:r>
              <a:rPr lang="en-US" dirty="0"/>
              <a:t> rats. Proc. </a:t>
            </a:r>
            <a:r>
              <a:rPr lang="en-US" dirty="0" err="1"/>
              <a:t>Natl</a:t>
            </a:r>
            <a:r>
              <a:rPr lang="en-US" dirty="0"/>
              <a:t> Acad. Sci. USA 107, 15921–15926 (2010). </a:t>
            </a:r>
          </a:p>
          <a:p>
            <a:pPr lvl="1"/>
            <a:r>
              <a:rPr lang="en-US" dirty="0">
                <a:hlinkClick r:id="rId357"/>
              </a:rPr>
              <a:t>PubMed</a:t>
            </a:r>
            <a:endParaRPr lang="en-US" dirty="0"/>
          </a:p>
          <a:p>
            <a:pPr lvl="1"/>
            <a:r>
              <a:rPr lang="en-US" dirty="0">
                <a:hlinkClick r:id="rId358"/>
              </a:rPr>
              <a:t>Article</a:t>
            </a:r>
            <a:endParaRPr lang="en-US" dirty="0"/>
          </a:p>
          <a:p>
            <a:r>
              <a:rPr lang="en-US" dirty="0"/>
              <a:t>Kikuchi, T. </a:t>
            </a:r>
            <a:r>
              <a:rPr lang="en-US" i="1" dirty="0"/>
              <a:t>et al</a:t>
            </a:r>
            <a:r>
              <a:rPr lang="en-US" dirty="0"/>
              <a:t>. Survival of human induced pluripotent stem cell-derived midbrain dopaminergic neurons in the brain of a primate model of Parkinson's disease. J. </a:t>
            </a:r>
            <a:r>
              <a:rPr lang="en-US" dirty="0" err="1"/>
              <a:t>Parkinsons</a:t>
            </a:r>
            <a:r>
              <a:rPr lang="en-US" dirty="0"/>
              <a:t> Dis. 1, 395–412 (2011). </a:t>
            </a:r>
          </a:p>
          <a:p>
            <a:pPr lvl="1"/>
            <a:r>
              <a:rPr lang="en-US" dirty="0">
                <a:hlinkClick r:id="rId359"/>
              </a:rPr>
              <a:t>CAS</a:t>
            </a:r>
            <a:endParaRPr lang="en-US" dirty="0"/>
          </a:p>
          <a:p>
            <a:pPr lvl="1"/>
            <a:r>
              <a:rPr lang="en-US" dirty="0">
                <a:hlinkClick r:id="rId360"/>
              </a:rPr>
              <a:t>PubMed</a:t>
            </a:r>
            <a:endParaRPr lang="en-US" dirty="0"/>
          </a:p>
          <a:p>
            <a:r>
              <a:rPr lang="en-US" dirty="0"/>
              <a:t>Bonilla, S. </a:t>
            </a:r>
            <a:r>
              <a:rPr lang="en-US" i="1" dirty="0"/>
              <a:t>et al</a:t>
            </a:r>
            <a:r>
              <a:rPr lang="en-US" dirty="0"/>
              <a:t>. Identification of midbrain floor plate radial glia-like cells as dopaminergic progenitors. Glia 56, 809–820 (2008). </a:t>
            </a:r>
          </a:p>
          <a:p>
            <a:pPr lvl="1"/>
            <a:r>
              <a:rPr lang="en-US" dirty="0">
                <a:hlinkClick r:id="rId361"/>
              </a:rPr>
              <a:t>PubMed</a:t>
            </a:r>
            <a:endParaRPr lang="en-US" dirty="0"/>
          </a:p>
          <a:p>
            <a:pPr lvl="1"/>
            <a:r>
              <a:rPr lang="en-US" dirty="0">
                <a:hlinkClick r:id="rId362"/>
              </a:rPr>
              <a:t>Article</a:t>
            </a:r>
            <a:endParaRPr lang="en-US" dirty="0"/>
          </a:p>
          <a:p>
            <a:r>
              <a:rPr lang="en-US" dirty="0"/>
              <a:t>Ono, Y. </a:t>
            </a:r>
            <a:r>
              <a:rPr lang="en-US" i="1" dirty="0"/>
              <a:t>et al</a:t>
            </a:r>
            <a:r>
              <a:rPr lang="en-US" dirty="0"/>
              <a:t>. Differences in neurogenic potential in floor plate cells along an </a:t>
            </a:r>
            <a:r>
              <a:rPr lang="en-US" dirty="0" err="1"/>
              <a:t>anteroposterior</a:t>
            </a:r>
            <a:r>
              <a:rPr lang="en-US" dirty="0"/>
              <a:t> location: midbrain dopaminergic neurons originate from </a:t>
            </a:r>
            <a:r>
              <a:rPr lang="en-US" dirty="0" err="1"/>
              <a:t>mesencephalic</a:t>
            </a:r>
            <a:r>
              <a:rPr lang="en-US" dirty="0"/>
              <a:t> floor plate cells. Development 134, 3213–3225 (2007). </a:t>
            </a:r>
          </a:p>
          <a:p>
            <a:pPr lvl="1"/>
            <a:r>
              <a:rPr lang="en-US" dirty="0">
                <a:hlinkClick r:id="rId363"/>
              </a:rPr>
              <a:t>CAS</a:t>
            </a:r>
            <a:endParaRPr lang="en-US" dirty="0"/>
          </a:p>
          <a:p>
            <a:pPr lvl="1"/>
            <a:r>
              <a:rPr lang="en-US" dirty="0">
                <a:hlinkClick r:id="rId364"/>
              </a:rPr>
              <a:t>ISI</a:t>
            </a:r>
            <a:endParaRPr lang="en-US" dirty="0"/>
          </a:p>
          <a:p>
            <a:pPr lvl="1"/>
            <a:r>
              <a:rPr lang="en-US" dirty="0">
                <a:hlinkClick r:id="rId365"/>
              </a:rPr>
              <a:t>PubMed</a:t>
            </a:r>
            <a:endParaRPr lang="en-US" dirty="0"/>
          </a:p>
          <a:p>
            <a:pPr lvl="1"/>
            <a:r>
              <a:rPr lang="en-US" dirty="0">
                <a:hlinkClick r:id="rId366"/>
              </a:rPr>
              <a:t>Article</a:t>
            </a:r>
            <a:endParaRPr lang="en-US" dirty="0"/>
          </a:p>
          <a:p>
            <a:r>
              <a:rPr lang="en-US" dirty="0" err="1"/>
              <a:t>Placzek</a:t>
            </a:r>
            <a:r>
              <a:rPr lang="en-US" dirty="0"/>
              <a:t>, M. &amp; Briscoe, J. The floor plate: multiple cells, multiple signals. Nat. Rev. </a:t>
            </a:r>
            <a:r>
              <a:rPr lang="en-US" dirty="0" err="1"/>
              <a:t>Neurosci</a:t>
            </a:r>
            <a:r>
              <a:rPr lang="en-US" dirty="0"/>
              <a:t>. 6, 230–240 (2005). </a:t>
            </a:r>
          </a:p>
          <a:p>
            <a:pPr lvl="1"/>
            <a:r>
              <a:rPr lang="en-US" dirty="0">
                <a:hlinkClick r:id="rId367"/>
              </a:rPr>
              <a:t>CAS</a:t>
            </a:r>
            <a:endParaRPr lang="en-US" dirty="0"/>
          </a:p>
          <a:p>
            <a:pPr lvl="1"/>
            <a:r>
              <a:rPr lang="en-US" dirty="0">
                <a:hlinkClick r:id="rId368"/>
              </a:rPr>
              <a:t>ISI</a:t>
            </a:r>
            <a:endParaRPr lang="en-US" dirty="0"/>
          </a:p>
          <a:p>
            <a:pPr lvl="1"/>
            <a:r>
              <a:rPr lang="en-US" dirty="0">
                <a:hlinkClick r:id="rId369"/>
              </a:rPr>
              <a:t>PubMed</a:t>
            </a:r>
            <a:endParaRPr lang="en-US" dirty="0"/>
          </a:p>
          <a:p>
            <a:pPr lvl="1"/>
            <a:r>
              <a:rPr lang="en-US" dirty="0">
                <a:hlinkClick r:id="rId370"/>
              </a:rPr>
              <a:t>Article</a:t>
            </a:r>
            <a:endParaRPr lang="en-US" dirty="0"/>
          </a:p>
          <a:p>
            <a:r>
              <a:rPr lang="en-US" dirty="0"/>
              <a:t>Arenas, E., Denham, M. &amp; </a:t>
            </a:r>
            <a:r>
              <a:rPr lang="en-US" dirty="0" err="1"/>
              <a:t>Villaescusa</a:t>
            </a:r>
            <a:r>
              <a:rPr lang="en-US" dirty="0"/>
              <a:t>, J. C. How to make a midbrain dopaminergic neuron. Development 142, 1918–1936 (2015). </a:t>
            </a:r>
          </a:p>
          <a:p>
            <a:pPr lvl="1"/>
            <a:r>
              <a:rPr lang="en-US" dirty="0">
                <a:hlinkClick r:id="rId371"/>
              </a:rPr>
              <a:t>CAS</a:t>
            </a:r>
            <a:endParaRPr lang="en-US" dirty="0"/>
          </a:p>
          <a:p>
            <a:pPr lvl="1"/>
            <a:r>
              <a:rPr lang="en-US" dirty="0">
                <a:hlinkClick r:id="rId372"/>
              </a:rPr>
              <a:t>PubMed</a:t>
            </a:r>
            <a:endParaRPr lang="en-US" dirty="0"/>
          </a:p>
          <a:p>
            <a:pPr lvl="1"/>
            <a:r>
              <a:rPr lang="en-US" dirty="0">
                <a:hlinkClick r:id="rId373"/>
              </a:rPr>
              <a:t>Article</a:t>
            </a:r>
            <a:endParaRPr lang="en-US" dirty="0"/>
          </a:p>
          <a:p>
            <a:r>
              <a:rPr lang="en-US" dirty="0"/>
              <a:t>Chambers, S. M. </a:t>
            </a:r>
            <a:r>
              <a:rPr lang="en-US" i="1" dirty="0"/>
              <a:t>et al</a:t>
            </a:r>
            <a:r>
              <a:rPr lang="en-US" dirty="0"/>
              <a:t>. Highly efficient neural conversion of human ES and </a:t>
            </a:r>
            <a:r>
              <a:rPr lang="en-US" dirty="0" err="1"/>
              <a:t>iPS</a:t>
            </a:r>
            <a:r>
              <a:rPr lang="en-US" dirty="0"/>
              <a:t> cells by dual inhibition of SMAD signaling. Nat. </a:t>
            </a:r>
            <a:r>
              <a:rPr lang="en-US" dirty="0" err="1"/>
              <a:t>Biotechnol</a:t>
            </a:r>
            <a:r>
              <a:rPr lang="en-US" dirty="0"/>
              <a:t>. 27, 275–280 (2009). </a:t>
            </a:r>
          </a:p>
          <a:p>
            <a:pPr lvl="1"/>
            <a:r>
              <a:rPr lang="en-US" dirty="0">
                <a:hlinkClick r:id="rId374"/>
              </a:rPr>
              <a:t>CAS</a:t>
            </a:r>
            <a:endParaRPr lang="en-US" dirty="0"/>
          </a:p>
          <a:p>
            <a:pPr lvl="1"/>
            <a:r>
              <a:rPr lang="en-US" dirty="0">
                <a:hlinkClick r:id="rId375"/>
              </a:rPr>
              <a:t>ISI</a:t>
            </a:r>
            <a:endParaRPr lang="en-US" dirty="0"/>
          </a:p>
          <a:p>
            <a:pPr lvl="1"/>
            <a:r>
              <a:rPr lang="en-US" dirty="0">
                <a:hlinkClick r:id="rId376"/>
              </a:rPr>
              <a:t>PubMed</a:t>
            </a:r>
            <a:endParaRPr lang="en-US" dirty="0"/>
          </a:p>
          <a:p>
            <a:pPr lvl="1"/>
            <a:r>
              <a:rPr lang="en-US" dirty="0">
                <a:hlinkClick r:id="rId377"/>
              </a:rPr>
              <a:t>Article</a:t>
            </a:r>
            <a:endParaRPr lang="en-US" dirty="0"/>
          </a:p>
          <a:p>
            <a:r>
              <a:rPr lang="en-US" dirty="0" err="1"/>
              <a:t>Tabar</a:t>
            </a:r>
            <a:r>
              <a:rPr lang="en-US" dirty="0"/>
              <a:t>, V. &amp; </a:t>
            </a:r>
            <a:r>
              <a:rPr lang="en-US" dirty="0" err="1"/>
              <a:t>Studer</a:t>
            </a:r>
            <a:r>
              <a:rPr lang="en-US" dirty="0"/>
              <a:t>, L. Pluripotent stem cells in regenerative medicine: challenges and recent progress. Nat. Rev. Genet. 15, 82–92 (2014). </a:t>
            </a:r>
          </a:p>
          <a:p>
            <a:pPr lvl="1"/>
            <a:r>
              <a:rPr lang="en-US" dirty="0">
                <a:hlinkClick r:id="rId378"/>
              </a:rPr>
              <a:t>CAS</a:t>
            </a:r>
            <a:endParaRPr lang="en-US" dirty="0"/>
          </a:p>
          <a:p>
            <a:pPr lvl="1"/>
            <a:r>
              <a:rPr lang="en-US" dirty="0">
                <a:hlinkClick r:id="rId379"/>
              </a:rPr>
              <a:t>ISI</a:t>
            </a:r>
            <a:endParaRPr lang="en-US" dirty="0"/>
          </a:p>
          <a:p>
            <a:pPr lvl="1"/>
            <a:r>
              <a:rPr lang="en-US" dirty="0">
                <a:hlinkClick r:id="rId380"/>
              </a:rPr>
              <a:t>PubMed</a:t>
            </a:r>
            <a:endParaRPr lang="en-US" dirty="0"/>
          </a:p>
          <a:p>
            <a:pPr lvl="1"/>
            <a:r>
              <a:rPr lang="en-US" dirty="0">
                <a:hlinkClick r:id="rId381"/>
              </a:rPr>
              <a:t>Article</a:t>
            </a:r>
            <a:endParaRPr lang="en-US" dirty="0"/>
          </a:p>
          <a:p>
            <a:r>
              <a:rPr lang="en-US" dirty="0" err="1"/>
              <a:t>Fasano</a:t>
            </a:r>
            <a:r>
              <a:rPr lang="en-US" dirty="0"/>
              <a:t>, C. A., Chambers, S. M., Lee, G., </a:t>
            </a:r>
            <a:r>
              <a:rPr lang="en-US" dirty="0" err="1"/>
              <a:t>Tomishima</a:t>
            </a:r>
            <a:r>
              <a:rPr lang="en-US" dirty="0"/>
              <a:t>, M. J. &amp; </a:t>
            </a:r>
            <a:r>
              <a:rPr lang="en-US" dirty="0" err="1"/>
              <a:t>Studer</a:t>
            </a:r>
            <a:r>
              <a:rPr lang="en-US" dirty="0"/>
              <a:t>, L. Efficient derivation of functional floor plate tissue from human embryonic stem cells. Cell Stem Cell 6, 336–347 (2010). </a:t>
            </a:r>
          </a:p>
          <a:p>
            <a:pPr lvl="1"/>
            <a:r>
              <a:rPr lang="en-US" dirty="0">
                <a:hlinkClick r:id="rId382"/>
              </a:rPr>
              <a:t>CAS</a:t>
            </a:r>
            <a:endParaRPr lang="en-US" dirty="0"/>
          </a:p>
          <a:p>
            <a:pPr lvl="1"/>
            <a:r>
              <a:rPr lang="en-US" dirty="0">
                <a:hlinkClick r:id="rId383"/>
              </a:rPr>
              <a:t>ISI</a:t>
            </a:r>
            <a:endParaRPr lang="en-US" dirty="0"/>
          </a:p>
          <a:p>
            <a:pPr lvl="1"/>
            <a:r>
              <a:rPr lang="en-US" dirty="0">
                <a:hlinkClick r:id="rId384"/>
              </a:rPr>
              <a:t>PubMed</a:t>
            </a:r>
            <a:endParaRPr lang="en-US" dirty="0"/>
          </a:p>
          <a:p>
            <a:pPr lvl="1"/>
            <a:r>
              <a:rPr lang="en-US" dirty="0">
                <a:hlinkClick r:id="rId385"/>
              </a:rPr>
              <a:t>Article</a:t>
            </a:r>
            <a:endParaRPr lang="en-US" dirty="0"/>
          </a:p>
          <a:p>
            <a:r>
              <a:rPr lang="en-US" dirty="0" err="1"/>
              <a:t>Kirkeby</a:t>
            </a:r>
            <a:r>
              <a:rPr lang="en-US" dirty="0"/>
              <a:t>, A. </a:t>
            </a:r>
            <a:r>
              <a:rPr lang="en-US" i="1" dirty="0"/>
              <a:t>et al</a:t>
            </a:r>
            <a:r>
              <a:rPr lang="en-US" dirty="0"/>
              <a:t>. Generation of regionally specified neural progenitors and functional neurons from human embryonic stem cells under defined conditions. Cell Rep. 1, 703–714 (2012). </a:t>
            </a:r>
          </a:p>
          <a:p>
            <a:pPr lvl="1"/>
            <a:r>
              <a:rPr lang="en-US" dirty="0">
                <a:hlinkClick r:id="rId386"/>
              </a:rPr>
              <a:t>CAS</a:t>
            </a:r>
            <a:endParaRPr lang="en-US" dirty="0"/>
          </a:p>
          <a:p>
            <a:pPr lvl="1"/>
            <a:r>
              <a:rPr lang="en-US" dirty="0">
                <a:hlinkClick r:id="rId387"/>
              </a:rPr>
              <a:t>PubMed</a:t>
            </a:r>
            <a:endParaRPr lang="en-US" dirty="0"/>
          </a:p>
          <a:p>
            <a:pPr lvl="1"/>
            <a:r>
              <a:rPr lang="en-US" dirty="0">
                <a:hlinkClick r:id="rId388"/>
              </a:rPr>
              <a:t>Article</a:t>
            </a:r>
            <a:endParaRPr lang="en-US" dirty="0"/>
          </a:p>
          <a:p>
            <a:r>
              <a:rPr lang="en-US" dirty="0" err="1"/>
              <a:t>Kriks</a:t>
            </a:r>
            <a:r>
              <a:rPr lang="en-US" dirty="0"/>
              <a:t>, S. </a:t>
            </a:r>
            <a:r>
              <a:rPr lang="en-US" i="1" dirty="0"/>
              <a:t>et al</a:t>
            </a:r>
            <a:r>
              <a:rPr lang="en-US" dirty="0"/>
              <a:t>. Dopamine neurons derived from human ES cells efficiently engraft in animal models of Parkinson's disease. Nature 480, 547–551 (2011). </a:t>
            </a:r>
          </a:p>
          <a:p>
            <a:pPr lvl="1"/>
            <a:r>
              <a:rPr lang="en-US" dirty="0">
                <a:hlinkClick r:id="rId389"/>
              </a:rPr>
              <a:t>CAS</a:t>
            </a:r>
            <a:endParaRPr lang="en-US" dirty="0"/>
          </a:p>
          <a:p>
            <a:pPr lvl="1"/>
            <a:r>
              <a:rPr lang="en-US" dirty="0">
                <a:hlinkClick r:id="rId390"/>
              </a:rPr>
              <a:t>ISI</a:t>
            </a:r>
            <a:endParaRPr lang="en-US" dirty="0"/>
          </a:p>
          <a:p>
            <a:pPr lvl="1"/>
            <a:r>
              <a:rPr lang="en-US" dirty="0">
                <a:hlinkClick r:id="rId391"/>
              </a:rPr>
              <a:t>PubMed</a:t>
            </a:r>
            <a:endParaRPr lang="en-US" dirty="0"/>
          </a:p>
          <a:p>
            <a:r>
              <a:rPr lang="en-US" dirty="0" err="1"/>
              <a:t>Grealish</a:t>
            </a:r>
            <a:r>
              <a:rPr lang="en-US" dirty="0"/>
              <a:t>, S. </a:t>
            </a:r>
            <a:r>
              <a:rPr lang="en-US" i="1" dirty="0"/>
              <a:t>et al</a:t>
            </a:r>
            <a:r>
              <a:rPr lang="en-US" dirty="0"/>
              <a:t>. Human ESC-derived dopamine neurons show similar preclinical efficacy and potency to fetal neurons when grafted in a rat model of Parkinson's disease. Cell Stem Cell 15, 653–665 (2014). </a:t>
            </a:r>
          </a:p>
          <a:p>
            <a:pPr lvl="1"/>
            <a:r>
              <a:rPr lang="en-US" dirty="0">
                <a:hlinkClick r:id="rId392"/>
              </a:rPr>
              <a:t>CAS</a:t>
            </a:r>
            <a:endParaRPr lang="en-US" dirty="0"/>
          </a:p>
          <a:p>
            <a:pPr lvl="1"/>
            <a:r>
              <a:rPr lang="en-US" dirty="0">
                <a:hlinkClick r:id="rId393"/>
              </a:rPr>
              <a:t>PubMed</a:t>
            </a:r>
            <a:endParaRPr lang="en-US" dirty="0"/>
          </a:p>
          <a:p>
            <a:pPr lvl="1"/>
            <a:r>
              <a:rPr lang="en-US" dirty="0">
                <a:hlinkClick r:id="rId394"/>
              </a:rPr>
              <a:t>Article</a:t>
            </a:r>
            <a:endParaRPr lang="en-US" dirty="0"/>
          </a:p>
          <a:p>
            <a:r>
              <a:rPr lang="en-US" dirty="0" err="1"/>
              <a:t>Grealish</a:t>
            </a:r>
            <a:r>
              <a:rPr lang="en-US" dirty="0"/>
              <a:t>, S. </a:t>
            </a:r>
            <a:r>
              <a:rPr lang="en-US" i="1" dirty="0"/>
              <a:t>et al</a:t>
            </a:r>
            <a:r>
              <a:rPr lang="en-US" dirty="0"/>
              <a:t>. Monosynaptic tracing using modified rabies virus reveals early and extensive circuit integration of human embryonic stem cell-derived neurons. Stem Cell Rep. </a:t>
            </a:r>
            <a:r>
              <a:rPr lang="en-US" dirty="0">
                <a:hlinkClick r:id="rId395"/>
              </a:rPr>
              <a:t>http://dx.doi.org/10.1016/j.stemcr.2015.04.011</a:t>
            </a:r>
            <a:r>
              <a:rPr lang="en-US" dirty="0"/>
              <a:t>. </a:t>
            </a:r>
          </a:p>
          <a:p>
            <a:r>
              <a:rPr lang="en-US" dirty="0"/>
              <a:t>Steinbeck, J. A. </a:t>
            </a:r>
            <a:r>
              <a:rPr lang="en-US" i="1" dirty="0"/>
              <a:t>et al</a:t>
            </a:r>
            <a:r>
              <a:rPr lang="en-US" dirty="0"/>
              <a:t>. </a:t>
            </a:r>
            <a:r>
              <a:rPr lang="en-US" dirty="0" err="1"/>
              <a:t>Optogenetics</a:t>
            </a:r>
            <a:r>
              <a:rPr lang="en-US" dirty="0"/>
              <a:t> enables functional analysis of human embryonic stem cell-derived grafts in a Parkinson's disease model. Nat. </a:t>
            </a:r>
            <a:r>
              <a:rPr lang="en-US" dirty="0" err="1"/>
              <a:t>Biotechnol</a:t>
            </a:r>
            <a:r>
              <a:rPr lang="en-US" dirty="0"/>
              <a:t>. 33, 204–209 (2015). </a:t>
            </a:r>
          </a:p>
          <a:p>
            <a:pPr lvl="1"/>
            <a:r>
              <a:rPr lang="en-US" dirty="0">
                <a:hlinkClick r:id="rId396"/>
              </a:rPr>
              <a:t>CAS</a:t>
            </a:r>
            <a:endParaRPr lang="en-US" dirty="0"/>
          </a:p>
          <a:p>
            <a:pPr lvl="1"/>
            <a:r>
              <a:rPr lang="en-US" dirty="0">
                <a:hlinkClick r:id="rId397"/>
              </a:rPr>
              <a:t>PubMed</a:t>
            </a:r>
            <a:endParaRPr lang="en-US" dirty="0"/>
          </a:p>
          <a:p>
            <a:pPr lvl="1"/>
            <a:r>
              <a:rPr lang="en-US" dirty="0">
                <a:hlinkClick r:id="rId398"/>
              </a:rPr>
              <a:t>Article</a:t>
            </a:r>
            <a:endParaRPr lang="en-US" dirty="0"/>
          </a:p>
          <a:p>
            <a:r>
              <a:rPr lang="en-US" dirty="0" err="1"/>
              <a:t>Rath</a:t>
            </a:r>
            <a:r>
              <a:rPr lang="en-US" dirty="0"/>
              <a:t>, A. </a:t>
            </a:r>
            <a:r>
              <a:rPr lang="en-US" i="1" dirty="0"/>
              <a:t>et al</a:t>
            </a:r>
            <a:r>
              <a:rPr lang="en-US" dirty="0"/>
              <a:t>. Survival and functional restoration of human fetal ventral mesencephalon following transplantation in a rat model of Parkinson's disease. Cell Transplant. 22, 1281–1293 (2013). </a:t>
            </a:r>
          </a:p>
          <a:p>
            <a:pPr lvl="1"/>
            <a:r>
              <a:rPr lang="en-US" dirty="0">
                <a:hlinkClick r:id="rId399"/>
              </a:rPr>
              <a:t>PubMed</a:t>
            </a:r>
            <a:endParaRPr lang="en-US" dirty="0"/>
          </a:p>
          <a:p>
            <a:pPr lvl="1"/>
            <a:r>
              <a:rPr lang="en-US" dirty="0">
                <a:hlinkClick r:id="rId400"/>
              </a:rPr>
              <a:t>Article</a:t>
            </a:r>
            <a:endParaRPr lang="en-US" dirty="0"/>
          </a:p>
          <a:p>
            <a:r>
              <a:rPr lang="en-US" dirty="0" err="1"/>
              <a:t>Alper</a:t>
            </a:r>
            <a:r>
              <a:rPr lang="en-US" dirty="0"/>
              <a:t>, J. </a:t>
            </a:r>
            <a:r>
              <a:rPr lang="en-US" dirty="0" err="1"/>
              <a:t>Geron</a:t>
            </a:r>
            <a:r>
              <a:rPr lang="en-US" dirty="0"/>
              <a:t> gets green light for human trial of ES cell-derived product. Nat. </a:t>
            </a:r>
            <a:r>
              <a:rPr lang="en-US" dirty="0" err="1"/>
              <a:t>Biotechnol</a:t>
            </a:r>
            <a:r>
              <a:rPr lang="en-US" dirty="0"/>
              <a:t>. 27, 213–214 (2009). </a:t>
            </a:r>
          </a:p>
          <a:p>
            <a:pPr lvl="1"/>
            <a:r>
              <a:rPr lang="en-US" dirty="0">
                <a:hlinkClick r:id="rId401"/>
              </a:rPr>
              <a:t>CAS</a:t>
            </a:r>
            <a:endParaRPr lang="en-US" dirty="0"/>
          </a:p>
          <a:p>
            <a:pPr lvl="1"/>
            <a:r>
              <a:rPr lang="en-US" dirty="0">
                <a:hlinkClick r:id="rId402"/>
              </a:rPr>
              <a:t>ISI</a:t>
            </a:r>
            <a:endParaRPr lang="en-US" dirty="0"/>
          </a:p>
          <a:p>
            <a:pPr lvl="1"/>
            <a:r>
              <a:rPr lang="en-US" dirty="0">
                <a:hlinkClick r:id="rId403"/>
              </a:rPr>
              <a:t>PubMed</a:t>
            </a:r>
            <a:endParaRPr lang="en-US" dirty="0"/>
          </a:p>
          <a:p>
            <a:pPr lvl="1"/>
            <a:r>
              <a:rPr lang="en-US" dirty="0">
                <a:hlinkClick r:id="rId404"/>
              </a:rPr>
              <a:t>Article</a:t>
            </a:r>
            <a:endParaRPr lang="en-US" dirty="0"/>
          </a:p>
          <a:p>
            <a:r>
              <a:rPr lang="en-US" dirty="0" err="1"/>
              <a:t>Kanemura</a:t>
            </a:r>
            <a:r>
              <a:rPr lang="en-US" dirty="0"/>
              <a:t>, H. </a:t>
            </a:r>
            <a:r>
              <a:rPr lang="en-US" i="1" dirty="0"/>
              <a:t>et al</a:t>
            </a:r>
            <a:r>
              <a:rPr lang="en-US" dirty="0"/>
              <a:t>. </a:t>
            </a:r>
            <a:r>
              <a:rPr lang="en-US" dirty="0" err="1"/>
              <a:t>Tumorigenicity</a:t>
            </a:r>
            <a:r>
              <a:rPr lang="en-US" dirty="0"/>
              <a:t> studies of induced pluripotent stem cell (</a:t>
            </a:r>
            <a:r>
              <a:rPr lang="en-US" dirty="0" err="1"/>
              <a:t>iPSC</a:t>
            </a:r>
            <a:r>
              <a:rPr lang="en-US" dirty="0"/>
              <a:t>)-Derived retinal pigment epithelium (RPE) for the treatment of age-related macular degeneration. </a:t>
            </a:r>
            <a:r>
              <a:rPr lang="en-US" dirty="0" err="1"/>
              <a:t>PLoS</a:t>
            </a:r>
            <a:r>
              <a:rPr lang="en-US" dirty="0"/>
              <a:t> ONE 9, e85336 (2014). </a:t>
            </a:r>
          </a:p>
          <a:p>
            <a:pPr lvl="1"/>
            <a:r>
              <a:rPr lang="en-US" dirty="0">
                <a:hlinkClick r:id="rId405"/>
              </a:rPr>
              <a:t>CAS</a:t>
            </a:r>
            <a:endParaRPr lang="en-US" dirty="0"/>
          </a:p>
          <a:p>
            <a:pPr lvl="1"/>
            <a:r>
              <a:rPr lang="en-US" dirty="0">
                <a:hlinkClick r:id="rId406"/>
              </a:rPr>
              <a:t>PubMed</a:t>
            </a:r>
            <a:endParaRPr lang="en-US" dirty="0"/>
          </a:p>
          <a:p>
            <a:pPr lvl="1"/>
            <a:r>
              <a:rPr lang="en-US" dirty="0">
                <a:hlinkClick r:id="rId407"/>
              </a:rPr>
              <a:t>Article</a:t>
            </a:r>
            <a:endParaRPr lang="en-US" dirty="0"/>
          </a:p>
          <a:p>
            <a:r>
              <a:rPr lang="en-US" dirty="0" err="1"/>
              <a:t>Kordower</a:t>
            </a:r>
            <a:r>
              <a:rPr lang="en-US" dirty="0"/>
              <a:t>, J. H., Chu, Y., Hauser, R. A., Freeman, T. B. &amp; </a:t>
            </a:r>
            <a:r>
              <a:rPr lang="en-US" dirty="0" err="1"/>
              <a:t>Olanow</a:t>
            </a:r>
            <a:r>
              <a:rPr lang="en-US" dirty="0"/>
              <a:t>, C. W. </a:t>
            </a:r>
            <a:r>
              <a:rPr lang="en-US" dirty="0" err="1"/>
              <a:t>Lewy</a:t>
            </a:r>
            <a:r>
              <a:rPr lang="en-US" dirty="0"/>
              <a:t> body-like pathology in long-term embryonic </a:t>
            </a:r>
            <a:r>
              <a:rPr lang="en-US" dirty="0" err="1"/>
              <a:t>nigral</a:t>
            </a:r>
            <a:r>
              <a:rPr lang="en-US" dirty="0"/>
              <a:t> transplants in Parkinson's disease. Nat. Med. 14, 504–506 (2008). </a:t>
            </a:r>
          </a:p>
          <a:p>
            <a:pPr lvl="1"/>
            <a:r>
              <a:rPr lang="en-US" dirty="0">
                <a:hlinkClick r:id="rId408"/>
              </a:rPr>
              <a:t>CAS</a:t>
            </a:r>
            <a:endParaRPr lang="en-US" dirty="0"/>
          </a:p>
          <a:p>
            <a:pPr lvl="1"/>
            <a:r>
              <a:rPr lang="en-US" dirty="0">
                <a:hlinkClick r:id="rId409"/>
              </a:rPr>
              <a:t>ISI</a:t>
            </a:r>
            <a:endParaRPr lang="en-US" dirty="0"/>
          </a:p>
          <a:p>
            <a:pPr lvl="1"/>
            <a:r>
              <a:rPr lang="en-US" dirty="0">
                <a:hlinkClick r:id="rId410"/>
              </a:rPr>
              <a:t>PubMed</a:t>
            </a:r>
            <a:endParaRPr lang="en-US" dirty="0"/>
          </a:p>
          <a:p>
            <a:pPr lvl="1"/>
            <a:r>
              <a:rPr lang="en-US" dirty="0">
                <a:hlinkClick r:id="rId411"/>
              </a:rPr>
              <a:t>Article</a:t>
            </a:r>
            <a:endParaRPr lang="en-US" dirty="0"/>
          </a:p>
          <a:p>
            <a:r>
              <a:rPr lang="en-US" dirty="0"/>
              <a:t>Li, J. Y. </a:t>
            </a:r>
            <a:r>
              <a:rPr lang="en-US" i="1" dirty="0"/>
              <a:t>et al</a:t>
            </a:r>
            <a:r>
              <a:rPr lang="en-US" dirty="0"/>
              <a:t>. </a:t>
            </a:r>
            <a:r>
              <a:rPr lang="en-US" dirty="0" err="1"/>
              <a:t>Lewy</a:t>
            </a:r>
            <a:r>
              <a:rPr lang="en-US" dirty="0"/>
              <a:t> bodies in grafted neurons in subjects with Parkinson's disease suggest host-to-graft disease propagation. Nat. Med. 14, 501–503 (2008). </a:t>
            </a:r>
          </a:p>
          <a:p>
            <a:pPr lvl="1"/>
            <a:r>
              <a:rPr lang="en-US" dirty="0">
                <a:hlinkClick r:id="rId412"/>
              </a:rPr>
              <a:t>CAS</a:t>
            </a:r>
            <a:endParaRPr lang="en-US" dirty="0"/>
          </a:p>
          <a:p>
            <a:pPr lvl="1"/>
            <a:r>
              <a:rPr lang="en-US" dirty="0">
                <a:hlinkClick r:id="rId413"/>
              </a:rPr>
              <a:t>ISI</a:t>
            </a:r>
            <a:endParaRPr lang="en-US" dirty="0"/>
          </a:p>
          <a:p>
            <a:pPr lvl="1"/>
            <a:r>
              <a:rPr lang="en-US" dirty="0">
                <a:hlinkClick r:id="rId414"/>
              </a:rPr>
              <a:t>PubMed</a:t>
            </a:r>
            <a:endParaRPr lang="en-US" dirty="0"/>
          </a:p>
          <a:p>
            <a:pPr lvl="1"/>
            <a:r>
              <a:rPr lang="en-US" dirty="0">
                <a:hlinkClick r:id="rId415"/>
              </a:rPr>
              <a:t>Article</a:t>
            </a:r>
            <a:endParaRPr lang="en-US" dirty="0"/>
          </a:p>
          <a:p>
            <a:r>
              <a:rPr lang="en-US" dirty="0"/>
              <a:t>Chu, Y. &amp; </a:t>
            </a:r>
            <a:r>
              <a:rPr lang="en-US" dirty="0" err="1"/>
              <a:t>Kordower</a:t>
            </a:r>
            <a:r>
              <a:rPr lang="en-US" dirty="0"/>
              <a:t>, J. H. </a:t>
            </a:r>
            <a:r>
              <a:rPr lang="en-US" dirty="0" err="1"/>
              <a:t>Lewy</a:t>
            </a:r>
            <a:r>
              <a:rPr lang="en-US" dirty="0"/>
              <a:t> body pathology in fetal grafts. Ann. N. Y. Acad. Sci. 1184, 55–67 (2010). </a:t>
            </a:r>
          </a:p>
          <a:p>
            <a:pPr lvl="1"/>
            <a:r>
              <a:rPr lang="en-US" dirty="0">
                <a:hlinkClick r:id="rId416"/>
              </a:rPr>
              <a:t>CAS</a:t>
            </a:r>
            <a:endParaRPr lang="en-US" dirty="0"/>
          </a:p>
          <a:p>
            <a:pPr lvl="1"/>
            <a:r>
              <a:rPr lang="en-US" dirty="0">
                <a:hlinkClick r:id="rId417"/>
              </a:rPr>
              <a:t>PubMed</a:t>
            </a:r>
            <a:endParaRPr lang="en-US" dirty="0"/>
          </a:p>
          <a:p>
            <a:pPr lvl="1"/>
            <a:r>
              <a:rPr lang="en-US" dirty="0">
                <a:hlinkClick r:id="rId418"/>
              </a:rPr>
              <a:t>Article</a:t>
            </a:r>
            <a:endParaRPr lang="en-US" dirty="0"/>
          </a:p>
          <a:p>
            <a:r>
              <a:rPr lang="en-US" dirty="0"/>
              <a:t>Li, J. Y. </a:t>
            </a:r>
            <a:r>
              <a:rPr lang="en-US" i="1" dirty="0"/>
              <a:t>et al</a:t>
            </a:r>
            <a:r>
              <a:rPr lang="en-US" dirty="0"/>
              <a:t>. Characterization of </a:t>
            </a:r>
            <a:r>
              <a:rPr lang="en-US" dirty="0" err="1"/>
              <a:t>Lewy</a:t>
            </a:r>
            <a:r>
              <a:rPr lang="en-US" dirty="0"/>
              <a:t> body pathology in 12- and 16-year-old </a:t>
            </a:r>
            <a:r>
              <a:rPr lang="en-US" dirty="0" err="1"/>
              <a:t>intrastriatal</a:t>
            </a:r>
            <a:r>
              <a:rPr lang="en-US" dirty="0"/>
              <a:t> </a:t>
            </a:r>
            <a:r>
              <a:rPr lang="en-US" dirty="0" err="1"/>
              <a:t>mesencephalic</a:t>
            </a:r>
            <a:r>
              <a:rPr lang="en-US" dirty="0"/>
              <a:t> grafts surviving in a patient with Parkinson's disease. </a:t>
            </a:r>
            <a:r>
              <a:rPr lang="en-US" dirty="0" err="1"/>
              <a:t>Mov</a:t>
            </a:r>
            <a:r>
              <a:rPr lang="en-US" dirty="0"/>
              <a:t>. </a:t>
            </a:r>
            <a:r>
              <a:rPr lang="en-US" dirty="0" err="1"/>
              <a:t>Disord</a:t>
            </a:r>
            <a:r>
              <a:rPr lang="en-US" dirty="0"/>
              <a:t>. 25, 1091–1096 (2010). </a:t>
            </a:r>
          </a:p>
          <a:p>
            <a:pPr lvl="1"/>
            <a:r>
              <a:rPr lang="en-US" dirty="0">
                <a:hlinkClick r:id="rId419"/>
              </a:rPr>
              <a:t>ISI</a:t>
            </a:r>
            <a:endParaRPr lang="en-US" dirty="0"/>
          </a:p>
          <a:p>
            <a:pPr lvl="1"/>
            <a:r>
              <a:rPr lang="en-US" dirty="0">
                <a:hlinkClick r:id="rId420"/>
              </a:rPr>
              <a:t>PubMed</a:t>
            </a:r>
            <a:endParaRPr lang="en-US" dirty="0"/>
          </a:p>
          <a:p>
            <a:pPr lvl="1"/>
            <a:r>
              <a:rPr lang="en-US" dirty="0">
                <a:hlinkClick r:id="rId421"/>
              </a:rPr>
              <a:t>Article</a:t>
            </a:r>
            <a:endParaRPr lang="en-US" dirty="0"/>
          </a:p>
          <a:p>
            <a:r>
              <a:rPr lang="en-US" dirty="0" err="1"/>
              <a:t>Guo</a:t>
            </a:r>
            <a:r>
              <a:rPr lang="en-US" dirty="0"/>
              <a:t>, J. L. &amp; Lee, V. M. Cell-to-cell transmission of pathogenic proteins in neurodegenerative diseases. Nat. Med. 20, 130–138 (2014). </a:t>
            </a:r>
          </a:p>
          <a:p>
            <a:pPr lvl="1"/>
            <a:r>
              <a:rPr lang="en-US" dirty="0">
                <a:hlinkClick r:id="rId422"/>
              </a:rPr>
              <a:t>CAS</a:t>
            </a:r>
            <a:endParaRPr lang="en-US" dirty="0"/>
          </a:p>
          <a:p>
            <a:pPr lvl="1"/>
            <a:r>
              <a:rPr lang="en-US" dirty="0">
                <a:hlinkClick r:id="rId423"/>
              </a:rPr>
              <a:t>ISI</a:t>
            </a:r>
            <a:endParaRPr lang="en-US" dirty="0"/>
          </a:p>
          <a:p>
            <a:pPr lvl="1"/>
            <a:r>
              <a:rPr lang="en-US" dirty="0">
                <a:hlinkClick r:id="rId424"/>
              </a:rPr>
              <a:t>PubMed</a:t>
            </a:r>
            <a:endParaRPr lang="en-US" dirty="0"/>
          </a:p>
          <a:p>
            <a:pPr lvl="1"/>
            <a:r>
              <a:rPr lang="en-US" dirty="0">
                <a:hlinkClick r:id="rId425"/>
              </a:rPr>
              <a:t>Article</a:t>
            </a:r>
            <a:endParaRPr lang="en-US" dirty="0"/>
          </a:p>
          <a:p>
            <a:r>
              <a:rPr lang="en-US" dirty="0" err="1"/>
              <a:t>Hallett</a:t>
            </a:r>
            <a:r>
              <a:rPr lang="en-US" dirty="0"/>
              <a:t>, P. J. </a:t>
            </a:r>
            <a:r>
              <a:rPr lang="en-US" i="1" dirty="0"/>
              <a:t>et al</a:t>
            </a:r>
            <a:r>
              <a:rPr lang="en-US" dirty="0"/>
              <a:t>. Long-term health of dopaminergic neuron transplants in Parkinson's disease patients. Cell Rep. 7, 1755–1761 (2014). </a:t>
            </a:r>
          </a:p>
          <a:p>
            <a:pPr lvl="1"/>
            <a:r>
              <a:rPr lang="en-US" dirty="0">
                <a:hlinkClick r:id="rId426"/>
              </a:rPr>
              <a:t>CAS</a:t>
            </a:r>
            <a:endParaRPr lang="en-US" dirty="0"/>
          </a:p>
          <a:p>
            <a:pPr lvl="1"/>
            <a:r>
              <a:rPr lang="en-US" dirty="0">
                <a:hlinkClick r:id="rId427"/>
              </a:rPr>
              <a:t>ISI</a:t>
            </a:r>
            <a:endParaRPr lang="en-US" dirty="0"/>
          </a:p>
          <a:p>
            <a:pPr lvl="1"/>
            <a:r>
              <a:rPr lang="en-US" dirty="0">
                <a:hlinkClick r:id="rId428"/>
              </a:rPr>
              <a:t>PubMed</a:t>
            </a:r>
            <a:endParaRPr lang="en-US" dirty="0"/>
          </a:p>
          <a:p>
            <a:pPr lvl="1"/>
            <a:r>
              <a:rPr lang="en-US" dirty="0">
                <a:hlinkClick r:id="rId429"/>
              </a:rPr>
              <a:t>Article</a:t>
            </a:r>
            <a:endParaRPr lang="en-US" dirty="0"/>
          </a:p>
          <a:p>
            <a:r>
              <a:rPr lang="en-US" dirty="0"/>
              <a:t>Abbott, A. Fetal-cell revival for Parkinson's. Nature 510, 195–196 (2014). </a:t>
            </a:r>
          </a:p>
          <a:p>
            <a:pPr lvl="1"/>
            <a:r>
              <a:rPr lang="en-US" dirty="0">
                <a:hlinkClick r:id="rId430"/>
              </a:rPr>
              <a:t>CAS</a:t>
            </a:r>
            <a:endParaRPr lang="en-US" dirty="0"/>
          </a:p>
          <a:p>
            <a:pPr lvl="1"/>
            <a:r>
              <a:rPr lang="en-US" dirty="0">
                <a:hlinkClick r:id="rId431"/>
              </a:rPr>
              <a:t>PubMed</a:t>
            </a:r>
            <a:endParaRPr lang="en-US" dirty="0"/>
          </a:p>
          <a:p>
            <a:pPr lvl="1"/>
            <a:r>
              <a:rPr lang="en-US" dirty="0">
                <a:hlinkClick r:id="rId432"/>
              </a:rPr>
              <a:t>Article</a:t>
            </a:r>
            <a:endParaRPr lang="en-US" dirty="0"/>
          </a:p>
          <a:p>
            <a:r>
              <a:rPr lang="en-US" dirty="0" err="1"/>
              <a:t>GForce</a:t>
            </a:r>
            <a:r>
              <a:rPr lang="en-US" dirty="0"/>
              <a:t>-PD </a:t>
            </a:r>
            <a:r>
              <a:rPr lang="en-US" dirty="0">
                <a:hlinkClick r:id="rId433"/>
              </a:rPr>
              <a:t>[online]</a:t>
            </a:r>
            <a:r>
              <a:rPr lang="en-US" dirty="0"/>
              <a:t>, (2015). </a:t>
            </a:r>
          </a:p>
          <a:p>
            <a:r>
              <a:rPr lang="en-US" dirty="0"/>
              <a:t>Hirsch, E. C., </a:t>
            </a:r>
            <a:r>
              <a:rPr lang="en-US" dirty="0" err="1"/>
              <a:t>Duyckaerts</a:t>
            </a:r>
            <a:r>
              <a:rPr lang="en-US" dirty="0"/>
              <a:t>, C., </a:t>
            </a:r>
            <a:r>
              <a:rPr lang="en-US" dirty="0" err="1"/>
              <a:t>Javoy-Agid</a:t>
            </a:r>
            <a:r>
              <a:rPr lang="en-US" dirty="0"/>
              <a:t>, F., </a:t>
            </a:r>
            <a:r>
              <a:rPr lang="en-US" dirty="0" err="1"/>
              <a:t>Hauw</a:t>
            </a:r>
            <a:r>
              <a:rPr lang="en-US" dirty="0"/>
              <a:t>, J. J. &amp; </a:t>
            </a:r>
            <a:r>
              <a:rPr lang="en-US" dirty="0" err="1"/>
              <a:t>Agid</a:t>
            </a:r>
            <a:r>
              <a:rPr lang="en-US" dirty="0"/>
              <a:t>, Y. Does adrenal graft enhance recovery of dopaminergic neurons in Parkinson's disease? Ann. Neurol. 27, 676–682 (1990). </a:t>
            </a:r>
          </a:p>
          <a:p>
            <a:pPr lvl="1"/>
            <a:r>
              <a:rPr lang="en-US" dirty="0">
                <a:hlinkClick r:id="rId434"/>
              </a:rPr>
              <a:t>CAS</a:t>
            </a:r>
            <a:endParaRPr lang="en-US" dirty="0"/>
          </a:p>
          <a:p>
            <a:pPr lvl="1"/>
            <a:r>
              <a:rPr lang="en-US" dirty="0">
                <a:hlinkClick r:id="rId435"/>
              </a:rPr>
              <a:t>PubMed</a:t>
            </a:r>
            <a:endParaRPr lang="en-US" dirty="0"/>
          </a:p>
          <a:p>
            <a:pPr lvl="1"/>
            <a:r>
              <a:rPr lang="en-US" dirty="0">
                <a:hlinkClick r:id="rId436"/>
              </a:rPr>
              <a:t>Article</a:t>
            </a:r>
            <a:endParaRPr lang="en-US" dirty="0"/>
          </a:p>
          <a:p>
            <a:r>
              <a:rPr lang="en-US" dirty="0"/>
              <a:t>Peterson, D. I., Price, M. L. &amp; Small, C. S. Autopsy findings in a patient who had an adrenal-to-brain transplant for Parkinson's disease. Neurology 39, 235–238 (1989). </a:t>
            </a:r>
          </a:p>
          <a:p>
            <a:pPr lvl="1"/>
            <a:r>
              <a:rPr lang="en-US" dirty="0">
                <a:hlinkClick r:id="rId437"/>
              </a:rPr>
              <a:t>CAS</a:t>
            </a:r>
            <a:endParaRPr lang="en-US" dirty="0"/>
          </a:p>
          <a:p>
            <a:pPr lvl="1"/>
            <a:r>
              <a:rPr lang="en-US" dirty="0">
                <a:hlinkClick r:id="rId438"/>
              </a:rPr>
              <a:t>PubMed</a:t>
            </a:r>
            <a:endParaRPr lang="en-US" dirty="0"/>
          </a:p>
          <a:p>
            <a:pPr lvl="1"/>
            <a:r>
              <a:rPr lang="en-US" dirty="0">
                <a:hlinkClick r:id="rId439"/>
              </a:rPr>
              <a:t>Article</a:t>
            </a:r>
            <a:endParaRPr lang="en-US" dirty="0"/>
          </a:p>
          <a:p>
            <a:r>
              <a:rPr lang="en-US" dirty="0" err="1"/>
              <a:t>Olanow</a:t>
            </a:r>
            <a:r>
              <a:rPr lang="en-US" dirty="0"/>
              <a:t>, C. W. </a:t>
            </a:r>
            <a:r>
              <a:rPr lang="en-US" i="1" dirty="0"/>
              <a:t>et al</a:t>
            </a:r>
            <a:r>
              <a:rPr lang="en-US" dirty="0"/>
              <a:t>. Autologous transplantation of adrenal medulla in Parkinson's disease. 18-month results. Arch. Neurol. 47, 1286–1289 (1990). </a:t>
            </a:r>
          </a:p>
          <a:p>
            <a:pPr lvl="1"/>
            <a:r>
              <a:rPr lang="en-US" dirty="0">
                <a:hlinkClick r:id="rId440"/>
              </a:rPr>
              <a:t>CAS</a:t>
            </a:r>
            <a:endParaRPr lang="en-US" dirty="0"/>
          </a:p>
          <a:p>
            <a:pPr lvl="1"/>
            <a:r>
              <a:rPr lang="en-US" dirty="0">
                <a:hlinkClick r:id="rId441"/>
              </a:rPr>
              <a:t>PubMed</a:t>
            </a:r>
            <a:endParaRPr lang="en-US" dirty="0"/>
          </a:p>
          <a:p>
            <a:pPr lvl="1"/>
            <a:r>
              <a:rPr lang="en-US" dirty="0">
                <a:hlinkClick r:id="rId442"/>
              </a:rPr>
              <a:t>Article</a:t>
            </a:r>
            <a:endParaRPr lang="en-US" dirty="0"/>
          </a:p>
          <a:p>
            <a:r>
              <a:rPr lang="en-US" dirty="0" err="1"/>
              <a:t>Hallett</a:t>
            </a:r>
            <a:r>
              <a:rPr lang="en-US" dirty="0"/>
              <a:t>, P. J. </a:t>
            </a:r>
            <a:r>
              <a:rPr lang="en-US" i="1" dirty="0"/>
              <a:t>et al</a:t>
            </a:r>
            <a:r>
              <a:rPr lang="en-US" dirty="0"/>
              <a:t>. Successful function of autologous </a:t>
            </a:r>
            <a:r>
              <a:rPr lang="en-US" dirty="0" err="1"/>
              <a:t>iPSC</a:t>
            </a:r>
            <a:r>
              <a:rPr lang="en-US" dirty="0"/>
              <a:t>-derived dopamine neurons following transplantation in a non-human primate model of Parkinson's disease. Cell Stem Cell 16, 269–274 (2015). </a:t>
            </a:r>
          </a:p>
          <a:p>
            <a:pPr lvl="1"/>
            <a:r>
              <a:rPr lang="en-US" dirty="0">
                <a:hlinkClick r:id="rId443"/>
              </a:rPr>
              <a:t>CAS</a:t>
            </a:r>
            <a:endParaRPr lang="en-US" dirty="0"/>
          </a:p>
          <a:p>
            <a:pPr lvl="1"/>
            <a:r>
              <a:rPr lang="en-US" dirty="0">
                <a:hlinkClick r:id="rId444"/>
              </a:rPr>
              <a:t>PubMed</a:t>
            </a:r>
            <a:endParaRPr lang="en-US" dirty="0"/>
          </a:p>
          <a:p>
            <a:pPr lvl="1"/>
            <a:r>
              <a:rPr lang="en-US" dirty="0">
                <a:hlinkClick r:id="rId445"/>
              </a:rPr>
              <a:t>Article</a:t>
            </a:r>
            <a:endParaRPr lang="en-US" dirty="0"/>
          </a:p>
          <a:p>
            <a:r>
              <a:rPr lang="en-US" dirty="0" err="1"/>
              <a:t>Delcroix</a:t>
            </a:r>
            <a:r>
              <a:rPr lang="en-US" dirty="0"/>
              <a:t>, G. J. </a:t>
            </a:r>
            <a:r>
              <a:rPr lang="en-US" i="1" dirty="0"/>
              <a:t>et al</a:t>
            </a:r>
            <a:r>
              <a:rPr lang="en-US" dirty="0"/>
              <a:t>. The therapeutic potential of human </a:t>
            </a:r>
            <a:r>
              <a:rPr lang="en-US" dirty="0" err="1"/>
              <a:t>multipotent</a:t>
            </a:r>
            <a:r>
              <a:rPr lang="en-US" dirty="0"/>
              <a:t> </a:t>
            </a:r>
            <a:r>
              <a:rPr lang="en-US" dirty="0" err="1"/>
              <a:t>mesenchymal</a:t>
            </a:r>
            <a:r>
              <a:rPr lang="en-US" dirty="0"/>
              <a:t> stromal cells combined with pharmacologically active </a:t>
            </a:r>
            <a:r>
              <a:rPr lang="en-US" dirty="0" err="1"/>
              <a:t>microcarriers</a:t>
            </a:r>
            <a:r>
              <a:rPr lang="en-US" dirty="0"/>
              <a:t> transplanted in hemi-</a:t>
            </a:r>
            <a:r>
              <a:rPr lang="en-US" dirty="0" err="1"/>
              <a:t>parkinsonian</a:t>
            </a:r>
            <a:r>
              <a:rPr lang="en-US" dirty="0"/>
              <a:t> rats. Biomaterials 32, 1560–1573 (2011). </a:t>
            </a:r>
          </a:p>
          <a:p>
            <a:pPr lvl="1"/>
            <a:r>
              <a:rPr lang="en-US" dirty="0">
                <a:hlinkClick r:id="rId446"/>
              </a:rPr>
              <a:t>CAS</a:t>
            </a:r>
            <a:endParaRPr lang="en-US" dirty="0"/>
          </a:p>
          <a:p>
            <a:pPr lvl="1"/>
            <a:r>
              <a:rPr lang="en-US" dirty="0">
                <a:hlinkClick r:id="rId447"/>
              </a:rPr>
              <a:t>PubMed</a:t>
            </a:r>
            <a:endParaRPr lang="en-US" dirty="0"/>
          </a:p>
          <a:p>
            <a:pPr lvl="1"/>
            <a:r>
              <a:rPr lang="en-US" dirty="0">
                <a:hlinkClick r:id="rId448"/>
              </a:rPr>
              <a:t>Article</a:t>
            </a:r>
            <a:endParaRPr lang="en-US" dirty="0"/>
          </a:p>
          <a:p>
            <a:r>
              <a:rPr lang="en-US" dirty="0" err="1"/>
              <a:t>Offen</a:t>
            </a:r>
            <a:r>
              <a:rPr lang="en-US" dirty="0"/>
              <a:t>, D. </a:t>
            </a:r>
            <a:r>
              <a:rPr lang="en-US" i="1" dirty="0"/>
              <a:t>et al</a:t>
            </a:r>
            <a:r>
              <a:rPr lang="en-US" dirty="0"/>
              <a:t>. </a:t>
            </a:r>
            <a:r>
              <a:rPr lang="en-US" dirty="0" err="1"/>
              <a:t>Intrastriatal</a:t>
            </a:r>
            <a:r>
              <a:rPr lang="en-US" dirty="0"/>
              <a:t> transplantation of mouse bone marrow-derived stem cells improves motor behavior in a mouse model of Parkinson's disease. J. Neural </a:t>
            </a:r>
            <a:r>
              <a:rPr lang="en-US" dirty="0" err="1"/>
              <a:t>Transm</a:t>
            </a:r>
            <a:r>
              <a:rPr lang="en-US" dirty="0"/>
              <a:t>. Suppl. 133–143 (2007). </a:t>
            </a:r>
          </a:p>
          <a:p>
            <a:r>
              <a:rPr lang="en-US" dirty="0"/>
              <a:t>Sanchez-</a:t>
            </a:r>
            <a:r>
              <a:rPr lang="en-US" dirty="0" err="1"/>
              <a:t>Pernaute</a:t>
            </a:r>
            <a:r>
              <a:rPr lang="en-US" dirty="0"/>
              <a:t>, R., </a:t>
            </a:r>
            <a:r>
              <a:rPr lang="en-US" dirty="0" err="1"/>
              <a:t>Studer</a:t>
            </a:r>
            <a:r>
              <a:rPr lang="en-US" dirty="0"/>
              <a:t>, L., </a:t>
            </a:r>
            <a:r>
              <a:rPr lang="en-US" dirty="0" err="1"/>
              <a:t>Bankiewicz</a:t>
            </a:r>
            <a:r>
              <a:rPr lang="en-US" dirty="0"/>
              <a:t>, K. S., Major, E. O. &amp; McKay, R. D. </a:t>
            </a:r>
            <a:r>
              <a:rPr lang="en-US" i="1" dirty="0"/>
              <a:t>In vitro</a:t>
            </a:r>
            <a:r>
              <a:rPr lang="en-US" dirty="0"/>
              <a:t> generation and transplantation of precursor-derived human dopamine neurons. J. </a:t>
            </a:r>
            <a:r>
              <a:rPr lang="en-US" dirty="0" err="1"/>
              <a:t>Neurosci</a:t>
            </a:r>
            <a:r>
              <a:rPr lang="en-US" dirty="0"/>
              <a:t>. Res. 65, 284–288 (2001). </a:t>
            </a:r>
          </a:p>
          <a:p>
            <a:pPr lvl="1"/>
            <a:r>
              <a:rPr lang="en-US" dirty="0">
                <a:hlinkClick r:id="rId449"/>
              </a:rPr>
              <a:t>CAS</a:t>
            </a:r>
            <a:endParaRPr lang="en-US" dirty="0"/>
          </a:p>
          <a:p>
            <a:pPr lvl="1"/>
            <a:r>
              <a:rPr lang="en-US" dirty="0">
                <a:hlinkClick r:id="rId450"/>
              </a:rPr>
              <a:t>ISI</a:t>
            </a:r>
            <a:endParaRPr lang="en-US" dirty="0"/>
          </a:p>
          <a:p>
            <a:pPr lvl="1"/>
            <a:r>
              <a:rPr lang="en-US" dirty="0">
                <a:hlinkClick r:id="rId451"/>
              </a:rPr>
              <a:t>PubMed</a:t>
            </a:r>
            <a:endParaRPr lang="en-US" dirty="0"/>
          </a:p>
          <a:p>
            <a:pPr lvl="1"/>
            <a:r>
              <a:rPr lang="en-US" dirty="0">
                <a:hlinkClick r:id="rId452"/>
              </a:rPr>
              <a:t>Article</a:t>
            </a:r>
            <a:endParaRPr lang="en-US" dirty="0"/>
          </a:p>
          <a:p>
            <a:r>
              <a:rPr lang="en-US" dirty="0" err="1"/>
              <a:t>Caiazzo</a:t>
            </a:r>
            <a:r>
              <a:rPr lang="en-US" dirty="0"/>
              <a:t>, M. </a:t>
            </a:r>
            <a:r>
              <a:rPr lang="en-US" i="1" dirty="0"/>
              <a:t>et al</a:t>
            </a:r>
            <a:r>
              <a:rPr lang="en-US" dirty="0"/>
              <a:t>. Direct generation of functional dopaminergic neurons from mouse and human fibroblasts. Nature 476, 224–227 (2011). </a:t>
            </a:r>
          </a:p>
          <a:p>
            <a:pPr lvl="1"/>
            <a:r>
              <a:rPr lang="en-US" dirty="0">
                <a:hlinkClick r:id="rId453"/>
              </a:rPr>
              <a:t>CAS</a:t>
            </a:r>
            <a:endParaRPr lang="en-US" dirty="0"/>
          </a:p>
          <a:p>
            <a:pPr lvl="1"/>
            <a:r>
              <a:rPr lang="en-US" dirty="0">
                <a:hlinkClick r:id="rId454"/>
              </a:rPr>
              <a:t>ISI</a:t>
            </a:r>
            <a:endParaRPr lang="en-US" dirty="0"/>
          </a:p>
          <a:p>
            <a:pPr lvl="1"/>
            <a:r>
              <a:rPr lang="en-US" dirty="0">
                <a:hlinkClick r:id="rId455"/>
              </a:rPr>
              <a:t>PubMed</a:t>
            </a:r>
            <a:endParaRPr lang="en-US" dirty="0"/>
          </a:p>
          <a:p>
            <a:pPr lvl="1"/>
            <a:r>
              <a:rPr lang="en-US" dirty="0">
                <a:hlinkClick r:id="rId456"/>
              </a:rPr>
              <a:t>Article</a:t>
            </a:r>
            <a:endParaRPr lang="en-US" dirty="0"/>
          </a:p>
          <a:p>
            <a:r>
              <a:rPr lang="en-US" dirty="0" err="1"/>
              <a:t>Pfisterer</a:t>
            </a:r>
            <a:r>
              <a:rPr lang="en-US" dirty="0"/>
              <a:t>, U. </a:t>
            </a:r>
            <a:r>
              <a:rPr lang="en-US" i="1" dirty="0"/>
              <a:t>et al</a:t>
            </a:r>
            <a:r>
              <a:rPr lang="en-US" dirty="0"/>
              <a:t>. Direct conversion of human fibroblasts to dopaminergic neurons. Proc. </a:t>
            </a:r>
            <a:r>
              <a:rPr lang="en-US" dirty="0" err="1"/>
              <a:t>Natl</a:t>
            </a:r>
            <a:r>
              <a:rPr lang="en-US" dirty="0"/>
              <a:t> Acad. Sci. USA 108, 10343–10348 (2011). </a:t>
            </a:r>
          </a:p>
          <a:p>
            <a:pPr lvl="1"/>
            <a:r>
              <a:rPr lang="en-US" dirty="0">
                <a:hlinkClick r:id="rId457"/>
              </a:rPr>
              <a:t>PubMed</a:t>
            </a:r>
            <a:endParaRPr lang="en-US" dirty="0"/>
          </a:p>
          <a:p>
            <a:pPr lvl="1"/>
            <a:r>
              <a:rPr lang="en-US" dirty="0">
                <a:hlinkClick r:id="rId458"/>
              </a:rPr>
              <a:t>Article</a:t>
            </a:r>
            <a:endParaRPr lang="en-US" dirty="0"/>
          </a:p>
          <a:p>
            <a:r>
              <a:rPr lang="en-US" dirty="0">
                <a:hlinkClick r:id="rId459"/>
              </a:rPr>
              <a:t>Download references</a:t>
            </a:r>
            <a:endParaRPr lang="en-US" dirty="0"/>
          </a:p>
          <a:p>
            <a:r>
              <a:rPr lang="en-US" b="1" dirty="0"/>
              <a:t>Author information</a:t>
            </a:r>
          </a:p>
          <a:p>
            <a:r>
              <a:rPr lang="en-US" dirty="0">
                <a:hlinkClick r:id="rId16"/>
              </a:rPr>
              <a:t>Abstract</a:t>
            </a:r>
            <a:r>
              <a:rPr lang="en-US" dirty="0"/>
              <a:t>• </a:t>
            </a:r>
          </a:p>
          <a:p>
            <a:r>
              <a:rPr lang="en-US" dirty="0">
                <a:hlinkClick r:id="rId9"/>
              </a:rPr>
              <a:t>References</a:t>
            </a:r>
            <a:r>
              <a:rPr lang="en-US" dirty="0"/>
              <a:t>• </a:t>
            </a:r>
          </a:p>
          <a:p>
            <a:r>
              <a:rPr lang="en-US" dirty="0"/>
              <a:t>Author information</a:t>
            </a:r>
          </a:p>
          <a:p>
            <a:r>
              <a:rPr lang="en-US" b="1" dirty="0"/>
              <a:t>Affiliations</a:t>
            </a:r>
          </a:p>
          <a:p>
            <a:r>
              <a:rPr lang="en-US" b="1" dirty="0"/>
              <a:t>John van </a:t>
            </a:r>
            <a:r>
              <a:rPr lang="en-US" b="1" dirty="0" err="1"/>
              <a:t>Geest</a:t>
            </a:r>
            <a:r>
              <a:rPr lang="en-US" b="1" dirty="0"/>
              <a:t> Centre for Brain Repair &amp; Department of Neurology, Department of Clinical Neurosciences, University of Cambridge, </a:t>
            </a:r>
            <a:r>
              <a:rPr lang="en-US" b="1" dirty="0" err="1"/>
              <a:t>Forvie</a:t>
            </a:r>
            <a:r>
              <a:rPr lang="en-US" b="1" dirty="0"/>
              <a:t> Site, Cambridge CB2 0PY, UK.</a:t>
            </a:r>
          </a:p>
          <a:p>
            <a:pPr lvl="1"/>
            <a:r>
              <a:rPr lang="en-US" dirty="0"/>
              <a:t>Roger A. Barker</a:t>
            </a:r>
          </a:p>
          <a:p>
            <a:r>
              <a:rPr lang="en-US" b="1" dirty="0"/>
              <a:t>Wallenberg Neuroscience Center, Division of Neurobiology and Lund Stem Cell Center, Lund University, BMC A11, S-221 84 Lund, Sweden.</a:t>
            </a:r>
          </a:p>
          <a:p>
            <a:pPr lvl="1"/>
            <a:r>
              <a:rPr lang="en-US" dirty="0"/>
              <a:t>Janelle </a:t>
            </a:r>
            <a:r>
              <a:rPr lang="en-US" dirty="0" err="1"/>
              <a:t>Drouin-Ouellet</a:t>
            </a:r>
            <a:r>
              <a:rPr lang="en-US" dirty="0"/>
              <a:t> &amp;</a:t>
            </a:r>
          </a:p>
          <a:p>
            <a:pPr lvl="1"/>
            <a:r>
              <a:rPr lang="en-US" dirty="0" err="1"/>
              <a:t>Malin</a:t>
            </a:r>
            <a:r>
              <a:rPr lang="en-US" dirty="0"/>
              <a:t> </a:t>
            </a:r>
            <a:r>
              <a:rPr lang="en-US" dirty="0" err="1"/>
              <a:t>Parmar</a:t>
            </a:r>
            <a:endParaRPr lang="en-US" dirty="0"/>
          </a:p>
          <a:p>
            <a:r>
              <a:rPr lang="en-US" b="1" dirty="0"/>
              <a:t>Contributions</a:t>
            </a:r>
          </a:p>
          <a:p>
            <a:r>
              <a:rPr lang="en-US" dirty="0"/>
              <a:t>All authors researched data for the article and reviewed and/or edited the manuscript before submission. R.A.B. and M.P. discussed the content and wrote the article.</a:t>
            </a:r>
          </a:p>
          <a:p>
            <a:r>
              <a:rPr lang="en-US" b="1" dirty="0"/>
              <a:t>Competing interests statement</a:t>
            </a:r>
          </a:p>
          <a:p>
            <a:r>
              <a:rPr lang="en-US" dirty="0"/>
              <a:t>The authors declare no competing interests.</a:t>
            </a:r>
          </a:p>
          <a:p>
            <a:r>
              <a:rPr lang="en-US" b="1" dirty="0"/>
              <a:t>Corresponding author</a:t>
            </a:r>
          </a:p>
          <a:p>
            <a:r>
              <a:rPr lang="en-US" dirty="0"/>
              <a:t>Correspondence to: </a:t>
            </a:r>
          </a:p>
          <a:p>
            <a:r>
              <a:rPr lang="en-US" dirty="0">
                <a:hlinkClick r:id="rId460"/>
              </a:rPr>
              <a:t>Roger A. Barker</a:t>
            </a:r>
            <a:endParaRPr lang="en-US" dirty="0"/>
          </a:p>
          <a:p>
            <a:r>
              <a:rPr lang="en-US" b="1" dirty="0"/>
              <a:t>Author details</a:t>
            </a:r>
          </a:p>
          <a:p>
            <a:r>
              <a:rPr lang="en-US" dirty="0"/>
              <a:t>Roger A. Barker is the Professor of Clinical Neuroscience and Honorary Consultant in Neurology at the University of Cambridge and at </a:t>
            </a:r>
            <a:r>
              <a:rPr lang="en-US" dirty="0" err="1"/>
              <a:t>Addenbrooke's</a:t>
            </a:r>
            <a:r>
              <a:rPr lang="en-US" dirty="0"/>
              <a:t> Hospital, Cambridge, UK. He trained in Oxford and London, and has been in his current position for over 15 years, having previously completed a Medical Research Council Clinician Scientist Fellowship. His main interests are in the neurodegenerative disorders of the nervous system, in particular Parkinson disease (PD) and Huntington disease. He combines basic research, looking at novel therapies (including cell transplants) to treat these conditions, with clinically based work on defining the natural history and heterogeneity of both diseases, and is the coordinator of the FP7 TRANSEURO project looking at fetal cell grafting in patients with early PD.</a:t>
            </a:r>
          </a:p>
          <a:p>
            <a:r>
              <a:rPr lang="en-US" dirty="0"/>
              <a:t>Janelle </a:t>
            </a:r>
            <a:r>
              <a:rPr lang="en-US" dirty="0" err="1"/>
              <a:t>Drouin-Ouellet</a:t>
            </a:r>
            <a:r>
              <a:rPr lang="en-US" dirty="0"/>
              <a:t> did a fellowship in the group of Professor Roger Barker at the John van </a:t>
            </a:r>
            <a:r>
              <a:rPr lang="en-US" dirty="0" err="1"/>
              <a:t>Geest</a:t>
            </a:r>
            <a:r>
              <a:rPr lang="en-US" dirty="0"/>
              <a:t> Centre for Brain Repair, University of Cambridge, UK, and is now a Postdoctoral Research Fellow in the laboratory of </a:t>
            </a:r>
            <a:r>
              <a:rPr lang="en-US" dirty="0" err="1"/>
              <a:t>Dr</a:t>
            </a:r>
            <a:r>
              <a:rPr lang="en-US" dirty="0"/>
              <a:t> </a:t>
            </a:r>
            <a:r>
              <a:rPr lang="en-US" dirty="0" err="1"/>
              <a:t>Malin</a:t>
            </a:r>
            <a:r>
              <a:rPr lang="en-US" dirty="0"/>
              <a:t> </a:t>
            </a:r>
            <a:r>
              <a:rPr lang="en-US" dirty="0" err="1"/>
              <a:t>Parmar</a:t>
            </a:r>
            <a:r>
              <a:rPr lang="en-US" dirty="0"/>
              <a:t> at the Wallenberg Neuroscience Center at Lund University, Sweden. </a:t>
            </a:r>
            <a:r>
              <a:rPr lang="en-US" dirty="0" err="1"/>
              <a:t>Dr</a:t>
            </a:r>
            <a:r>
              <a:rPr lang="en-US" dirty="0"/>
              <a:t> </a:t>
            </a:r>
            <a:r>
              <a:rPr lang="en-US" dirty="0" err="1"/>
              <a:t>Drouin-Ouellet</a:t>
            </a:r>
            <a:r>
              <a:rPr lang="en-US" dirty="0"/>
              <a:t> received her PhD in neurobiology from Laval University, Canada, under </a:t>
            </a:r>
            <a:r>
              <a:rPr lang="en-US" dirty="0" err="1"/>
              <a:t>Dr</a:t>
            </a:r>
            <a:r>
              <a:rPr lang="en-US" dirty="0"/>
              <a:t> Francesca </a:t>
            </a:r>
            <a:r>
              <a:rPr lang="en-US" dirty="0" err="1"/>
              <a:t>Cicchetti</a:t>
            </a:r>
            <a:r>
              <a:rPr lang="en-US" dirty="0"/>
              <a:t>. The overall aim of her research is to further develop the direct neural reprogramming technology for use as a tool for cell-based therapy and disease </a:t>
            </a:r>
            <a:r>
              <a:rPr lang="en-US" dirty="0" err="1"/>
              <a:t>modelling</a:t>
            </a:r>
            <a:r>
              <a:rPr lang="en-US" dirty="0"/>
              <a:t> in Parkinson disease.</a:t>
            </a:r>
          </a:p>
          <a:p>
            <a:r>
              <a:rPr lang="en-US" dirty="0" err="1"/>
              <a:t>Malin</a:t>
            </a:r>
            <a:r>
              <a:rPr lang="en-US" dirty="0"/>
              <a:t> </a:t>
            </a:r>
            <a:r>
              <a:rPr lang="en-US" dirty="0" err="1"/>
              <a:t>Parmar</a:t>
            </a:r>
            <a:r>
              <a:rPr lang="en-US" dirty="0"/>
              <a:t> is an Associate Professor at Lund University, Sweden. Together with her laboratory, she has shown in a series of high-profile publications how human fibroblasts can be converted into neurons, how glial cells can be reprogrammed into neurons </a:t>
            </a:r>
            <a:r>
              <a:rPr lang="en-US" i="1" dirty="0"/>
              <a:t>in vivo</a:t>
            </a:r>
            <a:r>
              <a:rPr lang="en-US" dirty="0"/>
              <a:t>, and how functional dopamine neurons can be generated from human embryonic stem cells. Her research has a strong translational focus. She is a member of several national, European global consortia aimed at developing cell-based therapies for Parkinson disease, and she was recently awarded a prestigious grant from the European Research Council.</a:t>
            </a:r>
          </a:p>
          <a:p>
            <a:r>
              <a:rPr lang="en-US" b="1" dirty="0"/>
              <a:t>Additional data</a:t>
            </a:r>
          </a:p>
          <a:p>
            <a:r>
              <a:rPr lang="en-US" b="1" dirty="0">
                <a:effectLst/>
              </a:rPr>
              <a:t>Science jobs</a:t>
            </a:r>
          </a:p>
          <a:p>
            <a:r>
              <a:rPr lang="en-US" b="1" dirty="0">
                <a:effectLst/>
              </a:rPr>
              <a:t>Science events</a:t>
            </a:r>
          </a:p>
          <a:p>
            <a:r>
              <a:rPr lang="en-US" b="1" dirty="0" err="1">
                <a:effectLst/>
              </a:rPr>
              <a:t>NatureEvents</a:t>
            </a:r>
            <a:r>
              <a:rPr lang="en-US" b="1" dirty="0">
                <a:effectLst/>
              </a:rPr>
              <a:t> Directory</a:t>
            </a:r>
          </a:p>
          <a:p>
            <a:r>
              <a:rPr lang="en-US" b="1" dirty="0">
                <a:effectLst/>
                <a:hlinkClick r:id="rId461"/>
              </a:rPr>
              <a:t>Genome Variation in Precision Medicine 2017</a:t>
            </a:r>
            <a:endParaRPr lang="en-US" b="1" dirty="0">
              <a:effectLst/>
            </a:endParaRPr>
          </a:p>
          <a:p>
            <a:r>
              <a:rPr lang="en-US" b="1" dirty="0">
                <a:effectLst/>
              </a:rPr>
              <a:t>18 May 2017 — 20 May 2017 </a:t>
            </a:r>
            <a:endParaRPr lang="en-US" dirty="0">
              <a:effectLst/>
            </a:endParaRPr>
          </a:p>
          <a:p>
            <a:r>
              <a:rPr lang="en-US" dirty="0">
                <a:effectLst/>
              </a:rPr>
              <a:t>Guangzhou, China</a:t>
            </a:r>
          </a:p>
          <a:p>
            <a:r>
              <a:rPr lang="en-US" b="1" dirty="0">
                <a:effectLst/>
                <a:hlinkClick r:id="rId462"/>
              </a:rPr>
              <a:t>Electron Microscopy for Materials — The Next Ten Years</a:t>
            </a:r>
            <a:endParaRPr lang="en-US" b="1" dirty="0">
              <a:effectLst/>
            </a:endParaRPr>
          </a:p>
          <a:p>
            <a:r>
              <a:rPr lang="en-US" b="1" dirty="0">
                <a:effectLst/>
              </a:rPr>
              <a:t>27 May 2017 — 29 May 2017 </a:t>
            </a:r>
            <a:endParaRPr lang="en-US" dirty="0">
              <a:effectLst/>
            </a:endParaRPr>
          </a:p>
          <a:p>
            <a:r>
              <a:rPr lang="en-US" dirty="0">
                <a:effectLst/>
              </a:rPr>
              <a:t>Zhejiang, China</a:t>
            </a:r>
          </a:p>
          <a:p>
            <a:r>
              <a:rPr lang="en-US" b="1" dirty="0">
                <a:effectLst/>
                <a:hlinkClick r:id="rId463"/>
              </a:rPr>
              <a:t>European Congress of Surgical Case Reports (EUSCR-2017)</a:t>
            </a:r>
            <a:endParaRPr lang="en-US" b="1" dirty="0">
              <a:effectLst/>
            </a:endParaRPr>
          </a:p>
          <a:p>
            <a:r>
              <a:rPr lang="en-US" b="1" dirty="0">
                <a:effectLst/>
              </a:rPr>
              <a:t>14 July 2017 — 15 July 2017 </a:t>
            </a:r>
            <a:endParaRPr lang="en-US" dirty="0">
              <a:effectLst/>
            </a:endParaRPr>
          </a:p>
          <a:p>
            <a:r>
              <a:rPr lang="en-US" dirty="0">
                <a:effectLst/>
              </a:rPr>
              <a:t>Vienna, Austria</a:t>
            </a:r>
          </a:p>
          <a:p>
            <a:r>
              <a:rPr lang="en-US" dirty="0">
                <a:effectLst/>
                <a:hlinkClick r:id="rId464"/>
              </a:rPr>
              <a:t>Post a free event</a:t>
            </a:r>
            <a:endParaRPr lang="en-US" dirty="0">
              <a:effectLst/>
            </a:endParaRPr>
          </a:p>
          <a:p>
            <a:r>
              <a:rPr lang="en-US" dirty="0">
                <a:effectLst/>
                <a:hlinkClick r:id="rId465"/>
              </a:rPr>
              <a:t>More science events</a:t>
            </a:r>
            <a:endParaRPr lang="en-US" dirty="0">
              <a:effectLst/>
            </a:endParaRPr>
          </a:p>
          <a:p>
            <a:r>
              <a:rPr lang="en-US" b="1" dirty="0">
                <a:effectLst/>
              </a:rPr>
              <a:t>Discover more</a:t>
            </a:r>
          </a:p>
          <a:p>
            <a:r>
              <a:rPr lang="en-US" b="1" dirty="0">
                <a:effectLst/>
                <a:hlinkClick r:id="rId466"/>
              </a:rPr>
              <a:t>Subcellular expression and neuroprotective effects of SK channels in human dopaminergic neurons</a:t>
            </a:r>
            <a:endParaRPr lang="en-US" b="1" dirty="0">
              <a:effectLst/>
            </a:endParaRPr>
          </a:p>
          <a:p>
            <a:r>
              <a:rPr lang="en-US" dirty="0">
                <a:effectLst/>
              </a:rPr>
              <a:t>Cell Death and Disease 16 Jan 2014 </a:t>
            </a:r>
          </a:p>
          <a:p>
            <a:r>
              <a:rPr lang="en-US" b="1" dirty="0">
                <a:effectLst/>
                <a:hlinkClick r:id="rId467"/>
              </a:rPr>
              <a:t>Functional engraftment of human ES cell–derived dopaminergic neurons enriched by coculture with telomerase-immortalized midbrain astrocytes</a:t>
            </a:r>
            <a:endParaRPr lang="en-US" b="1" dirty="0">
              <a:effectLst/>
            </a:endParaRPr>
          </a:p>
          <a:p>
            <a:r>
              <a:rPr lang="en-US" dirty="0">
                <a:effectLst/>
              </a:rPr>
              <a:t>Nature Medicine 22 Oct 2006 </a:t>
            </a:r>
          </a:p>
          <a:p>
            <a:r>
              <a:rPr lang="en-US" b="1" dirty="0">
                <a:effectLst/>
                <a:hlinkClick r:id="rId468"/>
              </a:rPr>
              <a:t>Prokineticin-2 upregulation during neuronal injury mediates a compensatory protective response against dopaminergic neuronal degeneration</a:t>
            </a:r>
            <a:endParaRPr lang="en-US" b="1" dirty="0">
              <a:effectLst/>
            </a:endParaRPr>
          </a:p>
          <a:p>
            <a:r>
              <a:rPr lang="en-US" dirty="0">
                <a:effectLst/>
              </a:rPr>
              <a:t>Nature Communications 05 Oct 2016 </a:t>
            </a:r>
          </a:p>
          <a:p>
            <a:r>
              <a:rPr lang="en-US" b="1" dirty="0">
                <a:effectLst/>
              </a:rPr>
              <a:t>Most read</a:t>
            </a:r>
          </a:p>
          <a:p>
            <a:endParaRPr lang="en-US" dirty="0"/>
          </a:p>
        </p:txBody>
      </p:sp>
      <p:sp>
        <p:nvSpPr>
          <p:cNvPr id="4" name="Slide Number Placeholder 3"/>
          <p:cNvSpPr>
            <a:spLocks noGrp="1"/>
          </p:cNvSpPr>
          <p:nvPr>
            <p:ph type="sldNum" sz="quarter" idx="10"/>
          </p:nvPr>
        </p:nvSpPr>
        <p:spPr/>
        <p:txBody>
          <a:bodyPr/>
          <a:lstStyle/>
          <a:p>
            <a:fld id="{C3021839-A2AB-D948-9D7C-ED0A5E6FC898}" type="slidenum">
              <a:rPr lang="en-US" smtClean="0"/>
              <a:pPr/>
              <a:t>12</a:t>
            </a:fld>
            <a:endParaRPr lang="en-US"/>
          </a:p>
        </p:txBody>
      </p:sp>
    </p:spTree>
    <p:extLst>
      <p:ext uri="{BB962C8B-B14F-4D97-AF65-F5344CB8AC3E}">
        <p14:creationId xmlns:p14="http://schemas.microsoft.com/office/powerpoint/2010/main" val="347107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B238F-0790-8A47-8C20-E5161CC899E5}" type="slidenum">
              <a:rPr lang="en-US"/>
              <a:pPr/>
              <a:t>13</a:t>
            </a:fld>
            <a:endParaRPr lang="en-US"/>
          </a:p>
        </p:txBody>
      </p:sp>
      <p:sp>
        <p:nvSpPr>
          <p:cNvPr id="1173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73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165711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B0AE5-2E12-B34F-AE7C-ED04A06A633F}" type="slidenum">
              <a:rPr lang="en-US"/>
              <a:pPr/>
              <a:t>14</a:t>
            </a:fld>
            <a:endParaRPr lang="en-US"/>
          </a:p>
        </p:txBody>
      </p:sp>
      <p:sp>
        <p:nvSpPr>
          <p:cNvPr id="2345986" name="Rectangle 2050"/>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345987" name="Rectangle 2051"/>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a:t>
            </a:r>
            <a:r>
              <a:rPr lang="en-US" b="1" dirty="0"/>
              <a:t>:</a:t>
            </a:r>
          </a:p>
          <a:p>
            <a:r>
              <a:rPr lang="en-US" dirty="0">
                <a:solidFill>
                  <a:schemeClr val="tx1"/>
                </a:solidFill>
                <a:hlinkClick r:id="rId3"/>
              </a:rPr>
              <a:t>Parkinson's disease and cancer: two wars, one front</a:t>
            </a:r>
            <a:endParaRPr lang="en-US" dirty="0">
              <a:solidFill>
                <a:schemeClr val="tx1"/>
              </a:solidFill>
            </a:endParaRPr>
          </a:p>
          <a:p>
            <a:r>
              <a:rPr lang="en-US" dirty="0"/>
              <a:t>Michael J. Devine, Hélène </a:t>
            </a:r>
            <a:r>
              <a:rPr lang="en-US" dirty="0" err="1"/>
              <a:t>Plun-Favreau</a:t>
            </a:r>
            <a:r>
              <a:rPr lang="en-US" dirty="0"/>
              <a:t> &amp; Nicholas W. Wood</a:t>
            </a:r>
          </a:p>
          <a:p>
            <a:r>
              <a:rPr lang="en-US" dirty="0"/>
              <a:t>Nature Reviews Cancer 11, 812-823 (November 2011)</a:t>
            </a:r>
          </a:p>
          <a:p>
            <a:r>
              <a:rPr lang="en-US" dirty="0"/>
              <a:t>doi:10.1038/nrc3150</a:t>
            </a:r>
          </a:p>
          <a:p>
            <a:endParaRPr lang="en-US" dirty="0"/>
          </a:p>
          <a:p>
            <a:endParaRPr lang="en-US" sz="1200" dirty="0">
              <a:solidFill>
                <a:srgbClr val="FFFF00"/>
              </a:solidFill>
              <a:effectLst>
                <a:outerShdw blurRad="38100" dist="38100" dir="2700000" algn="tl">
                  <a:srgbClr val="FFFFFF"/>
                </a:outerShdw>
              </a:effectLst>
              <a:latin typeface="Arial"/>
              <a:cs typeface="Arial"/>
            </a:endParaRPr>
          </a:p>
          <a:p>
            <a:r>
              <a:rPr lang="en-US" sz="1200" dirty="0">
                <a:solidFill>
                  <a:srgbClr val="FFFF00"/>
                </a:solidFill>
                <a:effectLst>
                  <a:outerShdw blurRad="38100" dist="38100" dir="2700000" algn="tl">
                    <a:srgbClr val="FFFFFF"/>
                  </a:outerShdw>
                </a:effectLst>
                <a:latin typeface="Arial"/>
                <a:cs typeface="Arial"/>
              </a:rPr>
              <a:t>α-</a:t>
            </a:r>
            <a:r>
              <a:rPr lang="en-US" sz="1200" dirty="0" err="1">
                <a:solidFill>
                  <a:srgbClr val="FFFF00"/>
                </a:solidFill>
                <a:effectLst>
                  <a:outerShdw blurRad="38100" dist="38100" dir="2700000" algn="tl">
                    <a:srgbClr val="FFFFFF"/>
                  </a:outerShdw>
                </a:effectLst>
                <a:latin typeface="Arial"/>
                <a:cs typeface="Arial"/>
              </a:rPr>
              <a:t>synuclein</a:t>
            </a:r>
            <a:endParaRPr lang="en-US" sz="1200" i="1" dirty="0">
              <a:solidFill>
                <a:srgbClr val="FFFF00"/>
              </a:solidFill>
              <a:effectLst>
                <a:outerShdw blurRad="38100" dist="38100" dir="2700000" algn="tl">
                  <a:srgbClr val="FFFFFF"/>
                </a:outerShdw>
              </a:effectLst>
              <a:latin typeface="Arial"/>
              <a:cs typeface="Arial"/>
            </a:endParaRPr>
          </a:p>
          <a:p>
            <a:endParaRPr lang="en-US" dirty="0"/>
          </a:p>
          <a:p>
            <a:r>
              <a:rPr lang="en-US" dirty="0"/>
              <a:t>Published online 04 August 2015 </a:t>
            </a:r>
            <a:r>
              <a:rPr lang="en-US" b="1" dirty="0"/>
              <a:t>Article tools</a:t>
            </a:r>
          </a:p>
          <a:p>
            <a:r>
              <a:rPr lang="en-US" dirty="0">
                <a:hlinkClick r:id="rId4"/>
              </a:rPr>
              <a:t>Full text</a:t>
            </a:r>
            <a:endParaRPr lang="en-US" dirty="0"/>
          </a:p>
          <a:p>
            <a:r>
              <a:rPr lang="en-US" b="1" dirty="0"/>
              <a:t>PDF</a:t>
            </a:r>
          </a:p>
          <a:p>
            <a:r>
              <a:rPr lang="en-US" dirty="0">
                <a:hlinkClick r:id="rId5"/>
              </a:rPr>
              <a:t>Citation</a:t>
            </a:r>
            <a:endParaRPr lang="en-US" dirty="0"/>
          </a:p>
          <a:p>
            <a:r>
              <a:rPr lang="en-US" dirty="0">
                <a:hlinkClick r:id="rId6"/>
              </a:rPr>
              <a:t>Reprints</a:t>
            </a:r>
            <a:endParaRPr lang="en-US" dirty="0"/>
          </a:p>
          <a:p>
            <a:r>
              <a:rPr lang="en-US" dirty="0">
                <a:hlinkClick r:id="rId7"/>
              </a:rPr>
              <a:t>Rights &amp; permissions</a:t>
            </a:r>
            <a:endParaRPr lang="en-US" dirty="0"/>
          </a:p>
          <a:p>
            <a:r>
              <a:rPr lang="en-US" dirty="0">
                <a:hlinkClick r:id="rId8"/>
              </a:rPr>
              <a:t>Article metrics</a:t>
            </a:r>
            <a:r>
              <a:rPr lang="en-US" dirty="0"/>
              <a:t> </a:t>
            </a:r>
          </a:p>
          <a:p>
            <a:r>
              <a:rPr lang="en-US" b="1" dirty="0"/>
              <a:t>Abstract</a:t>
            </a:r>
          </a:p>
          <a:p>
            <a:r>
              <a:rPr lang="en-US" dirty="0"/>
              <a:t>Abstract• </a:t>
            </a:r>
          </a:p>
          <a:p>
            <a:r>
              <a:rPr lang="en-US" dirty="0">
                <a:hlinkClick r:id="rId9"/>
              </a:rPr>
              <a:t>References</a:t>
            </a:r>
            <a:r>
              <a:rPr lang="en-US" dirty="0"/>
              <a:t>• </a:t>
            </a:r>
          </a:p>
          <a:p>
            <a:r>
              <a:rPr lang="en-US" dirty="0">
                <a:hlinkClick r:id="rId10"/>
              </a:rPr>
              <a:t>Author information</a:t>
            </a:r>
            <a:endParaRPr lang="en-US" dirty="0"/>
          </a:p>
          <a:p>
            <a:r>
              <a:rPr lang="en-US" dirty="0"/>
              <a:t>Parkinson disease (PD) is characterized by loss of the A9 </a:t>
            </a:r>
            <a:r>
              <a:rPr lang="en-US" dirty="0" err="1"/>
              <a:t>nigral</a:t>
            </a:r>
            <a:r>
              <a:rPr lang="en-US" dirty="0"/>
              <a:t> neurons that provide dopaminergic innervation to the striatum. This discovery led to the successful instigation of dopaminergic drug treatments in the 1960s, although these drugs were soon recognized to lose some of their efficacy and generate their own adverse effects over time. Despite the fact that PD is now known to have extensive non-</a:t>
            </a:r>
            <a:r>
              <a:rPr lang="en-US" dirty="0" err="1"/>
              <a:t>nigral</a:t>
            </a:r>
            <a:r>
              <a:rPr lang="en-US" dirty="0"/>
              <a:t> pathology with a wide range of clinical features, dopaminergic drug therapies are still the mainstay of therapy, and work well for many years. Given the success of pharmacological dopamine replacement, pursuit of cell-based dopamine replacement strategies seemed to be the next logical step, and studies were initiated over 30 years ago to explore the possibility of dopaminergic cell transplantation. In this Review, we outline the history of this therapeutic approach to PD and highlight the lessons that we have learned </a:t>
            </a:r>
            <a:r>
              <a:rPr lang="en-US" i="1" dirty="0"/>
              <a:t>en route</a:t>
            </a:r>
            <a:r>
              <a:rPr lang="en-US" dirty="0"/>
              <a:t>. We discuss how the best clinical outcomes have been obtained with fetal ventral </a:t>
            </a:r>
            <a:r>
              <a:rPr lang="en-US" dirty="0" err="1"/>
              <a:t>mesencephalic</a:t>
            </a:r>
            <a:r>
              <a:rPr lang="en-US" dirty="0"/>
              <a:t> allografts, while acknowledging inconsistencies in the results owing to problems in trial design, patient selection, tissue preparation, and immunotherapy used post-grafting. We conclude by discussing the challenges of bringing the new generation of stem cell-derived dopamine cells to the clinic.</a:t>
            </a:r>
          </a:p>
          <a:p>
            <a:r>
              <a:rPr lang="en-US" dirty="0">
                <a:hlinkClick r:id="rId4"/>
              </a:rPr>
              <a:t>View full text</a:t>
            </a:r>
            <a:endParaRPr lang="en-US" dirty="0"/>
          </a:p>
          <a:p>
            <a:r>
              <a:rPr lang="en-US" b="1" dirty="0"/>
              <a:t>Subject terms:</a:t>
            </a:r>
          </a:p>
          <a:p>
            <a:r>
              <a:rPr lang="en-US" dirty="0">
                <a:hlinkClick r:id="rId11"/>
              </a:rPr>
              <a:t>Parkinson's disease</a:t>
            </a:r>
            <a:r>
              <a:rPr lang="en-US" dirty="0"/>
              <a:t> </a:t>
            </a:r>
          </a:p>
          <a:p>
            <a:r>
              <a:rPr lang="en-US" dirty="0">
                <a:hlinkClick r:id="rId12"/>
              </a:rPr>
              <a:t>Stem-cell biotechnology</a:t>
            </a:r>
            <a:r>
              <a:rPr lang="en-US" dirty="0"/>
              <a:t> </a:t>
            </a:r>
          </a:p>
          <a:p>
            <a:r>
              <a:rPr lang="en-US" dirty="0">
                <a:hlinkClick r:id="rId13"/>
              </a:rPr>
              <a:t>Stem-cell research</a:t>
            </a:r>
            <a:r>
              <a:rPr lang="en-US" dirty="0"/>
              <a:t> </a:t>
            </a:r>
          </a:p>
          <a:p>
            <a:r>
              <a:rPr lang="en-US" dirty="0">
                <a:hlinkClick r:id="rId14"/>
              </a:rPr>
              <a:t>Translational research</a:t>
            </a:r>
            <a:endParaRPr lang="en-US" dirty="0"/>
          </a:p>
          <a:p>
            <a:r>
              <a:rPr lang="en-US" b="1" dirty="0"/>
              <a:t>At a glance</a:t>
            </a:r>
          </a:p>
          <a:p>
            <a:r>
              <a:rPr lang="en-US" b="1" dirty="0">
                <a:effectLst/>
              </a:rPr>
              <a:t>Figures</a:t>
            </a:r>
          </a:p>
          <a:p>
            <a:r>
              <a:rPr lang="en-US" dirty="0">
                <a:effectLst/>
              </a:rPr>
              <a:t>First | 1-2 of 5 | Last</a:t>
            </a:r>
          </a:p>
          <a:p>
            <a:r>
              <a:rPr lang="en-US" dirty="0">
                <a:effectLst/>
                <a:hlinkClick r:id="rId15"/>
              </a:rPr>
              <a:t>View all figures</a:t>
            </a:r>
            <a:r>
              <a:rPr lang="en-US" dirty="0">
                <a:effectLst/>
              </a:rPr>
              <a:t> </a:t>
            </a:r>
          </a:p>
          <a:p>
            <a:r>
              <a:rPr lang="en-US" dirty="0" err="1">
                <a:effectLst/>
              </a:rPr>
              <a:t>leftFigure</a:t>
            </a:r>
            <a:r>
              <a:rPr lang="en-US" dirty="0">
                <a:effectLst/>
              </a:rPr>
              <a:t> 1 </a:t>
            </a:r>
          </a:p>
          <a:p>
            <a:r>
              <a:rPr lang="en-US" dirty="0">
                <a:effectLst/>
              </a:rPr>
              <a:t>Figure 2 </a:t>
            </a:r>
          </a:p>
          <a:p>
            <a:r>
              <a:rPr lang="en-US" dirty="0">
                <a:effectLst/>
              </a:rPr>
              <a:t>Figure 3 </a:t>
            </a:r>
          </a:p>
          <a:p>
            <a:r>
              <a:rPr lang="en-US" dirty="0">
                <a:effectLst/>
              </a:rPr>
              <a:t>Figure 4 </a:t>
            </a:r>
          </a:p>
          <a:p>
            <a:r>
              <a:rPr lang="en-US" dirty="0">
                <a:effectLst/>
              </a:rPr>
              <a:t>Figure 5 </a:t>
            </a:r>
          </a:p>
          <a:p>
            <a:r>
              <a:rPr lang="en-US" dirty="0">
                <a:effectLst/>
              </a:rPr>
              <a:t>right </a:t>
            </a:r>
          </a:p>
          <a:p>
            <a:r>
              <a:rPr lang="en-US" b="1" dirty="0"/>
              <a:t>References</a:t>
            </a:r>
          </a:p>
          <a:p>
            <a:r>
              <a:rPr lang="en-US" dirty="0">
                <a:hlinkClick r:id="rId16"/>
              </a:rPr>
              <a:t>Abstract</a:t>
            </a:r>
            <a:r>
              <a:rPr lang="en-US" dirty="0"/>
              <a:t>• </a:t>
            </a:r>
          </a:p>
          <a:p>
            <a:r>
              <a:rPr lang="en-US" dirty="0"/>
              <a:t>References• </a:t>
            </a:r>
          </a:p>
          <a:p>
            <a:r>
              <a:rPr lang="en-US" dirty="0">
                <a:hlinkClick r:id="rId10"/>
              </a:rPr>
              <a:t>Author information</a:t>
            </a:r>
            <a:endParaRPr lang="en-US" dirty="0"/>
          </a:p>
          <a:p>
            <a:r>
              <a:rPr lang="en-US" dirty="0" err="1"/>
              <a:t>Spillantini</a:t>
            </a:r>
            <a:r>
              <a:rPr lang="en-US" dirty="0"/>
              <a:t>, M. G. </a:t>
            </a:r>
            <a:r>
              <a:rPr lang="en-US" i="1" dirty="0"/>
              <a:t>et al</a:t>
            </a:r>
            <a:r>
              <a:rPr lang="en-US" dirty="0"/>
              <a:t>. α-</a:t>
            </a:r>
            <a:r>
              <a:rPr lang="en-US" dirty="0" err="1"/>
              <a:t>Synuclein</a:t>
            </a:r>
            <a:r>
              <a:rPr lang="en-US" dirty="0"/>
              <a:t> in </a:t>
            </a:r>
            <a:r>
              <a:rPr lang="en-US" dirty="0" err="1"/>
              <a:t>Lewy</a:t>
            </a:r>
            <a:r>
              <a:rPr lang="en-US" dirty="0"/>
              <a:t> bodies. Nature 388, 839–840 (1997). </a:t>
            </a:r>
          </a:p>
          <a:p>
            <a:pPr lvl="1"/>
            <a:r>
              <a:rPr lang="en-US" dirty="0">
                <a:hlinkClick r:id="rId17"/>
              </a:rPr>
              <a:t>CAS</a:t>
            </a:r>
            <a:endParaRPr lang="en-US" dirty="0"/>
          </a:p>
          <a:p>
            <a:pPr lvl="1"/>
            <a:r>
              <a:rPr lang="en-US" dirty="0">
                <a:hlinkClick r:id="rId18"/>
              </a:rPr>
              <a:t>ISI</a:t>
            </a:r>
            <a:endParaRPr lang="en-US" dirty="0"/>
          </a:p>
          <a:p>
            <a:pPr lvl="1"/>
            <a:r>
              <a:rPr lang="en-US" dirty="0">
                <a:hlinkClick r:id="rId19"/>
              </a:rPr>
              <a:t>PubMed</a:t>
            </a:r>
            <a:endParaRPr lang="en-US" dirty="0"/>
          </a:p>
          <a:p>
            <a:pPr lvl="1"/>
            <a:r>
              <a:rPr lang="en-US" dirty="0">
                <a:hlinkClick r:id="rId20"/>
              </a:rPr>
              <a:t>Article</a:t>
            </a:r>
            <a:endParaRPr lang="en-US" dirty="0"/>
          </a:p>
          <a:p>
            <a:r>
              <a:rPr lang="en-US" dirty="0" err="1"/>
              <a:t>Damier</a:t>
            </a:r>
            <a:r>
              <a:rPr lang="en-US" dirty="0"/>
              <a:t>, P., Hirsch, E. C., </a:t>
            </a:r>
            <a:r>
              <a:rPr lang="en-US" dirty="0" err="1"/>
              <a:t>Agid</a:t>
            </a:r>
            <a:r>
              <a:rPr lang="en-US" dirty="0"/>
              <a:t>, Y. &amp; </a:t>
            </a:r>
            <a:r>
              <a:rPr lang="en-US" dirty="0" err="1"/>
              <a:t>Graybiel</a:t>
            </a:r>
            <a:r>
              <a:rPr lang="en-US" dirty="0"/>
              <a:t>, A. M. The </a:t>
            </a:r>
            <a:r>
              <a:rPr lang="en-US" dirty="0" err="1"/>
              <a:t>substantia</a:t>
            </a:r>
            <a:r>
              <a:rPr lang="en-US" dirty="0"/>
              <a:t> </a:t>
            </a:r>
            <a:r>
              <a:rPr lang="en-US" dirty="0" err="1"/>
              <a:t>nigra</a:t>
            </a:r>
            <a:r>
              <a:rPr lang="en-US" dirty="0"/>
              <a:t> of the human brain. II. Patterns of loss of dopamine-containing neurons in Parkinson's disease. Brain 122, 1437–1448 (1999). </a:t>
            </a:r>
          </a:p>
          <a:p>
            <a:pPr lvl="1"/>
            <a:r>
              <a:rPr lang="en-US" dirty="0">
                <a:hlinkClick r:id="rId21"/>
              </a:rPr>
              <a:t>ISI</a:t>
            </a:r>
            <a:endParaRPr lang="en-US" dirty="0"/>
          </a:p>
          <a:p>
            <a:pPr lvl="1"/>
            <a:r>
              <a:rPr lang="en-US" dirty="0">
                <a:hlinkClick r:id="rId22"/>
              </a:rPr>
              <a:t>PubMed</a:t>
            </a:r>
            <a:endParaRPr lang="en-US" dirty="0"/>
          </a:p>
          <a:p>
            <a:pPr lvl="1"/>
            <a:r>
              <a:rPr lang="en-US" dirty="0">
                <a:hlinkClick r:id="rId23"/>
              </a:rPr>
              <a:t>Article</a:t>
            </a:r>
            <a:endParaRPr lang="en-US" dirty="0"/>
          </a:p>
          <a:p>
            <a:r>
              <a:rPr lang="en-US" dirty="0" err="1"/>
              <a:t>Braak</a:t>
            </a:r>
            <a:r>
              <a:rPr lang="en-US" dirty="0"/>
              <a:t>, H. </a:t>
            </a:r>
            <a:r>
              <a:rPr lang="en-US" i="1" dirty="0"/>
              <a:t>et al</a:t>
            </a:r>
            <a:r>
              <a:rPr lang="en-US" dirty="0"/>
              <a:t>. Staging of brain pathology related to sporadic Parkinson's disease. </a:t>
            </a:r>
            <a:r>
              <a:rPr lang="en-US" dirty="0" err="1"/>
              <a:t>Neurobiol</a:t>
            </a:r>
            <a:r>
              <a:rPr lang="en-US" dirty="0"/>
              <a:t>. Aging 24, 197–211 (2003). </a:t>
            </a:r>
          </a:p>
          <a:p>
            <a:pPr lvl="1"/>
            <a:r>
              <a:rPr lang="en-US" dirty="0">
                <a:hlinkClick r:id="rId24"/>
              </a:rPr>
              <a:t>ISI</a:t>
            </a:r>
            <a:endParaRPr lang="en-US" dirty="0"/>
          </a:p>
          <a:p>
            <a:pPr lvl="1"/>
            <a:r>
              <a:rPr lang="en-US" dirty="0">
                <a:hlinkClick r:id="rId25"/>
              </a:rPr>
              <a:t>PubMed</a:t>
            </a:r>
            <a:endParaRPr lang="en-US" dirty="0"/>
          </a:p>
          <a:p>
            <a:pPr lvl="1"/>
            <a:r>
              <a:rPr lang="en-US" dirty="0">
                <a:hlinkClick r:id="rId26"/>
              </a:rPr>
              <a:t>Article</a:t>
            </a:r>
            <a:endParaRPr lang="en-US" dirty="0"/>
          </a:p>
          <a:p>
            <a:r>
              <a:rPr lang="en-US" dirty="0"/>
              <a:t>Jenner, P. Dopamine agonists, receptor selectivity and dyskinesia induction in Parkinson's disease. </a:t>
            </a:r>
            <a:r>
              <a:rPr lang="en-US" dirty="0" err="1"/>
              <a:t>Curr</a:t>
            </a:r>
            <a:r>
              <a:rPr lang="en-US" dirty="0"/>
              <a:t>. </a:t>
            </a:r>
            <a:r>
              <a:rPr lang="en-US" dirty="0" err="1"/>
              <a:t>Opin</a:t>
            </a:r>
            <a:r>
              <a:rPr lang="en-US" dirty="0"/>
              <a:t>. Neurol. 16 (Suppl. 1), S3–S7 (2003). </a:t>
            </a:r>
          </a:p>
          <a:p>
            <a:r>
              <a:rPr lang="en-US" dirty="0" err="1"/>
              <a:t>Huot</a:t>
            </a:r>
            <a:r>
              <a:rPr lang="en-US" dirty="0"/>
              <a:t>, P., Johnston, T. H., </a:t>
            </a:r>
            <a:r>
              <a:rPr lang="en-US" dirty="0" err="1"/>
              <a:t>Koprich</a:t>
            </a:r>
            <a:r>
              <a:rPr lang="en-US" dirty="0"/>
              <a:t>, J. B., Fox, S. H. &amp; </a:t>
            </a:r>
            <a:r>
              <a:rPr lang="en-US" dirty="0" err="1"/>
              <a:t>Brotchie</a:t>
            </a:r>
            <a:r>
              <a:rPr lang="en-US" dirty="0"/>
              <a:t>, J. M. The pharmacology of L-DOPA-induced dyskinesia in Parkinson's disease. </a:t>
            </a:r>
            <a:r>
              <a:rPr lang="en-US" dirty="0" err="1"/>
              <a:t>Pharmacol</a:t>
            </a:r>
            <a:r>
              <a:rPr lang="en-US" dirty="0"/>
              <a:t>. Rev. 65, 171–222 (2013). </a:t>
            </a:r>
          </a:p>
          <a:p>
            <a:pPr lvl="1"/>
            <a:r>
              <a:rPr lang="en-US" dirty="0">
                <a:hlinkClick r:id="rId27"/>
              </a:rPr>
              <a:t>CAS</a:t>
            </a:r>
            <a:endParaRPr lang="en-US" dirty="0"/>
          </a:p>
          <a:p>
            <a:pPr lvl="1"/>
            <a:r>
              <a:rPr lang="en-US" dirty="0">
                <a:hlinkClick r:id="rId28"/>
              </a:rPr>
              <a:t>ISI</a:t>
            </a:r>
            <a:endParaRPr lang="en-US" dirty="0"/>
          </a:p>
          <a:p>
            <a:pPr lvl="1"/>
            <a:r>
              <a:rPr lang="en-US" dirty="0">
                <a:hlinkClick r:id="rId29"/>
              </a:rPr>
              <a:t>PubMed</a:t>
            </a:r>
            <a:endParaRPr lang="en-US" dirty="0"/>
          </a:p>
          <a:p>
            <a:pPr lvl="1"/>
            <a:r>
              <a:rPr lang="en-US" dirty="0">
                <a:hlinkClick r:id="rId30"/>
              </a:rPr>
              <a:t>Article</a:t>
            </a:r>
            <a:endParaRPr lang="en-US" dirty="0"/>
          </a:p>
          <a:p>
            <a:r>
              <a:rPr lang="en-US" dirty="0"/>
              <a:t>Thompson, W. G. Successful brain grafting. N. Y. Med. J. 51, 701–702 (1890). </a:t>
            </a:r>
          </a:p>
          <a:p>
            <a:r>
              <a:rPr lang="en-US" dirty="0"/>
              <a:t>Olson, L. &amp; </a:t>
            </a:r>
            <a:r>
              <a:rPr lang="en-US" dirty="0" err="1"/>
              <a:t>Seiger</a:t>
            </a:r>
            <a:r>
              <a:rPr lang="en-US" dirty="0"/>
              <a:t>, A. Brain tissue transplanted to the anterior chamber of the eye: 2. Fluorescence </a:t>
            </a:r>
            <a:r>
              <a:rPr lang="en-US" dirty="0" err="1"/>
              <a:t>histochemistry</a:t>
            </a:r>
            <a:r>
              <a:rPr lang="en-US" dirty="0"/>
              <a:t> of immature catecholamine- and 5-hydroxytryptamine neurons innervating the rat vas deferens. Cell Tissue Res. 158, 141–150 (1975). </a:t>
            </a:r>
          </a:p>
          <a:p>
            <a:pPr lvl="1"/>
            <a:r>
              <a:rPr lang="en-US" dirty="0">
                <a:hlinkClick r:id="rId31"/>
              </a:rPr>
              <a:t>CAS</a:t>
            </a:r>
            <a:endParaRPr lang="en-US" dirty="0"/>
          </a:p>
          <a:p>
            <a:pPr lvl="1"/>
            <a:r>
              <a:rPr lang="en-US" dirty="0">
                <a:hlinkClick r:id="rId32"/>
              </a:rPr>
              <a:t>PubMed</a:t>
            </a:r>
            <a:endParaRPr lang="en-US" dirty="0"/>
          </a:p>
          <a:p>
            <a:pPr lvl="1"/>
            <a:r>
              <a:rPr lang="en-US" dirty="0">
                <a:hlinkClick r:id="rId33"/>
              </a:rPr>
              <a:t>Article</a:t>
            </a:r>
            <a:endParaRPr lang="en-US" dirty="0"/>
          </a:p>
          <a:p>
            <a:r>
              <a:rPr lang="en-US" dirty="0"/>
              <a:t>Olson, L. &amp; </a:t>
            </a:r>
            <a:r>
              <a:rPr lang="en-US" dirty="0" err="1"/>
              <a:t>Seiger</a:t>
            </a:r>
            <a:r>
              <a:rPr lang="en-US" dirty="0"/>
              <a:t>, A. Development and growth of immature monoamine neurons in rat and man </a:t>
            </a:r>
            <a:r>
              <a:rPr lang="en-US" i="1" dirty="0"/>
              <a:t>in situ</a:t>
            </a:r>
            <a:r>
              <a:rPr lang="en-US" dirty="0"/>
              <a:t> and following intraocular transplantation in the rat. Brain Res. 62, 353–360 (1973). </a:t>
            </a:r>
          </a:p>
          <a:p>
            <a:pPr lvl="1"/>
            <a:r>
              <a:rPr lang="en-US" dirty="0">
                <a:hlinkClick r:id="rId34"/>
              </a:rPr>
              <a:t>CAS</a:t>
            </a:r>
            <a:endParaRPr lang="en-US" dirty="0"/>
          </a:p>
          <a:p>
            <a:pPr lvl="1"/>
            <a:r>
              <a:rPr lang="en-US" dirty="0">
                <a:hlinkClick r:id="rId35"/>
              </a:rPr>
              <a:t>PubMed</a:t>
            </a:r>
            <a:endParaRPr lang="en-US" dirty="0"/>
          </a:p>
          <a:p>
            <a:pPr lvl="1"/>
            <a:r>
              <a:rPr lang="en-US" dirty="0">
                <a:hlinkClick r:id="rId36"/>
              </a:rPr>
              <a:t>Article</a:t>
            </a:r>
            <a:endParaRPr lang="en-US" dirty="0"/>
          </a:p>
          <a:p>
            <a:r>
              <a:rPr lang="en-US" dirty="0"/>
              <a:t>Olson, L. &amp; </a:t>
            </a:r>
            <a:r>
              <a:rPr lang="en-US" dirty="0" err="1"/>
              <a:t>Seiger</a:t>
            </a:r>
            <a:r>
              <a:rPr lang="en-US" dirty="0"/>
              <a:t>, A. Brain tissue transplanted to the anterior chamber of the eye. 1. Fluorescence </a:t>
            </a:r>
            <a:r>
              <a:rPr lang="en-US" dirty="0" err="1"/>
              <a:t>histochemistry</a:t>
            </a:r>
            <a:r>
              <a:rPr lang="en-US" dirty="0"/>
              <a:t> of immature catecholamine and 5-hydroxytryptamine neurons </a:t>
            </a:r>
            <a:r>
              <a:rPr lang="en-US" dirty="0" err="1"/>
              <a:t>reinnervating</a:t>
            </a:r>
            <a:r>
              <a:rPr lang="en-US" dirty="0"/>
              <a:t> the rat iris. Z. </a:t>
            </a:r>
            <a:r>
              <a:rPr lang="en-US" dirty="0" err="1"/>
              <a:t>Zellforsch</a:t>
            </a:r>
            <a:r>
              <a:rPr lang="en-US" dirty="0"/>
              <a:t>. </a:t>
            </a:r>
            <a:r>
              <a:rPr lang="en-US" dirty="0" err="1"/>
              <a:t>Mikrosk</a:t>
            </a:r>
            <a:r>
              <a:rPr lang="en-US" dirty="0"/>
              <a:t>. Anat. 135, 175–194 (1972). </a:t>
            </a:r>
          </a:p>
          <a:p>
            <a:pPr lvl="1"/>
            <a:r>
              <a:rPr lang="en-US" dirty="0">
                <a:hlinkClick r:id="rId37"/>
              </a:rPr>
              <a:t>CAS</a:t>
            </a:r>
            <a:endParaRPr lang="en-US" dirty="0"/>
          </a:p>
          <a:p>
            <a:pPr lvl="1"/>
            <a:r>
              <a:rPr lang="en-US" dirty="0">
                <a:hlinkClick r:id="rId38"/>
              </a:rPr>
              <a:t>PubMed</a:t>
            </a:r>
            <a:endParaRPr lang="en-US" dirty="0"/>
          </a:p>
          <a:p>
            <a:pPr lvl="1"/>
            <a:r>
              <a:rPr lang="en-US" dirty="0">
                <a:hlinkClick r:id="rId39"/>
              </a:rPr>
              <a:t>Article</a:t>
            </a:r>
            <a:endParaRPr lang="en-US" dirty="0"/>
          </a:p>
          <a:p>
            <a:r>
              <a:rPr lang="en-US" dirty="0"/>
              <a:t>Barker, R. &amp; </a:t>
            </a:r>
            <a:r>
              <a:rPr lang="en-US" dirty="0" err="1"/>
              <a:t>Dunnett</a:t>
            </a:r>
            <a:r>
              <a:rPr lang="en-US" dirty="0"/>
              <a:t>, S. The biology and </a:t>
            </a:r>
            <a:r>
              <a:rPr lang="en-US" dirty="0" err="1"/>
              <a:t>behaviour</a:t>
            </a:r>
            <a:r>
              <a:rPr lang="en-US" dirty="0"/>
              <a:t> of </a:t>
            </a:r>
            <a:r>
              <a:rPr lang="en-US" dirty="0" err="1"/>
              <a:t>intracerebral</a:t>
            </a:r>
            <a:r>
              <a:rPr lang="en-US" dirty="0"/>
              <a:t> adrenal transplants in animals and man. Rev. </a:t>
            </a:r>
            <a:r>
              <a:rPr lang="en-US" dirty="0" err="1"/>
              <a:t>Neurosci</a:t>
            </a:r>
            <a:r>
              <a:rPr lang="en-US" dirty="0"/>
              <a:t>. 4, 113–146 (1993). </a:t>
            </a:r>
          </a:p>
          <a:p>
            <a:pPr lvl="1"/>
            <a:r>
              <a:rPr lang="en-US" dirty="0">
                <a:hlinkClick r:id="rId40"/>
              </a:rPr>
              <a:t>CAS</a:t>
            </a:r>
            <a:endParaRPr lang="en-US" dirty="0"/>
          </a:p>
          <a:p>
            <a:pPr lvl="1"/>
            <a:r>
              <a:rPr lang="en-US" dirty="0">
                <a:hlinkClick r:id="rId41"/>
              </a:rPr>
              <a:t>PubMed</a:t>
            </a:r>
            <a:endParaRPr lang="en-US" dirty="0"/>
          </a:p>
          <a:p>
            <a:pPr lvl="1"/>
            <a:r>
              <a:rPr lang="en-US" dirty="0">
                <a:hlinkClick r:id="rId42"/>
              </a:rPr>
              <a:t>Article</a:t>
            </a:r>
            <a:endParaRPr lang="en-US" dirty="0"/>
          </a:p>
          <a:p>
            <a:r>
              <a:rPr lang="en-US" dirty="0" err="1"/>
              <a:t>Ungerstedt</a:t>
            </a:r>
            <a:r>
              <a:rPr lang="en-US" dirty="0"/>
              <a:t>, U., </a:t>
            </a:r>
            <a:r>
              <a:rPr lang="en-US" dirty="0" err="1"/>
              <a:t>Ljungberg</a:t>
            </a:r>
            <a:r>
              <a:rPr lang="en-US" dirty="0"/>
              <a:t>, T. &amp; </a:t>
            </a:r>
            <a:r>
              <a:rPr lang="en-US" dirty="0" err="1"/>
              <a:t>Steg</a:t>
            </a:r>
            <a:r>
              <a:rPr lang="en-US" dirty="0"/>
              <a:t>, G. Behavioral, physiological, and neurochemical changes after 6-hydroxydopamine-induced degeneration of the </a:t>
            </a:r>
            <a:r>
              <a:rPr lang="en-US" dirty="0" err="1"/>
              <a:t>nigro</a:t>
            </a:r>
            <a:r>
              <a:rPr lang="en-US" dirty="0"/>
              <a:t>-striatal dopamine neurons. Adv. Neurol. 5, 421–426 (1974). </a:t>
            </a:r>
          </a:p>
          <a:p>
            <a:pPr lvl="1"/>
            <a:r>
              <a:rPr lang="en-US" dirty="0">
                <a:hlinkClick r:id="rId43"/>
              </a:rPr>
              <a:t>CAS</a:t>
            </a:r>
            <a:endParaRPr lang="en-US" dirty="0"/>
          </a:p>
          <a:p>
            <a:pPr lvl="1"/>
            <a:r>
              <a:rPr lang="en-US" dirty="0">
                <a:hlinkClick r:id="rId44"/>
              </a:rPr>
              <a:t>PubMed</a:t>
            </a:r>
            <a:endParaRPr lang="en-US" dirty="0"/>
          </a:p>
          <a:p>
            <a:r>
              <a:rPr lang="en-US" dirty="0" err="1"/>
              <a:t>Ungerstedt</a:t>
            </a:r>
            <a:r>
              <a:rPr lang="en-US" dirty="0"/>
              <a:t>, U. &amp; </a:t>
            </a:r>
            <a:r>
              <a:rPr lang="en-US" dirty="0" err="1"/>
              <a:t>Arbuthnott</a:t>
            </a:r>
            <a:r>
              <a:rPr lang="en-US" dirty="0"/>
              <a:t>, G. W. Quantitative recording of rotational behavior in rats after 6-hydroxy-dopamine lesions of the </a:t>
            </a:r>
            <a:r>
              <a:rPr lang="en-US" dirty="0" err="1"/>
              <a:t>nigrostriatal</a:t>
            </a:r>
            <a:r>
              <a:rPr lang="en-US" dirty="0"/>
              <a:t> dopamine system. Brain Res. 24, 485–493 (1970). </a:t>
            </a:r>
          </a:p>
          <a:p>
            <a:pPr lvl="1"/>
            <a:r>
              <a:rPr lang="en-US" dirty="0">
                <a:hlinkClick r:id="rId45"/>
              </a:rPr>
              <a:t>CAS</a:t>
            </a:r>
            <a:endParaRPr lang="en-US" dirty="0"/>
          </a:p>
          <a:p>
            <a:pPr lvl="1"/>
            <a:r>
              <a:rPr lang="en-US" dirty="0">
                <a:hlinkClick r:id="rId46"/>
              </a:rPr>
              <a:t>PubMed</a:t>
            </a:r>
            <a:endParaRPr lang="en-US" dirty="0"/>
          </a:p>
          <a:p>
            <a:pPr lvl="1"/>
            <a:r>
              <a:rPr lang="en-US" dirty="0">
                <a:hlinkClick r:id="rId47"/>
              </a:rPr>
              <a:t>Article</a:t>
            </a:r>
            <a:endParaRPr lang="en-US" dirty="0"/>
          </a:p>
          <a:p>
            <a:r>
              <a:rPr lang="en-US" dirty="0" err="1"/>
              <a:t>Ungerstedt</a:t>
            </a:r>
            <a:r>
              <a:rPr lang="en-US" dirty="0"/>
              <a:t>, U. 6-Hydroxy-dopamine induced degeneration of central monoamine neurons. Eur. J. </a:t>
            </a:r>
            <a:r>
              <a:rPr lang="en-US" dirty="0" err="1"/>
              <a:t>Pharmacol</a:t>
            </a:r>
            <a:r>
              <a:rPr lang="en-US" dirty="0"/>
              <a:t>. 5, 107–110 (1968). </a:t>
            </a:r>
          </a:p>
          <a:p>
            <a:pPr lvl="1"/>
            <a:r>
              <a:rPr lang="en-US" dirty="0">
                <a:hlinkClick r:id="rId48"/>
              </a:rPr>
              <a:t>CAS</a:t>
            </a:r>
            <a:endParaRPr lang="en-US" dirty="0"/>
          </a:p>
          <a:p>
            <a:pPr lvl="1"/>
            <a:r>
              <a:rPr lang="en-US" dirty="0">
                <a:hlinkClick r:id="rId49"/>
              </a:rPr>
              <a:t>ISI</a:t>
            </a:r>
            <a:endParaRPr lang="en-US" dirty="0"/>
          </a:p>
          <a:p>
            <a:pPr lvl="1"/>
            <a:r>
              <a:rPr lang="en-US" dirty="0">
                <a:hlinkClick r:id="rId50"/>
              </a:rPr>
              <a:t>PubMed</a:t>
            </a:r>
            <a:endParaRPr lang="en-US" dirty="0"/>
          </a:p>
          <a:p>
            <a:pPr lvl="1"/>
            <a:r>
              <a:rPr lang="en-US" dirty="0">
                <a:hlinkClick r:id="rId51"/>
              </a:rPr>
              <a:t>Article</a:t>
            </a:r>
            <a:endParaRPr lang="en-US" dirty="0"/>
          </a:p>
          <a:p>
            <a:r>
              <a:rPr lang="en-US" dirty="0"/>
              <a:t>Hudson, J. L. </a:t>
            </a:r>
            <a:r>
              <a:rPr lang="en-US" i="1" dirty="0"/>
              <a:t>et al</a:t>
            </a:r>
            <a:r>
              <a:rPr lang="en-US" dirty="0"/>
              <a:t>. Correlation of </a:t>
            </a:r>
            <a:r>
              <a:rPr lang="en-US" dirty="0" err="1"/>
              <a:t>apomorphine</a:t>
            </a:r>
            <a:r>
              <a:rPr lang="en-US" dirty="0"/>
              <a:t>- and amphetamine-induced turning with </a:t>
            </a:r>
            <a:r>
              <a:rPr lang="en-US" dirty="0" err="1"/>
              <a:t>nigrostriatal</a:t>
            </a:r>
            <a:r>
              <a:rPr lang="en-US" dirty="0"/>
              <a:t> dopamine content in unilateral 6-hydroxydopamine </a:t>
            </a:r>
            <a:r>
              <a:rPr lang="en-US" dirty="0" err="1"/>
              <a:t>lesioned</a:t>
            </a:r>
            <a:r>
              <a:rPr lang="en-US" dirty="0"/>
              <a:t> rats. Brain Res. 626, 167–174 (1993). </a:t>
            </a:r>
          </a:p>
          <a:p>
            <a:pPr lvl="1"/>
            <a:r>
              <a:rPr lang="en-US" dirty="0">
                <a:hlinkClick r:id="rId52"/>
              </a:rPr>
              <a:t>CAS</a:t>
            </a:r>
            <a:endParaRPr lang="en-US" dirty="0"/>
          </a:p>
          <a:p>
            <a:pPr lvl="1"/>
            <a:r>
              <a:rPr lang="en-US" dirty="0">
                <a:hlinkClick r:id="rId53"/>
              </a:rPr>
              <a:t>ISI</a:t>
            </a:r>
            <a:endParaRPr lang="en-US" dirty="0"/>
          </a:p>
          <a:p>
            <a:pPr lvl="1"/>
            <a:r>
              <a:rPr lang="en-US" dirty="0">
                <a:hlinkClick r:id="rId54"/>
              </a:rPr>
              <a:t>PubMed</a:t>
            </a:r>
            <a:endParaRPr lang="en-US" dirty="0"/>
          </a:p>
          <a:p>
            <a:pPr lvl="1"/>
            <a:r>
              <a:rPr lang="en-US" dirty="0">
                <a:hlinkClick r:id="rId55"/>
              </a:rPr>
              <a:t>Article</a:t>
            </a:r>
            <a:endParaRPr lang="en-US" dirty="0"/>
          </a:p>
          <a:p>
            <a:r>
              <a:rPr lang="en-US" dirty="0"/>
              <a:t>Freed, W. J. </a:t>
            </a:r>
            <a:r>
              <a:rPr lang="en-US" i="1" dirty="0"/>
              <a:t>et al</a:t>
            </a:r>
            <a:r>
              <a:rPr lang="en-US" dirty="0"/>
              <a:t>. Transplanted adrenal </a:t>
            </a:r>
            <a:r>
              <a:rPr lang="en-US" dirty="0" err="1"/>
              <a:t>chromaffin</a:t>
            </a:r>
            <a:r>
              <a:rPr lang="en-US" dirty="0"/>
              <a:t> cells in rat brain reduce lesion-induced rotational </a:t>
            </a:r>
            <a:r>
              <a:rPr lang="en-US" dirty="0" err="1"/>
              <a:t>behaviour</a:t>
            </a:r>
            <a:r>
              <a:rPr lang="en-US" dirty="0"/>
              <a:t>. Nature 292, 351–352 (1981). </a:t>
            </a:r>
          </a:p>
          <a:p>
            <a:pPr lvl="1"/>
            <a:r>
              <a:rPr lang="en-US" dirty="0">
                <a:hlinkClick r:id="rId56"/>
              </a:rPr>
              <a:t>CAS</a:t>
            </a:r>
            <a:endParaRPr lang="en-US" dirty="0"/>
          </a:p>
          <a:p>
            <a:pPr lvl="1"/>
            <a:r>
              <a:rPr lang="en-US" dirty="0">
                <a:hlinkClick r:id="rId57"/>
              </a:rPr>
              <a:t>ISI</a:t>
            </a:r>
            <a:endParaRPr lang="en-US" dirty="0"/>
          </a:p>
          <a:p>
            <a:pPr lvl="1"/>
            <a:r>
              <a:rPr lang="en-US" dirty="0">
                <a:hlinkClick r:id="rId58"/>
              </a:rPr>
              <a:t>PubMed</a:t>
            </a:r>
            <a:endParaRPr lang="en-US" dirty="0"/>
          </a:p>
          <a:p>
            <a:pPr lvl="1"/>
            <a:r>
              <a:rPr lang="en-US" dirty="0">
                <a:hlinkClick r:id="rId59"/>
              </a:rPr>
              <a:t>Article</a:t>
            </a:r>
            <a:endParaRPr lang="en-US" dirty="0"/>
          </a:p>
          <a:p>
            <a:r>
              <a:rPr lang="en-US" dirty="0" err="1"/>
              <a:t>Perlow</a:t>
            </a:r>
            <a:r>
              <a:rPr lang="en-US" dirty="0"/>
              <a:t>, M. J. </a:t>
            </a:r>
            <a:r>
              <a:rPr lang="en-US" i="1" dirty="0"/>
              <a:t>et al</a:t>
            </a:r>
            <a:r>
              <a:rPr lang="en-US" dirty="0"/>
              <a:t>. Brain grafts reduce motor abnormalities produced by destruction of </a:t>
            </a:r>
            <a:r>
              <a:rPr lang="en-US" dirty="0" err="1"/>
              <a:t>nigrostriatal</a:t>
            </a:r>
            <a:r>
              <a:rPr lang="en-US" dirty="0"/>
              <a:t> dopamine system. Science 204, 643–647 (1979). </a:t>
            </a:r>
          </a:p>
          <a:p>
            <a:pPr lvl="1"/>
            <a:r>
              <a:rPr lang="en-US" dirty="0">
                <a:hlinkClick r:id="rId60"/>
              </a:rPr>
              <a:t>CAS</a:t>
            </a:r>
            <a:endParaRPr lang="en-US" dirty="0"/>
          </a:p>
          <a:p>
            <a:pPr lvl="1"/>
            <a:r>
              <a:rPr lang="en-US" dirty="0">
                <a:hlinkClick r:id="rId61"/>
              </a:rPr>
              <a:t>ISI</a:t>
            </a:r>
            <a:endParaRPr lang="en-US" dirty="0"/>
          </a:p>
          <a:p>
            <a:pPr lvl="1"/>
            <a:r>
              <a:rPr lang="en-US" dirty="0">
                <a:hlinkClick r:id="rId62"/>
              </a:rPr>
              <a:t>PubMed</a:t>
            </a:r>
            <a:endParaRPr lang="en-US" dirty="0"/>
          </a:p>
          <a:p>
            <a:pPr lvl="1"/>
            <a:r>
              <a:rPr lang="en-US" dirty="0">
                <a:hlinkClick r:id="rId63"/>
              </a:rPr>
              <a:t>Article</a:t>
            </a:r>
            <a:endParaRPr lang="en-US" dirty="0"/>
          </a:p>
          <a:p>
            <a:r>
              <a:rPr lang="en-US" dirty="0"/>
              <a:t>Hoffer, B., Freed, W., Olson, L. &amp; Wyatt, R. J. Transplantation of dopamine-containing tissues to the central nervous system. </a:t>
            </a:r>
            <a:r>
              <a:rPr lang="en-US" dirty="0" err="1"/>
              <a:t>Clin</a:t>
            </a:r>
            <a:r>
              <a:rPr lang="en-US" dirty="0"/>
              <a:t>. </a:t>
            </a:r>
            <a:r>
              <a:rPr lang="en-US" dirty="0" err="1"/>
              <a:t>Neurosurg</a:t>
            </a:r>
            <a:r>
              <a:rPr lang="en-US" dirty="0"/>
              <a:t>. 31, 404–416 (1983). </a:t>
            </a:r>
          </a:p>
          <a:p>
            <a:pPr lvl="1"/>
            <a:r>
              <a:rPr lang="en-US" dirty="0">
                <a:hlinkClick r:id="rId64"/>
              </a:rPr>
              <a:t>CAS</a:t>
            </a:r>
            <a:endParaRPr lang="en-US" dirty="0"/>
          </a:p>
          <a:p>
            <a:pPr lvl="1"/>
            <a:r>
              <a:rPr lang="en-US" dirty="0">
                <a:hlinkClick r:id="rId65"/>
              </a:rPr>
              <a:t>PubMed</a:t>
            </a:r>
            <a:endParaRPr lang="en-US" dirty="0"/>
          </a:p>
          <a:p>
            <a:r>
              <a:rPr lang="en-US" dirty="0"/>
              <a:t>Freed, W. J. </a:t>
            </a:r>
            <a:r>
              <a:rPr lang="en-US" i="1" dirty="0"/>
              <a:t>et al</a:t>
            </a:r>
            <a:r>
              <a:rPr lang="en-US" dirty="0"/>
              <a:t>. Restoration of dopaminergic function by grafting of fetal rat </a:t>
            </a:r>
            <a:r>
              <a:rPr lang="en-US" dirty="0" err="1"/>
              <a:t>substantia</a:t>
            </a:r>
            <a:r>
              <a:rPr lang="en-US" dirty="0"/>
              <a:t> </a:t>
            </a:r>
            <a:r>
              <a:rPr lang="en-US" dirty="0" err="1"/>
              <a:t>nigra</a:t>
            </a:r>
            <a:r>
              <a:rPr lang="en-US" dirty="0"/>
              <a:t> to the caudate nucleus: long-term behavioral, biochemical, and </a:t>
            </a:r>
            <a:r>
              <a:rPr lang="en-US" dirty="0" err="1"/>
              <a:t>histochemical</a:t>
            </a:r>
            <a:r>
              <a:rPr lang="en-US" dirty="0"/>
              <a:t> studies. Ann. Neurol. 8, 510–519 (1980). </a:t>
            </a:r>
          </a:p>
          <a:p>
            <a:pPr lvl="1"/>
            <a:r>
              <a:rPr lang="en-US" dirty="0">
                <a:hlinkClick r:id="rId66"/>
              </a:rPr>
              <a:t>CAS</a:t>
            </a:r>
            <a:endParaRPr lang="en-US" dirty="0"/>
          </a:p>
          <a:p>
            <a:pPr lvl="1"/>
            <a:r>
              <a:rPr lang="en-US" dirty="0">
                <a:hlinkClick r:id="rId67"/>
              </a:rPr>
              <a:t>ISI</a:t>
            </a:r>
            <a:endParaRPr lang="en-US" dirty="0"/>
          </a:p>
          <a:p>
            <a:pPr lvl="1"/>
            <a:r>
              <a:rPr lang="en-US" dirty="0">
                <a:hlinkClick r:id="rId68"/>
              </a:rPr>
              <a:t>PubMed</a:t>
            </a:r>
            <a:endParaRPr lang="en-US" dirty="0"/>
          </a:p>
          <a:p>
            <a:pPr lvl="1"/>
            <a:r>
              <a:rPr lang="en-US" dirty="0">
                <a:hlinkClick r:id="rId69"/>
              </a:rPr>
              <a:t>Article</a:t>
            </a:r>
            <a:endParaRPr lang="en-US" dirty="0"/>
          </a:p>
          <a:p>
            <a:r>
              <a:rPr lang="en-US" dirty="0" err="1"/>
              <a:t>Björklund</a:t>
            </a:r>
            <a:r>
              <a:rPr lang="en-US" dirty="0"/>
              <a:t>, A., </a:t>
            </a:r>
            <a:r>
              <a:rPr lang="en-US" dirty="0" err="1"/>
              <a:t>Stenevi</a:t>
            </a:r>
            <a:r>
              <a:rPr lang="en-US" dirty="0"/>
              <a:t>, U., </a:t>
            </a:r>
            <a:r>
              <a:rPr lang="en-US" dirty="0" err="1"/>
              <a:t>Dunnett</a:t>
            </a:r>
            <a:r>
              <a:rPr lang="en-US" dirty="0"/>
              <a:t>, S. B. &amp; </a:t>
            </a:r>
            <a:r>
              <a:rPr lang="en-US" dirty="0" err="1"/>
              <a:t>Iversen</a:t>
            </a:r>
            <a:r>
              <a:rPr lang="en-US" dirty="0"/>
              <a:t>, S. D. Functional reactivation of the </a:t>
            </a:r>
            <a:r>
              <a:rPr lang="en-US" dirty="0" err="1"/>
              <a:t>deafferented</a:t>
            </a:r>
            <a:r>
              <a:rPr lang="en-US" dirty="0"/>
              <a:t> </a:t>
            </a:r>
            <a:r>
              <a:rPr lang="en-US" dirty="0" err="1"/>
              <a:t>neostriatum</a:t>
            </a:r>
            <a:r>
              <a:rPr lang="en-US" dirty="0"/>
              <a:t> by </a:t>
            </a:r>
            <a:r>
              <a:rPr lang="en-US" dirty="0" err="1"/>
              <a:t>nigral</a:t>
            </a:r>
            <a:r>
              <a:rPr lang="en-US" dirty="0"/>
              <a:t> transplants. Nature 289, 497–499 (1981). </a:t>
            </a:r>
          </a:p>
          <a:p>
            <a:pPr lvl="1"/>
            <a:r>
              <a:rPr lang="en-US" dirty="0">
                <a:hlinkClick r:id="rId70"/>
              </a:rPr>
              <a:t>CAS</a:t>
            </a:r>
            <a:endParaRPr lang="en-US" dirty="0"/>
          </a:p>
          <a:p>
            <a:pPr lvl="1"/>
            <a:r>
              <a:rPr lang="en-US" dirty="0">
                <a:hlinkClick r:id="rId71"/>
              </a:rPr>
              <a:t>ISI</a:t>
            </a:r>
            <a:endParaRPr lang="en-US" dirty="0"/>
          </a:p>
          <a:p>
            <a:pPr lvl="1"/>
            <a:r>
              <a:rPr lang="en-US" dirty="0">
                <a:hlinkClick r:id="rId72"/>
              </a:rPr>
              <a:t>PubMed</a:t>
            </a:r>
            <a:endParaRPr lang="en-US" dirty="0"/>
          </a:p>
          <a:p>
            <a:pPr lvl="1"/>
            <a:r>
              <a:rPr lang="en-US" dirty="0">
                <a:hlinkClick r:id="rId73"/>
              </a:rPr>
              <a:t>Article</a:t>
            </a:r>
            <a:endParaRPr lang="en-US" dirty="0"/>
          </a:p>
          <a:p>
            <a:r>
              <a:rPr lang="en-US" dirty="0" err="1"/>
              <a:t>Björklund</a:t>
            </a:r>
            <a:r>
              <a:rPr lang="en-US" dirty="0"/>
              <a:t>, A., </a:t>
            </a:r>
            <a:r>
              <a:rPr lang="en-US" dirty="0" err="1"/>
              <a:t>Dunnett</a:t>
            </a:r>
            <a:r>
              <a:rPr lang="en-US" dirty="0"/>
              <a:t>, S. B., </a:t>
            </a:r>
            <a:r>
              <a:rPr lang="en-US" dirty="0" err="1"/>
              <a:t>Stenevi</a:t>
            </a:r>
            <a:r>
              <a:rPr lang="en-US" dirty="0"/>
              <a:t>, U., Lewis, M. E. &amp; </a:t>
            </a:r>
            <a:r>
              <a:rPr lang="en-US" dirty="0" err="1"/>
              <a:t>Iversen</a:t>
            </a:r>
            <a:r>
              <a:rPr lang="en-US" dirty="0"/>
              <a:t>, S. D. </a:t>
            </a:r>
            <a:r>
              <a:rPr lang="en-US" dirty="0" err="1"/>
              <a:t>Reinnervation</a:t>
            </a:r>
            <a:r>
              <a:rPr lang="en-US" dirty="0"/>
              <a:t> of the </a:t>
            </a:r>
            <a:r>
              <a:rPr lang="en-US" dirty="0" err="1"/>
              <a:t>denervated</a:t>
            </a:r>
            <a:r>
              <a:rPr lang="en-US" dirty="0"/>
              <a:t> striatum by </a:t>
            </a:r>
            <a:r>
              <a:rPr lang="en-US" dirty="0" err="1"/>
              <a:t>substantia</a:t>
            </a:r>
            <a:r>
              <a:rPr lang="en-US" dirty="0"/>
              <a:t> </a:t>
            </a:r>
            <a:r>
              <a:rPr lang="en-US" dirty="0" err="1"/>
              <a:t>nigra</a:t>
            </a:r>
            <a:r>
              <a:rPr lang="en-US" dirty="0"/>
              <a:t> transplants: functional consequences as revealed by pharmacological and sensorimotor testing. Brain Res. 199, 307–333 (1980). </a:t>
            </a:r>
          </a:p>
          <a:p>
            <a:pPr lvl="1"/>
            <a:r>
              <a:rPr lang="en-US" dirty="0">
                <a:hlinkClick r:id="rId74"/>
              </a:rPr>
              <a:t>CAS</a:t>
            </a:r>
            <a:endParaRPr lang="en-US" dirty="0"/>
          </a:p>
          <a:p>
            <a:pPr lvl="1"/>
            <a:r>
              <a:rPr lang="en-US" dirty="0">
                <a:hlinkClick r:id="rId71"/>
              </a:rPr>
              <a:t>ISI</a:t>
            </a:r>
            <a:endParaRPr lang="en-US" dirty="0"/>
          </a:p>
          <a:p>
            <a:pPr lvl="1"/>
            <a:r>
              <a:rPr lang="en-US" dirty="0">
                <a:hlinkClick r:id="rId75"/>
              </a:rPr>
              <a:t>PubMed</a:t>
            </a:r>
            <a:endParaRPr lang="en-US" dirty="0"/>
          </a:p>
          <a:p>
            <a:pPr lvl="1"/>
            <a:r>
              <a:rPr lang="en-US" dirty="0">
                <a:hlinkClick r:id="rId76"/>
              </a:rPr>
              <a:t>Article</a:t>
            </a:r>
            <a:endParaRPr lang="en-US" dirty="0"/>
          </a:p>
          <a:p>
            <a:r>
              <a:rPr lang="en-US" dirty="0" err="1"/>
              <a:t>Björklund</a:t>
            </a:r>
            <a:r>
              <a:rPr lang="en-US" dirty="0"/>
              <a:t>, A. &amp; </a:t>
            </a:r>
            <a:r>
              <a:rPr lang="en-US" dirty="0" err="1"/>
              <a:t>Stenevi</a:t>
            </a:r>
            <a:r>
              <a:rPr lang="en-US" dirty="0"/>
              <a:t>, U. Reconstruction of the </a:t>
            </a:r>
            <a:r>
              <a:rPr lang="en-US" dirty="0" err="1"/>
              <a:t>nigrostriatal</a:t>
            </a:r>
            <a:r>
              <a:rPr lang="en-US" dirty="0"/>
              <a:t> dopamine pathway by </a:t>
            </a:r>
            <a:r>
              <a:rPr lang="en-US" dirty="0" err="1"/>
              <a:t>intracerebral</a:t>
            </a:r>
            <a:r>
              <a:rPr lang="en-US" dirty="0"/>
              <a:t> </a:t>
            </a:r>
            <a:r>
              <a:rPr lang="en-US" dirty="0" err="1"/>
              <a:t>nigral</a:t>
            </a:r>
            <a:r>
              <a:rPr lang="en-US" dirty="0"/>
              <a:t> transplants. Brain Res. 177, 555–560 (1979). </a:t>
            </a:r>
          </a:p>
          <a:p>
            <a:pPr lvl="1"/>
            <a:r>
              <a:rPr lang="en-US" dirty="0">
                <a:hlinkClick r:id="rId71"/>
              </a:rPr>
              <a:t>ISI</a:t>
            </a:r>
            <a:endParaRPr lang="en-US" dirty="0"/>
          </a:p>
          <a:p>
            <a:pPr lvl="1"/>
            <a:r>
              <a:rPr lang="en-US" dirty="0">
                <a:hlinkClick r:id="rId77"/>
              </a:rPr>
              <a:t>PubMed</a:t>
            </a:r>
            <a:endParaRPr lang="en-US" dirty="0"/>
          </a:p>
          <a:p>
            <a:pPr lvl="1"/>
            <a:r>
              <a:rPr lang="en-US" dirty="0">
                <a:hlinkClick r:id="rId78"/>
              </a:rPr>
              <a:t>Article</a:t>
            </a:r>
            <a:endParaRPr lang="en-US" dirty="0"/>
          </a:p>
          <a:p>
            <a:r>
              <a:rPr lang="en-US" dirty="0" err="1"/>
              <a:t>Björklund</a:t>
            </a:r>
            <a:r>
              <a:rPr lang="en-US" dirty="0"/>
              <a:t>, A., </a:t>
            </a:r>
            <a:r>
              <a:rPr lang="en-US" dirty="0" err="1"/>
              <a:t>Stenevi</a:t>
            </a:r>
            <a:r>
              <a:rPr lang="en-US" dirty="0"/>
              <a:t>, U., Schmidt, R. H., </a:t>
            </a:r>
            <a:r>
              <a:rPr lang="en-US" dirty="0" err="1"/>
              <a:t>Dunnett</a:t>
            </a:r>
            <a:r>
              <a:rPr lang="en-US" dirty="0"/>
              <a:t>, S. B. &amp; Gage, F. H. </a:t>
            </a:r>
            <a:r>
              <a:rPr lang="en-US" dirty="0" err="1"/>
              <a:t>Intracerebral</a:t>
            </a:r>
            <a:r>
              <a:rPr lang="en-US" dirty="0"/>
              <a:t> grafting of neuronal cell suspensions. II. Survival and growth of </a:t>
            </a:r>
            <a:r>
              <a:rPr lang="en-US" dirty="0" err="1"/>
              <a:t>nigral</a:t>
            </a:r>
            <a:r>
              <a:rPr lang="en-US" dirty="0"/>
              <a:t> cell suspensions implanted in different brain sites. </a:t>
            </a:r>
            <a:r>
              <a:rPr lang="en-US" dirty="0" err="1"/>
              <a:t>Acta</a:t>
            </a:r>
            <a:r>
              <a:rPr lang="en-US" dirty="0"/>
              <a:t> Physiol. Scand. Suppl. 522, 9–18 (1983). </a:t>
            </a:r>
          </a:p>
          <a:p>
            <a:pPr lvl="1"/>
            <a:r>
              <a:rPr lang="en-US" dirty="0">
                <a:hlinkClick r:id="rId79"/>
              </a:rPr>
              <a:t>PubMed</a:t>
            </a:r>
            <a:endParaRPr lang="en-US" dirty="0"/>
          </a:p>
          <a:p>
            <a:r>
              <a:rPr lang="en-US" dirty="0" err="1"/>
              <a:t>Brundin</a:t>
            </a:r>
            <a:r>
              <a:rPr lang="en-US" dirty="0"/>
              <a:t>, P., Barker, R. A. &amp; </a:t>
            </a:r>
            <a:r>
              <a:rPr lang="en-US" dirty="0" err="1"/>
              <a:t>Parmar</a:t>
            </a:r>
            <a:r>
              <a:rPr lang="en-US" dirty="0"/>
              <a:t>, M. Neural grafting in Parkinson's disease: problems and possibilities. </a:t>
            </a:r>
            <a:r>
              <a:rPr lang="en-US" dirty="0" err="1"/>
              <a:t>Prog</a:t>
            </a:r>
            <a:r>
              <a:rPr lang="en-US" dirty="0"/>
              <a:t>. Brain Res. 184, 265–294 (2010). </a:t>
            </a:r>
          </a:p>
          <a:p>
            <a:pPr lvl="1"/>
            <a:r>
              <a:rPr lang="en-US" dirty="0">
                <a:hlinkClick r:id="rId80"/>
              </a:rPr>
              <a:t>PubMed</a:t>
            </a:r>
            <a:endParaRPr lang="en-US" dirty="0"/>
          </a:p>
          <a:p>
            <a:r>
              <a:rPr lang="en-US" dirty="0"/>
              <a:t>Barker, R. A. What have open label studies of cell based therapies for Parkinson's disease told us, if anything? Basal Ganglia 4, 85–87 (2014). </a:t>
            </a:r>
          </a:p>
          <a:p>
            <a:pPr lvl="1"/>
            <a:r>
              <a:rPr lang="en-US" dirty="0">
                <a:hlinkClick r:id="rId81"/>
              </a:rPr>
              <a:t>Article</a:t>
            </a:r>
            <a:endParaRPr lang="en-US" dirty="0"/>
          </a:p>
          <a:p>
            <a:r>
              <a:rPr lang="en-US" dirty="0" err="1"/>
              <a:t>Backlund</a:t>
            </a:r>
            <a:r>
              <a:rPr lang="en-US" dirty="0"/>
              <a:t>, E. O. </a:t>
            </a:r>
            <a:r>
              <a:rPr lang="en-US" i="1" dirty="0"/>
              <a:t>et al</a:t>
            </a:r>
            <a:r>
              <a:rPr lang="en-US" dirty="0"/>
              <a:t>. Transplantation of adrenal medullary tissue to striatum in parkinsonism. First clinical trials. J. </a:t>
            </a:r>
            <a:r>
              <a:rPr lang="en-US" dirty="0" err="1"/>
              <a:t>Neurosurg</a:t>
            </a:r>
            <a:r>
              <a:rPr lang="en-US" dirty="0"/>
              <a:t>. 62, 169–173 (1985). </a:t>
            </a:r>
          </a:p>
          <a:p>
            <a:pPr lvl="1"/>
            <a:r>
              <a:rPr lang="en-US" dirty="0">
                <a:hlinkClick r:id="rId82"/>
              </a:rPr>
              <a:t>CAS</a:t>
            </a:r>
            <a:endParaRPr lang="en-US" dirty="0"/>
          </a:p>
          <a:p>
            <a:pPr lvl="1"/>
            <a:r>
              <a:rPr lang="en-US" dirty="0">
                <a:hlinkClick r:id="rId83"/>
              </a:rPr>
              <a:t>ISI</a:t>
            </a:r>
            <a:endParaRPr lang="en-US" dirty="0"/>
          </a:p>
          <a:p>
            <a:pPr lvl="1"/>
            <a:r>
              <a:rPr lang="en-US" dirty="0">
                <a:hlinkClick r:id="rId84"/>
              </a:rPr>
              <a:t>PubMed</a:t>
            </a:r>
            <a:endParaRPr lang="en-US" dirty="0"/>
          </a:p>
          <a:p>
            <a:pPr lvl="1"/>
            <a:r>
              <a:rPr lang="en-US" dirty="0">
                <a:hlinkClick r:id="rId85"/>
              </a:rPr>
              <a:t>Article</a:t>
            </a:r>
            <a:endParaRPr lang="en-US" dirty="0"/>
          </a:p>
          <a:p>
            <a:r>
              <a:rPr lang="en-US" dirty="0"/>
              <a:t>Freed, W. J., </a:t>
            </a:r>
            <a:r>
              <a:rPr lang="en-US" dirty="0" err="1"/>
              <a:t>Poltorak</a:t>
            </a:r>
            <a:r>
              <a:rPr lang="en-US" dirty="0"/>
              <a:t>, M. &amp; Becker, J. B. </a:t>
            </a:r>
            <a:r>
              <a:rPr lang="en-US" dirty="0" err="1"/>
              <a:t>Intracerebral</a:t>
            </a:r>
            <a:r>
              <a:rPr lang="en-US" dirty="0"/>
              <a:t> adrenal medulla grafts: a review. Exp. Neurol. 110, 139–166 (1990). </a:t>
            </a:r>
          </a:p>
          <a:p>
            <a:pPr lvl="1"/>
            <a:r>
              <a:rPr lang="en-US" dirty="0">
                <a:hlinkClick r:id="rId86"/>
              </a:rPr>
              <a:t>CAS</a:t>
            </a:r>
            <a:endParaRPr lang="en-US" dirty="0"/>
          </a:p>
          <a:p>
            <a:pPr lvl="1"/>
            <a:r>
              <a:rPr lang="en-US" dirty="0">
                <a:hlinkClick r:id="rId87"/>
              </a:rPr>
              <a:t>PubMed</a:t>
            </a:r>
            <a:endParaRPr lang="en-US" dirty="0"/>
          </a:p>
          <a:p>
            <a:pPr lvl="1"/>
            <a:r>
              <a:rPr lang="en-US" dirty="0">
                <a:hlinkClick r:id="rId88"/>
              </a:rPr>
              <a:t>Article</a:t>
            </a:r>
            <a:endParaRPr lang="en-US" dirty="0"/>
          </a:p>
          <a:p>
            <a:r>
              <a:rPr lang="en-US" dirty="0" err="1"/>
              <a:t>Madrazo</a:t>
            </a:r>
            <a:r>
              <a:rPr lang="en-US" dirty="0"/>
              <a:t>, I. </a:t>
            </a:r>
            <a:r>
              <a:rPr lang="en-US" i="1" dirty="0"/>
              <a:t>et al</a:t>
            </a:r>
            <a:r>
              <a:rPr lang="en-US" dirty="0"/>
              <a:t>. Open microsurgical </a:t>
            </a:r>
            <a:r>
              <a:rPr lang="en-US" dirty="0" err="1"/>
              <a:t>autograft</a:t>
            </a:r>
            <a:r>
              <a:rPr lang="en-US" dirty="0"/>
              <a:t> of adrenal medulla to the right caudate nucleus in two patients with intractable Parkinson's disease. N. Engl. J. Med. 316, 831–834 (1987). </a:t>
            </a:r>
          </a:p>
          <a:p>
            <a:pPr lvl="1"/>
            <a:r>
              <a:rPr lang="en-US" dirty="0">
                <a:hlinkClick r:id="rId89"/>
              </a:rPr>
              <a:t>CAS</a:t>
            </a:r>
            <a:endParaRPr lang="en-US" dirty="0"/>
          </a:p>
          <a:p>
            <a:pPr lvl="1"/>
            <a:r>
              <a:rPr lang="en-US" dirty="0">
                <a:hlinkClick r:id="rId90"/>
              </a:rPr>
              <a:t>ISI</a:t>
            </a:r>
            <a:endParaRPr lang="en-US" dirty="0"/>
          </a:p>
          <a:p>
            <a:pPr lvl="1"/>
            <a:r>
              <a:rPr lang="en-US" dirty="0">
                <a:hlinkClick r:id="rId91"/>
              </a:rPr>
              <a:t>PubMed</a:t>
            </a:r>
            <a:endParaRPr lang="en-US" dirty="0"/>
          </a:p>
          <a:p>
            <a:pPr lvl="1"/>
            <a:r>
              <a:rPr lang="en-US" dirty="0">
                <a:hlinkClick r:id="rId92"/>
              </a:rPr>
              <a:t>Article</a:t>
            </a:r>
            <a:endParaRPr lang="en-US" dirty="0"/>
          </a:p>
          <a:p>
            <a:r>
              <a:rPr lang="en-US" dirty="0"/>
              <a:t>Moore, R. Y. Parkinson's disease—a new therapy? N. Engl. J. Med. 316, 872–873 (1987). </a:t>
            </a:r>
          </a:p>
          <a:p>
            <a:pPr lvl="1"/>
            <a:r>
              <a:rPr lang="en-US" dirty="0">
                <a:hlinkClick r:id="rId93"/>
              </a:rPr>
              <a:t>CAS</a:t>
            </a:r>
            <a:endParaRPr lang="en-US" dirty="0"/>
          </a:p>
          <a:p>
            <a:pPr lvl="1"/>
            <a:r>
              <a:rPr lang="en-US" dirty="0">
                <a:hlinkClick r:id="rId94"/>
              </a:rPr>
              <a:t>PubMed</a:t>
            </a:r>
            <a:endParaRPr lang="en-US" dirty="0"/>
          </a:p>
          <a:p>
            <a:pPr lvl="1"/>
            <a:r>
              <a:rPr lang="en-US" dirty="0">
                <a:hlinkClick r:id="rId95"/>
              </a:rPr>
              <a:t>Article</a:t>
            </a:r>
            <a:endParaRPr lang="en-US" dirty="0"/>
          </a:p>
          <a:p>
            <a:r>
              <a:rPr lang="en-US" dirty="0"/>
              <a:t>Allen, G. S., Burns, R. S., </a:t>
            </a:r>
            <a:r>
              <a:rPr lang="en-US" dirty="0" err="1"/>
              <a:t>Tulipan</a:t>
            </a:r>
            <a:r>
              <a:rPr lang="en-US" dirty="0"/>
              <a:t>, N. B. &amp; Parker, R. A. Adrenal medullary transplantation to the caudate nucleus in Parkinson's disease. Initial clinical results in 18 patients. Arch. Neurol. 46, 487–491 (1989). </a:t>
            </a:r>
          </a:p>
          <a:p>
            <a:pPr lvl="1"/>
            <a:r>
              <a:rPr lang="en-US" dirty="0">
                <a:hlinkClick r:id="rId96"/>
              </a:rPr>
              <a:t>CAS</a:t>
            </a:r>
            <a:endParaRPr lang="en-US" dirty="0"/>
          </a:p>
          <a:p>
            <a:pPr lvl="1"/>
            <a:r>
              <a:rPr lang="en-US" dirty="0">
                <a:hlinkClick r:id="rId97"/>
              </a:rPr>
              <a:t>PubMed</a:t>
            </a:r>
            <a:endParaRPr lang="en-US" dirty="0"/>
          </a:p>
          <a:p>
            <a:pPr lvl="1"/>
            <a:r>
              <a:rPr lang="en-US" dirty="0">
                <a:hlinkClick r:id="rId98"/>
              </a:rPr>
              <a:t>Article</a:t>
            </a:r>
            <a:endParaRPr lang="en-US" dirty="0"/>
          </a:p>
          <a:p>
            <a:r>
              <a:rPr lang="en-US" dirty="0" err="1"/>
              <a:t>Drucker</a:t>
            </a:r>
            <a:r>
              <a:rPr lang="en-US" dirty="0"/>
              <a:t>-Colin, R. </a:t>
            </a:r>
            <a:r>
              <a:rPr lang="en-US" i="1" dirty="0"/>
              <a:t>et al</a:t>
            </a:r>
            <a:r>
              <a:rPr lang="en-US" dirty="0"/>
              <a:t>. Adrenal medullary tissue transplants in the caudate nucleus of Parkinson's patients. </a:t>
            </a:r>
            <a:r>
              <a:rPr lang="en-US" dirty="0" err="1"/>
              <a:t>Prog</a:t>
            </a:r>
            <a:r>
              <a:rPr lang="en-US" dirty="0"/>
              <a:t>. Brain Res. 78, 567–574 (1988). </a:t>
            </a:r>
          </a:p>
          <a:p>
            <a:pPr lvl="1"/>
            <a:r>
              <a:rPr lang="en-US" dirty="0">
                <a:hlinkClick r:id="rId99"/>
              </a:rPr>
              <a:t>CAS</a:t>
            </a:r>
            <a:endParaRPr lang="en-US" dirty="0"/>
          </a:p>
          <a:p>
            <a:pPr lvl="1"/>
            <a:r>
              <a:rPr lang="en-US" dirty="0">
                <a:hlinkClick r:id="rId100"/>
              </a:rPr>
              <a:t>PubMed</a:t>
            </a:r>
            <a:endParaRPr lang="en-US" dirty="0"/>
          </a:p>
          <a:p>
            <a:r>
              <a:rPr lang="en-US" dirty="0"/>
              <a:t>Goetz, C. G. </a:t>
            </a:r>
            <a:r>
              <a:rPr lang="en-US" i="1" dirty="0"/>
              <a:t>et al</a:t>
            </a:r>
            <a:r>
              <a:rPr lang="en-US" dirty="0"/>
              <a:t>. Multicenter study of autologous adrenal medullary transplantation to the corpus striatum in patients with advanced Parkinson's disease. N. Engl. J. Med. 320, 337–341 (1989). </a:t>
            </a:r>
          </a:p>
          <a:p>
            <a:pPr lvl="1"/>
            <a:r>
              <a:rPr lang="en-US" dirty="0">
                <a:hlinkClick r:id="rId101"/>
              </a:rPr>
              <a:t>CAS</a:t>
            </a:r>
            <a:endParaRPr lang="en-US" dirty="0"/>
          </a:p>
          <a:p>
            <a:pPr lvl="1"/>
            <a:r>
              <a:rPr lang="en-US" dirty="0">
                <a:hlinkClick r:id="rId102"/>
              </a:rPr>
              <a:t>PubMed</a:t>
            </a:r>
            <a:endParaRPr lang="en-US" dirty="0"/>
          </a:p>
          <a:p>
            <a:pPr lvl="1"/>
            <a:r>
              <a:rPr lang="en-US" dirty="0">
                <a:hlinkClick r:id="rId103"/>
              </a:rPr>
              <a:t>Article</a:t>
            </a:r>
            <a:endParaRPr lang="en-US" dirty="0"/>
          </a:p>
          <a:p>
            <a:r>
              <a:rPr lang="en-US" dirty="0"/>
              <a:t>Goetz, C. G. </a:t>
            </a:r>
            <a:r>
              <a:rPr lang="en-US" i="1" dirty="0"/>
              <a:t>et al</a:t>
            </a:r>
            <a:r>
              <a:rPr lang="en-US" dirty="0"/>
              <a:t>. Adrenal medullary transplant to the striatum of patients with advanced Parkinson's disease: 1-year motor and psychomotor data. Neurology 40, 273–276 (1990). </a:t>
            </a:r>
          </a:p>
          <a:p>
            <a:pPr lvl="1"/>
            <a:r>
              <a:rPr lang="en-US" dirty="0">
                <a:hlinkClick r:id="rId104"/>
              </a:rPr>
              <a:t>CAS</a:t>
            </a:r>
            <a:endParaRPr lang="en-US" dirty="0"/>
          </a:p>
          <a:p>
            <a:pPr lvl="1"/>
            <a:r>
              <a:rPr lang="en-US" dirty="0">
                <a:hlinkClick r:id="rId105"/>
              </a:rPr>
              <a:t>PubMed</a:t>
            </a:r>
            <a:endParaRPr lang="en-US" dirty="0"/>
          </a:p>
          <a:p>
            <a:pPr lvl="1"/>
            <a:r>
              <a:rPr lang="en-US" dirty="0">
                <a:hlinkClick r:id="rId106"/>
              </a:rPr>
              <a:t>Article</a:t>
            </a:r>
            <a:endParaRPr lang="en-US" dirty="0"/>
          </a:p>
          <a:p>
            <a:r>
              <a:rPr lang="en-US" dirty="0" err="1"/>
              <a:t>Jankovic</a:t>
            </a:r>
            <a:r>
              <a:rPr lang="en-US" dirty="0"/>
              <a:t>, J. </a:t>
            </a:r>
            <a:r>
              <a:rPr lang="en-US" i="1" dirty="0"/>
              <a:t>et al</a:t>
            </a:r>
            <a:r>
              <a:rPr lang="en-US" dirty="0"/>
              <a:t>. Clinical, biochemical, and </a:t>
            </a:r>
            <a:r>
              <a:rPr lang="en-US" dirty="0" err="1"/>
              <a:t>neuropathologic</a:t>
            </a:r>
            <a:r>
              <a:rPr lang="en-US" dirty="0"/>
              <a:t> findings following transplantation of adrenal medulla to the caudate nucleus for treatment of Parkinson's disease. Neurology 39, 1227–1234 (1989). </a:t>
            </a:r>
          </a:p>
          <a:p>
            <a:pPr lvl="1"/>
            <a:r>
              <a:rPr lang="en-US" dirty="0">
                <a:hlinkClick r:id="rId107"/>
              </a:rPr>
              <a:t>CAS</a:t>
            </a:r>
            <a:endParaRPr lang="en-US" dirty="0"/>
          </a:p>
          <a:p>
            <a:pPr lvl="1"/>
            <a:r>
              <a:rPr lang="en-US" dirty="0">
                <a:hlinkClick r:id="rId108"/>
              </a:rPr>
              <a:t>PubMed</a:t>
            </a:r>
            <a:endParaRPr lang="en-US" dirty="0"/>
          </a:p>
          <a:p>
            <a:pPr lvl="1"/>
            <a:r>
              <a:rPr lang="en-US" dirty="0">
                <a:hlinkClick r:id="rId109"/>
              </a:rPr>
              <a:t>Article</a:t>
            </a:r>
            <a:endParaRPr lang="en-US" dirty="0"/>
          </a:p>
          <a:p>
            <a:r>
              <a:rPr lang="en-US" dirty="0"/>
              <a:t>Jiao, S. S. </a:t>
            </a:r>
            <a:r>
              <a:rPr lang="en-US" i="1" dirty="0"/>
              <a:t>et al</a:t>
            </a:r>
            <a:r>
              <a:rPr lang="en-US" dirty="0"/>
              <a:t>. Study of adrenal medullary tissue transplantation to striatum in parkinsonism. </a:t>
            </a:r>
            <a:r>
              <a:rPr lang="en-US" dirty="0" err="1"/>
              <a:t>Prog</a:t>
            </a:r>
            <a:r>
              <a:rPr lang="en-US" dirty="0"/>
              <a:t>. Brain Res. 78, 575–580 (1988). </a:t>
            </a:r>
          </a:p>
          <a:p>
            <a:pPr lvl="1"/>
            <a:r>
              <a:rPr lang="en-US" dirty="0">
                <a:hlinkClick r:id="rId110"/>
              </a:rPr>
              <a:t>CAS</a:t>
            </a:r>
            <a:endParaRPr lang="en-US" dirty="0"/>
          </a:p>
          <a:p>
            <a:pPr lvl="1"/>
            <a:r>
              <a:rPr lang="en-US" dirty="0">
                <a:hlinkClick r:id="rId111"/>
              </a:rPr>
              <a:t>PubMed</a:t>
            </a:r>
            <a:endParaRPr lang="en-US" dirty="0"/>
          </a:p>
          <a:p>
            <a:r>
              <a:rPr lang="en-US" dirty="0"/>
              <a:t>Jiao, S. S. </a:t>
            </a:r>
            <a:r>
              <a:rPr lang="en-US" i="1" dirty="0"/>
              <a:t>et al</a:t>
            </a:r>
            <a:r>
              <a:rPr lang="en-US" dirty="0"/>
              <a:t>. Adrenal medullary </a:t>
            </a:r>
            <a:r>
              <a:rPr lang="en-US" dirty="0" err="1"/>
              <a:t>autografts</a:t>
            </a:r>
            <a:r>
              <a:rPr lang="en-US" dirty="0"/>
              <a:t> in patients with Parkinson's disease. N. Engl. J. Med. 321, 324–327 (1989). </a:t>
            </a:r>
          </a:p>
          <a:p>
            <a:pPr lvl="1"/>
            <a:r>
              <a:rPr lang="en-US" dirty="0">
                <a:hlinkClick r:id="rId112"/>
              </a:rPr>
              <a:t>PubMed</a:t>
            </a:r>
            <a:endParaRPr lang="en-US" dirty="0"/>
          </a:p>
          <a:p>
            <a:pPr lvl="1"/>
            <a:r>
              <a:rPr lang="en-US" dirty="0">
                <a:hlinkClick r:id="rId113"/>
              </a:rPr>
              <a:t>Article</a:t>
            </a:r>
            <a:endParaRPr lang="en-US" dirty="0"/>
          </a:p>
          <a:p>
            <a:r>
              <a:rPr lang="en-US" dirty="0"/>
              <a:t>Kelly, P. J. </a:t>
            </a:r>
            <a:r>
              <a:rPr lang="en-US" i="1" dirty="0"/>
              <a:t>et al</a:t>
            </a:r>
            <a:r>
              <a:rPr lang="en-US" dirty="0"/>
              <a:t>. Adrenal medullary </a:t>
            </a:r>
            <a:r>
              <a:rPr lang="en-US" dirty="0" err="1"/>
              <a:t>autograft</a:t>
            </a:r>
            <a:r>
              <a:rPr lang="en-US" dirty="0"/>
              <a:t> transplantation into the striatum of patients with Parkinson's disease. Mayo </a:t>
            </a:r>
            <a:r>
              <a:rPr lang="en-US" dirty="0" err="1"/>
              <a:t>Clin</a:t>
            </a:r>
            <a:r>
              <a:rPr lang="en-US" dirty="0"/>
              <a:t>. Proc. 64, 282–290 (1989). </a:t>
            </a:r>
          </a:p>
          <a:p>
            <a:pPr lvl="1"/>
            <a:r>
              <a:rPr lang="en-US" dirty="0">
                <a:hlinkClick r:id="rId114"/>
              </a:rPr>
              <a:t>CAS</a:t>
            </a:r>
            <a:endParaRPr lang="en-US" dirty="0"/>
          </a:p>
          <a:p>
            <a:pPr lvl="1"/>
            <a:r>
              <a:rPr lang="en-US" dirty="0">
                <a:hlinkClick r:id="rId115"/>
              </a:rPr>
              <a:t>PubMed</a:t>
            </a:r>
            <a:endParaRPr lang="en-US" dirty="0"/>
          </a:p>
          <a:p>
            <a:pPr lvl="1"/>
            <a:r>
              <a:rPr lang="en-US" dirty="0">
                <a:hlinkClick r:id="rId116"/>
              </a:rPr>
              <a:t>Article</a:t>
            </a:r>
            <a:endParaRPr lang="en-US" dirty="0"/>
          </a:p>
          <a:p>
            <a:r>
              <a:rPr lang="en-US" dirty="0" err="1"/>
              <a:t>Lindvall</a:t>
            </a:r>
            <a:r>
              <a:rPr lang="en-US" dirty="0"/>
              <a:t>, O. </a:t>
            </a:r>
            <a:r>
              <a:rPr lang="en-US" i="1" dirty="0"/>
              <a:t>et al</a:t>
            </a:r>
            <a:r>
              <a:rPr lang="en-US" dirty="0"/>
              <a:t>. Transplantation in Parkinson's disease: two cases of adrenal medullary grafts to the putamen. Ann. Neurol. 22, 457–468 (1987). </a:t>
            </a:r>
          </a:p>
          <a:p>
            <a:pPr lvl="1"/>
            <a:r>
              <a:rPr lang="en-US" dirty="0">
                <a:hlinkClick r:id="rId117"/>
              </a:rPr>
              <a:t>CAS</a:t>
            </a:r>
            <a:endParaRPr lang="en-US" dirty="0"/>
          </a:p>
          <a:p>
            <a:pPr lvl="1"/>
            <a:r>
              <a:rPr lang="en-US" dirty="0">
                <a:hlinkClick r:id="rId118"/>
              </a:rPr>
              <a:t>ISI</a:t>
            </a:r>
            <a:endParaRPr lang="en-US" dirty="0"/>
          </a:p>
          <a:p>
            <a:pPr lvl="1"/>
            <a:r>
              <a:rPr lang="en-US" dirty="0">
                <a:hlinkClick r:id="rId119"/>
              </a:rPr>
              <a:t>PubMed</a:t>
            </a:r>
            <a:endParaRPr lang="en-US" dirty="0"/>
          </a:p>
          <a:p>
            <a:pPr lvl="1"/>
            <a:r>
              <a:rPr lang="en-US" dirty="0">
                <a:hlinkClick r:id="rId120"/>
              </a:rPr>
              <a:t>Article</a:t>
            </a:r>
            <a:endParaRPr lang="en-US" dirty="0"/>
          </a:p>
          <a:p>
            <a:r>
              <a:rPr lang="en-US" dirty="0" err="1"/>
              <a:t>Ostrosky</a:t>
            </a:r>
            <a:r>
              <a:rPr lang="en-US" dirty="0"/>
              <a:t>-Solis, F. </a:t>
            </a:r>
            <a:r>
              <a:rPr lang="en-US" i="1" dirty="0"/>
              <a:t>et al</a:t>
            </a:r>
            <a:r>
              <a:rPr lang="en-US" dirty="0"/>
              <a:t>. Neuropsychological effects of brain </a:t>
            </a:r>
            <a:r>
              <a:rPr lang="en-US" dirty="0" err="1"/>
              <a:t>autograft</a:t>
            </a:r>
            <a:r>
              <a:rPr lang="en-US" dirty="0"/>
              <a:t> of adrenal medullary tissue for the treatment of Parkinson's disease. Neurology 38, 1442–1450 (1988). </a:t>
            </a:r>
          </a:p>
          <a:p>
            <a:pPr lvl="1"/>
            <a:r>
              <a:rPr lang="en-US" dirty="0">
                <a:hlinkClick r:id="rId121"/>
              </a:rPr>
              <a:t>CAS</a:t>
            </a:r>
            <a:endParaRPr lang="en-US" dirty="0"/>
          </a:p>
          <a:p>
            <a:pPr lvl="1"/>
            <a:r>
              <a:rPr lang="en-US" dirty="0">
                <a:hlinkClick r:id="rId122"/>
              </a:rPr>
              <a:t>PubMed</a:t>
            </a:r>
            <a:endParaRPr lang="en-US" dirty="0"/>
          </a:p>
          <a:p>
            <a:pPr lvl="1"/>
            <a:r>
              <a:rPr lang="en-US" dirty="0">
                <a:hlinkClick r:id="rId123"/>
              </a:rPr>
              <a:t>Article</a:t>
            </a:r>
            <a:endParaRPr lang="en-US" dirty="0"/>
          </a:p>
          <a:p>
            <a:r>
              <a:rPr lang="en-US" dirty="0"/>
              <a:t>Goetz, C. G. </a:t>
            </a:r>
            <a:r>
              <a:rPr lang="en-US" i="1" dirty="0"/>
              <a:t>et al</a:t>
            </a:r>
            <a:r>
              <a:rPr lang="en-US" dirty="0"/>
              <a:t>. United Parkinson Foundation </a:t>
            </a:r>
            <a:r>
              <a:rPr lang="en-US" dirty="0" err="1"/>
              <a:t>Neurotransplantation</a:t>
            </a:r>
            <a:r>
              <a:rPr lang="en-US" dirty="0"/>
              <a:t> Registry on adrenal medullary transplants: </a:t>
            </a:r>
            <a:r>
              <a:rPr lang="en-US" dirty="0" err="1"/>
              <a:t>presurgical</a:t>
            </a:r>
            <a:r>
              <a:rPr lang="en-US" dirty="0"/>
              <a:t>, and 1- and 2-year follow-up. Neurology 41, 1719–1722 (1991). </a:t>
            </a:r>
          </a:p>
          <a:p>
            <a:pPr lvl="1"/>
            <a:r>
              <a:rPr lang="en-US" dirty="0">
                <a:hlinkClick r:id="rId124"/>
              </a:rPr>
              <a:t>CAS</a:t>
            </a:r>
            <a:endParaRPr lang="en-US" dirty="0"/>
          </a:p>
          <a:p>
            <a:pPr lvl="1"/>
            <a:r>
              <a:rPr lang="en-US" dirty="0">
                <a:hlinkClick r:id="rId125"/>
              </a:rPr>
              <a:t>PubMed</a:t>
            </a:r>
            <a:endParaRPr lang="en-US" dirty="0"/>
          </a:p>
          <a:p>
            <a:pPr lvl="1"/>
            <a:r>
              <a:rPr lang="en-US" dirty="0">
                <a:hlinkClick r:id="rId126"/>
              </a:rPr>
              <a:t>Article</a:t>
            </a:r>
            <a:endParaRPr lang="en-US" dirty="0"/>
          </a:p>
          <a:p>
            <a:r>
              <a:rPr lang="en-US" dirty="0" err="1"/>
              <a:t>Hurtig</a:t>
            </a:r>
            <a:r>
              <a:rPr lang="en-US" dirty="0"/>
              <a:t>, H., Joyce, J., </a:t>
            </a:r>
            <a:r>
              <a:rPr lang="en-US" dirty="0" err="1"/>
              <a:t>Sladek</a:t>
            </a:r>
            <a:r>
              <a:rPr lang="en-US" dirty="0"/>
              <a:t>, J. R. J. &amp; </a:t>
            </a:r>
            <a:r>
              <a:rPr lang="en-US" dirty="0" err="1"/>
              <a:t>Trojanowski</a:t>
            </a:r>
            <a:r>
              <a:rPr lang="en-US" dirty="0"/>
              <a:t>, J. Q. Postmortem analysis of adrenal-medulla-to-caudate </a:t>
            </a:r>
            <a:r>
              <a:rPr lang="en-US" dirty="0" err="1"/>
              <a:t>autograft</a:t>
            </a:r>
            <a:r>
              <a:rPr lang="en-US" dirty="0"/>
              <a:t> in a patient with Parkinson's disease. Ann. Neurol. 25, 607–614 (1989). </a:t>
            </a:r>
          </a:p>
          <a:p>
            <a:pPr lvl="1"/>
            <a:r>
              <a:rPr lang="en-US" dirty="0">
                <a:hlinkClick r:id="rId127"/>
              </a:rPr>
              <a:t>CAS</a:t>
            </a:r>
            <a:endParaRPr lang="en-US" dirty="0"/>
          </a:p>
          <a:p>
            <a:pPr lvl="1"/>
            <a:r>
              <a:rPr lang="en-US" dirty="0">
                <a:hlinkClick r:id="rId128"/>
              </a:rPr>
              <a:t>PubMed</a:t>
            </a:r>
            <a:endParaRPr lang="en-US" dirty="0"/>
          </a:p>
          <a:p>
            <a:pPr lvl="1"/>
            <a:r>
              <a:rPr lang="en-US" dirty="0">
                <a:hlinkClick r:id="rId129"/>
              </a:rPr>
              <a:t>Article</a:t>
            </a:r>
            <a:endParaRPr lang="en-US" dirty="0"/>
          </a:p>
          <a:p>
            <a:r>
              <a:rPr lang="en-US" dirty="0" err="1"/>
              <a:t>Kompoliti</a:t>
            </a:r>
            <a:r>
              <a:rPr lang="en-US" dirty="0"/>
              <a:t>, K., Chu, Y., Shannon, K. M. &amp; </a:t>
            </a:r>
            <a:r>
              <a:rPr lang="en-US" dirty="0" err="1"/>
              <a:t>Kordower</a:t>
            </a:r>
            <a:r>
              <a:rPr lang="en-US" dirty="0"/>
              <a:t>, J. H. </a:t>
            </a:r>
            <a:r>
              <a:rPr lang="en-US" dirty="0" err="1"/>
              <a:t>Neuropathological</a:t>
            </a:r>
            <a:r>
              <a:rPr lang="en-US" dirty="0"/>
              <a:t> study 16 years after autologous adrenal medullary transplantation in a Parkinson's disease patient. </a:t>
            </a:r>
            <a:r>
              <a:rPr lang="en-US" dirty="0" err="1"/>
              <a:t>Mov</a:t>
            </a:r>
            <a:r>
              <a:rPr lang="en-US" dirty="0"/>
              <a:t>. </a:t>
            </a:r>
            <a:r>
              <a:rPr lang="en-US" dirty="0" err="1"/>
              <a:t>Disord</a:t>
            </a:r>
            <a:r>
              <a:rPr lang="en-US" dirty="0"/>
              <a:t>. 22, 1630–1633 (2007). </a:t>
            </a:r>
          </a:p>
          <a:p>
            <a:pPr lvl="1"/>
            <a:r>
              <a:rPr lang="en-US" dirty="0">
                <a:hlinkClick r:id="rId130"/>
              </a:rPr>
              <a:t>PubMed</a:t>
            </a:r>
            <a:endParaRPr lang="en-US" dirty="0"/>
          </a:p>
          <a:p>
            <a:pPr lvl="1"/>
            <a:r>
              <a:rPr lang="en-US" dirty="0">
                <a:hlinkClick r:id="rId131"/>
              </a:rPr>
              <a:t>Article</a:t>
            </a:r>
            <a:endParaRPr lang="en-US" dirty="0"/>
          </a:p>
          <a:p>
            <a:r>
              <a:rPr lang="en-US" dirty="0" err="1"/>
              <a:t>Kordower</a:t>
            </a:r>
            <a:r>
              <a:rPr lang="en-US" dirty="0"/>
              <a:t>, J. H., Cochran, E., Penn, R. D. &amp; Goetz, C. G. Putative </a:t>
            </a:r>
            <a:r>
              <a:rPr lang="en-US" dirty="0" err="1"/>
              <a:t>chromaffin</a:t>
            </a:r>
            <a:r>
              <a:rPr lang="en-US" dirty="0"/>
              <a:t> cell survival and enhanced host-derived TH-fiber innervation following a functional adrenal medulla </a:t>
            </a:r>
            <a:r>
              <a:rPr lang="en-US" dirty="0" err="1"/>
              <a:t>autograft</a:t>
            </a:r>
            <a:r>
              <a:rPr lang="en-US" dirty="0"/>
              <a:t> for Parkinson's disease. Ann. Neurol. 29, 405–412 (1991). </a:t>
            </a:r>
          </a:p>
          <a:p>
            <a:pPr lvl="1"/>
            <a:r>
              <a:rPr lang="en-US" dirty="0">
                <a:hlinkClick r:id="rId132"/>
              </a:rPr>
              <a:t>CAS</a:t>
            </a:r>
            <a:endParaRPr lang="en-US" dirty="0"/>
          </a:p>
          <a:p>
            <a:pPr lvl="1"/>
            <a:r>
              <a:rPr lang="en-US" dirty="0">
                <a:hlinkClick r:id="rId133"/>
              </a:rPr>
              <a:t>PubMed</a:t>
            </a:r>
            <a:endParaRPr lang="en-US" dirty="0"/>
          </a:p>
          <a:p>
            <a:pPr lvl="1"/>
            <a:r>
              <a:rPr lang="en-US" dirty="0">
                <a:hlinkClick r:id="rId134"/>
              </a:rPr>
              <a:t>Article</a:t>
            </a:r>
            <a:endParaRPr lang="en-US" dirty="0"/>
          </a:p>
          <a:p>
            <a:r>
              <a:rPr lang="en-US" dirty="0"/>
              <a:t>Waters, C., Itabashi, H. H., </a:t>
            </a:r>
            <a:r>
              <a:rPr lang="en-US" dirty="0" err="1"/>
              <a:t>Apuzzo</a:t>
            </a:r>
            <a:r>
              <a:rPr lang="en-US" dirty="0"/>
              <a:t>, M. L. &amp; Weiner, L. P. Adrenal to caudate transplantation—postmortem study. </a:t>
            </a:r>
            <a:r>
              <a:rPr lang="en-US" dirty="0" err="1"/>
              <a:t>Mov</a:t>
            </a:r>
            <a:r>
              <a:rPr lang="en-US" dirty="0"/>
              <a:t>. </a:t>
            </a:r>
            <a:r>
              <a:rPr lang="en-US" dirty="0" err="1"/>
              <a:t>Disord</a:t>
            </a:r>
            <a:r>
              <a:rPr lang="en-US" dirty="0"/>
              <a:t>. 5, 248–250 (1990). </a:t>
            </a:r>
          </a:p>
          <a:p>
            <a:pPr lvl="1"/>
            <a:r>
              <a:rPr lang="en-US" dirty="0">
                <a:hlinkClick r:id="rId135"/>
              </a:rPr>
              <a:t>CAS</a:t>
            </a:r>
            <a:endParaRPr lang="en-US" dirty="0"/>
          </a:p>
          <a:p>
            <a:pPr lvl="1"/>
            <a:r>
              <a:rPr lang="en-US" dirty="0">
                <a:hlinkClick r:id="rId136"/>
              </a:rPr>
              <a:t>PubMed</a:t>
            </a:r>
            <a:endParaRPr lang="en-US" dirty="0"/>
          </a:p>
          <a:p>
            <a:pPr lvl="1"/>
            <a:r>
              <a:rPr lang="en-US" dirty="0">
                <a:hlinkClick r:id="rId137"/>
              </a:rPr>
              <a:t>Article</a:t>
            </a:r>
            <a:endParaRPr lang="en-US" dirty="0"/>
          </a:p>
          <a:p>
            <a:r>
              <a:rPr lang="en-US" dirty="0" err="1"/>
              <a:t>Lindvall</a:t>
            </a:r>
            <a:r>
              <a:rPr lang="en-US" dirty="0"/>
              <a:t>, O. </a:t>
            </a:r>
            <a:r>
              <a:rPr lang="en-US" i="1" dirty="0"/>
              <a:t>et al</a:t>
            </a:r>
            <a:r>
              <a:rPr lang="en-US" dirty="0"/>
              <a:t>. Human fetal dopamine neurons grafted into the striatum in two patients with severe Parkinson's disease. A detailed account of methodology and a 6-month follow-up. Arch. Neurol. 46, 615–631 (1989). </a:t>
            </a:r>
          </a:p>
          <a:p>
            <a:pPr lvl="1"/>
            <a:r>
              <a:rPr lang="en-US" dirty="0">
                <a:hlinkClick r:id="rId138"/>
              </a:rPr>
              <a:t>CAS</a:t>
            </a:r>
            <a:endParaRPr lang="en-US" dirty="0"/>
          </a:p>
          <a:p>
            <a:pPr lvl="1"/>
            <a:r>
              <a:rPr lang="en-US" dirty="0">
                <a:hlinkClick r:id="rId139"/>
              </a:rPr>
              <a:t>ISI</a:t>
            </a:r>
            <a:endParaRPr lang="en-US" dirty="0"/>
          </a:p>
          <a:p>
            <a:pPr lvl="1"/>
            <a:r>
              <a:rPr lang="en-US" dirty="0">
                <a:hlinkClick r:id="rId140"/>
              </a:rPr>
              <a:t>PubMed</a:t>
            </a:r>
            <a:endParaRPr lang="en-US" dirty="0"/>
          </a:p>
          <a:p>
            <a:pPr lvl="1"/>
            <a:r>
              <a:rPr lang="en-US" dirty="0">
                <a:hlinkClick r:id="rId141"/>
              </a:rPr>
              <a:t>Article</a:t>
            </a:r>
            <a:endParaRPr lang="en-US" dirty="0"/>
          </a:p>
          <a:p>
            <a:r>
              <a:rPr lang="en-US" dirty="0" err="1"/>
              <a:t>Lindvall</a:t>
            </a:r>
            <a:r>
              <a:rPr lang="en-US" dirty="0"/>
              <a:t>, O. </a:t>
            </a:r>
            <a:r>
              <a:rPr lang="en-US" i="1" dirty="0"/>
              <a:t>et al</a:t>
            </a:r>
            <a:r>
              <a:rPr lang="en-US" dirty="0"/>
              <a:t>. Grafts of fetal dopamine neurons survive and improve motor function in Parkinson's disease. Science 247, 574–577 (1990). </a:t>
            </a:r>
          </a:p>
          <a:p>
            <a:pPr lvl="1"/>
            <a:r>
              <a:rPr lang="en-US" dirty="0">
                <a:hlinkClick r:id="rId142"/>
              </a:rPr>
              <a:t>CAS</a:t>
            </a:r>
            <a:endParaRPr lang="en-US" dirty="0"/>
          </a:p>
          <a:p>
            <a:pPr lvl="1"/>
            <a:r>
              <a:rPr lang="en-US" dirty="0">
                <a:hlinkClick r:id="rId143"/>
              </a:rPr>
              <a:t>ISI</a:t>
            </a:r>
            <a:endParaRPr lang="en-US" dirty="0"/>
          </a:p>
          <a:p>
            <a:pPr lvl="1"/>
            <a:r>
              <a:rPr lang="en-US" dirty="0">
                <a:hlinkClick r:id="rId144"/>
              </a:rPr>
              <a:t>PubMed</a:t>
            </a:r>
            <a:endParaRPr lang="en-US" dirty="0"/>
          </a:p>
          <a:p>
            <a:pPr lvl="1"/>
            <a:r>
              <a:rPr lang="en-US" dirty="0">
                <a:hlinkClick r:id="rId145"/>
              </a:rPr>
              <a:t>Article</a:t>
            </a:r>
            <a:endParaRPr lang="en-US" dirty="0"/>
          </a:p>
          <a:p>
            <a:r>
              <a:rPr lang="en-US" dirty="0" err="1"/>
              <a:t>Brundin</a:t>
            </a:r>
            <a:r>
              <a:rPr lang="en-US" dirty="0"/>
              <a:t>, P. </a:t>
            </a:r>
            <a:r>
              <a:rPr lang="en-US" i="1" dirty="0"/>
              <a:t>et al</a:t>
            </a:r>
            <a:r>
              <a:rPr lang="en-US" dirty="0"/>
              <a:t>. Bilateral caudate and putamen grafts of embryonic </a:t>
            </a:r>
            <a:r>
              <a:rPr lang="en-US" dirty="0" err="1"/>
              <a:t>mesencephalic</a:t>
            </a:r>
            <a:r>
              <a:rPr lang="en-US" dirty="0"/>
              <a:t> tissue treated with </a:t>
            </a:r>
            <a:r>
              <a:rPr lang="en-US" dirty="0" err="1"/>
              <a:t>lazaroids</a:t>
            </a:r>
            <a:r>
              <a:rPr lang="en-US" dirty="0"/>
              <a:t> in Parkinson's disease. Brain 123, 1380–1390 (2000). </a:t>
            </a:r>
          </a:p>
          <a:p>
            <a:pPr lvl="1"/>
            <a:r>
              <a:rPr lang="en-US" dirty="0">
                <a:hlinkClick r:id="rId146"/>
              </a:rPr>
              <a:t>ISI</a:t>
            </a:r>
            <a:endParaRPr lang="en-US" dirty="0"/>
          </a:p>
          <a:p>
            <a:pPr lvl="1"/>
            <a:r>
              <a:rPr lang="en-US" dirty="0">
                <a:hlinkClick r:id="rId147"/>
              </a:rPr>
              <a:t>PubMed</a:t>
            </a:r>
            <a:endParaRPr lang="en-US" dirty="0"/>
          </a:p>
          <a:p>
            <a:pPr lvl="1"/>
            <a:r>
              <a:rPr lang="en-US" dirty="0">
                <a:hlinkClick r:id="rId148"/>
              </a:rPr>
              <a:t>Article</a:t>
            </a:r>
            <a:endParaRPr lang="en-US" dirty="0"/>
          </a:p>
          <a:p>
            <a:r>
              <a:rPr lang="en-US" dirty="0" err="1"/>
              <a:t>Lindvall</a:t>
            </a:r>
            <a:r>
              <a:rPr lang="en-US" dirty="0"/>
              <a:t>, O. </a:t>
            </a:r>
            <a:r>
              <a:rPr lang="en-US" i="1" dirty="0"/>
              <a:t>et al</a:t>
            </a:r>
            <a:r>
              <a:rPr lang="en-US" dirty="0"/>
              <a:t>. Evidence for long-term survival and function of dopaminergic grafts in progressive Parkinson's disease. Ann. Neurol. 35, 172–180 (1994). </a:t>
            </a:r>
          </a:p>
          <a:p>
            <a:pPr lvl="1"/>
            <a:r>
              <a:rPr lang="en-US" dirty="0">
                <a:hlinkClick r:id="rId149"/>
              </a:rPr>
              <a:t>CAS</a:t>
            </a:r>
            <a:endParaRPr lang="en-US" dirty="0"/>
          </a:p>
          <a:p>
            <a:pPr lvl="1"/>
            <a:r>
              <a:rPr lang="en-US" dirty="0">
                <a:hlinkClick r:id="rId150"/>
              </a:rPr>
              <a:t>ISI</a:t>
            </a:r>
            <a:endParaRPr lang="en-US" dirty="0"/>
          </a:p>
          <a:p>
            <a:pPr lvl="1"/>
            <a:r>
              <a:rPr lang="en-US" dirty="0">
                <a:hlinkClick r:id="rId151"/>
              </a:rPr>
              <a:t>PubMed</a:t>
            </a:r>
            <a:endParaRPr lang="en-US" dirty="0"/>
          </a:p>
          <a:p>
            <a:pPr lvl="1"/>
            <a:r>
              <a:rPr lang="en-US" dirty="0">
                <a:hlinkClick r:id="rId152"/>
              </a:rPr>
              <a:t>Article</a:t>
            </a:r>
            <a:endParaRPr lang="en-US" dirty="0"/>
          </a:p>
          <a:p>
            <a:r>
              <a:rPr lang="en-US" dirty="0" err="1"/>
              <a:t>Wenning</a:t>
            </a:r>
            <a:r>
              <a:rPr lang="en-US" dirty="0"/>
              <a:t>, G. K. </a:t>
            </a:r>
            <a:r>
              <a:rPr lang="en-US" i="1" dirty="0"/>
              <a:t>et al</a:t>
            </a:r>
            <a:r>
              <a:rPr lang="en-US" dirty="0"/>
              <a:t>. Short- and long-term survival and function of unilateral </a:t>
            </a:r>
            <a:r>
              <a:rPr lang="en-US" dirty="0" err="1"/>
              <a:t>intrastriatal</a:t>
            </a:r>
            <a:r>
              <a:rPr lang="en-US" dirty="0"/>
              <a:t> dopaminergic grafts in Parkinson's disease. Ann. Neurol. 42, 95–107 (1997). </a:t>
            </a:r>
          </a:p>
          <a:p>
            <a:pPr lvl="1"/>
            <a:r>
              <a:rPr lang="en-US" dirty="0">
                <a:hlinkClick r:id="rId153"/>
              </a:rPr>
              <a:t>CAS</a:t>
            </a:r>
            <a:endParaRPr lang="en-US" dirty="0"/>
          </a:p>
          <a:p>
            <a:pPr lvl="1"/>
            <a:r>
              <a:rPr lang="en-US" dirty="0">
                <a:hlinkClick r:id="rId154"/>
              </a:rPr>
              <a:t>ISI</a:t>
            </a:r>
            <a:endParaRPr lang="en-US" dirty="0"/>
          </a:p>
          <a:p>
            <a:pPr lvl="1"/>
            <a:r>
              <a:rPr lang="en-US" dirty="0">
                <a:hlinkClick r:id="rId155"/>
              </a:rPr>
              <a:t>PubMed</a:t>
            </a:r>
            <a:endParaRPr lang="en-US" dirty="0"/>
          </a:p>
          <a:p>
            <a:pPr lvl="1"/>
            <a:r>
              <a:rPr lang="en-US" dirty="0">
                <a:hlinkClick r:id="rId156"/>
              </a:rPr>
              <a:t>Article</a:t>
            </a:r>
            <a:endParaRPr lang="en-US" dirty="0"/>
          </a:p>
          <a:p>
            <a:r>
              <a:rPr lang="en-US" dirty="0" err="1"/>
              <a:t>Piccini</a:t>
            </a:r>
            <a:r>
              <a:rPr lang="en-US" dirty="0"/>
              <a:t>, P. </a:t>
            </a:r>
            <a:r>
              <a:rPr lang="en-US" i="1" dirty="0"/>
              <a:t>et al</a:t>
            </a:r>
            <a:r>
              <a:rPr lang="en-US" dirty="0"/>
              <a:t>. Dopamine release from </a:t>
            </a:r>
            <a:r>
              <a:rPr lang="en-US" dirty="0" err="1"/>
              <a:t>nigral</a:t>
            </a:r>
            <a:r>
              <a:rPr lang="en-US" dirty="0"/>
              <a:t> transplants visualized </a:t>
            </a:r>
            <a:r>
              <a:rPr lang="en-US" i="1" dirty="0"/>
              <a:t>in vivo</a:t>
            </a:r>
            <a:r>
              <a:rPr lang="en-US" dirty="0"/>
              <a:t> in a Parkinson's patient. Nat. </a:t>
            </a:r>
            <a:r>
              <a:rPr lang="en-US" dirty="0" err="1"/>
              <a:t>Neurosci</a:t>
            </a:r>
            <a:r>
              <a:rPr lang="en-US" dirty="0"/>
              <a:t>. 2, 1137–1140 (1999). </a:t>
            </a:r>
          </a:p>
          <a:p>
            <a:pPr lvl="1"/>
            <a:r>
              <a:rPr lang="en-US" dirty="0">
                <a:hlinkClick r:id="rId157"/>
              </a:rPr>
              <a:t>CAS</a:t>
            </a:r>
            <a:endParaRPr lang="en-US" dirty="0"/>
          </a:p>
          <a:p>
            <a:pPr lvl="1"/>
            <a:r>
              <a:rPr lang="en-US" dirty="0">
                <a:hlinkClick r:id="rId158"/>
              </a:rPr>
              <a:t>ISI</a:t>
            </a:r>
            <a:endParaRPr lang="en-US" dirty="0"/>
          </a:p>
          <a:p>
            <a:pPr lvl="1"/>
            <a:r>
              <a:rPr lang="en-US" dirty="0">
                <a:hlinkClick r:id="rId159"/>
              </a:rPr>
              <a:t>PubMed</a:t>
            </a:r>
            <a:endParaRPr lang="en-US" dirty="0"/>
          </a:p>
          <a:p>
            <a:pPr lvl="1"/>
            <a:r>
              <a:rPr lang="en-US" dirty="0">
                <a:hlinkClick r:id="rId160"/>
              </a:rPr>
              <a:t>Article</a:t>
            </a:r>
            <a:endParaRPr lang="en-US" dirty="0"/>
          </a:p>
          <a:p>
            <a:r>
              <a:rPr lang="en-US" dirty="0" err="1"/>
              <a:t>Piccini</a:t>
            </a:r>
            <a:r>
              <a:rPr lang="en-US" dirty="0"/>
              <a:t>, P. </a:t>
            </a:r>
            <a:r>
              <a:rPr lang="en-US" i="1" dirty="0"/>
              <a:t>et al</a:t>
            </a:r>
            <a:r>
              <a:rPr lang="en-US" dirty="0"/>
              <a:t>. Delayed recovery of movement-related cortical function in Parkinson's disease after striatal dopaminergic grafts. Ann. Neurol. 48, 689–695 (2000). </a:t>
            </a:r>
          </a:p>
          <a:p>
            <a:pPr lvl="1"/>
            <a:r>
              <a:rPr lang="en-US" dirty="0">
                <a:hlinkClick r:id="rId161"/>
              </a:rPr>
              <a:t>CAS</a:t>
            </a:r>
            <a:endParaRPr lang="en-US" dirty="0"/>
          </a:p>
          <a:p>
            <a:pPr lvl="1"/>
            <a:r>
              <a:rPr lang="en-US" dirty="0">
                <a:hlinkClick r:id="rId162"/>
              </a:rPr>
              <a:t>ISI</a:t>
            </a:r>
            <a:endParaRPr lang="en-US" dirty="0"/>
          </a:p>
          <a:p>
            <a:pPr lvl="1"/>
            <a:r>
              <a:rPr lang="en-US" dirty="0">
                <a:hlinkClick r:id="rId163"/>
              </a:rPr>
              <a:t>PubMed</a:t>
            </a:r>
            <a:endParaRPr lang="en-US" dirty="0"/>
          </a:p>
          <a:p>
            <a:pPr lvl="1"/>
            <a:r>
              <a:rPr lang="en-US" dirty="0">
                <a:hlinkClick r:id="rId164"/>
              </a:rPr>
              <a:t>Article</a:t>
            </a:r>
            <a:endParaRPr lang="en-US" dirty="0"/>
          </a:p>
          <a:p>
            <a:r>
              <a:rPr lang="en-US" dirty="0" err="1"/>
              <a:t>Kefalopoulou</a:t>
            </a:r>
            <a:r>
              <a:rPr lang="en-US" dirty="0"/>
              <a:t>, Z. </a:t>
            </a:r>
            <a:r>
              <a:rPr lang="en-US" i="1" dirty="0"/>
              <a:t>et al</a:t>
            </a:r>
            <a:r>
              <a:rPr lang="en-US" dirty="0"/>
              <a:t>. Long-term clinical outcome of fetal cell transplantation for Parkinson disease: two case reports. JAMA Neurol. 71, 83–87 (2014). </a:t>
            </a:r>
          </a:p>
          <a:p>
            <a:pPr lvl="1"/>
            <a:r>
              <a:rPr lang="en-US" dirty="0">
                <a:hlinkClick r:id="rId165"/>
              </a:rPr>
              <a:t>ISI</a:t>
            </a:r>
            <a:endParaRPr lang="en-US" dirty="0"/>
          </a:p>
          <a:p>
            <a:pPr lvl="1"/>
            <a:r>
              <a:rPr lang="en-US" dirty="0">
                <a:hlinkClick r:id="rId166"/>
              </a:rPr>
              <a:t>PubMed</a:t>
            </a:r>
            <a:endParaRPr lang="en-US" dirty="0"/>
          </a:p>
          <a:p>
            <a:pPr lvl="1"/>
            <a:r>
              <a:rPr lang="en-US" dirty="0">
                <a:hlinkClick r:id="rId167"/>
              </a:rPr>
              <a:t>Article</a:t>
            </a:r>
            <a:endParaRPr lang="en-US" dirty="0"/>
          </a:p>
          <a:p>
            <a:r>
              <a:rPr lang="en-US" dirty="0"/>
              <a:t>Freed, C. R. </a:t>
            </a:r>
            <a:r>
              <a:rPr lang="en-US" i="1" dirty="0"/>
              <a:t>et al</a:t>
            </a:r>
            <a:r>
              <a:rPr lang="en-US" dirty="0"/>
              <a:t>. Survival of implanted fetal dopamine cells and neurologic improvement 12 to 46 months after transplantation for Parkinson's disease. N. Engl. J. Med. 327, 1549–1555 (1992). </a:t>
            </a:r>
          </a:p>
          <a:p>
            <a:pPr lvl="1"/>
            <a:r>
              <a:rPr lang="en-US" dirty="0">
                <a:hlinkClick r:id="rId168"/>
              </a:rPr>
              <a:t>CAS</a:t>
            </a:r>
            <a:endParaRPr lang="en-US" dirty="0"/>
          </a:p>
          <a:p>
            <a:pPr lvl="1"/>
            <a:r>
              <a:rPr lang="en-US" dirty="0">
                <a:hlinkClick r:id="rId169"/>
              </a:rPr>
              <a:t>ISI</a:t>
            </a:r>
            <a:endParaRPr lang="en-US" dirty="0"/>
          </a:p>
          <a:p>
            <a:pPr lvl="1"/>
            <a:r>
              <a:rPr lang="en-US" dirty="0">
                <a:hlinkClick r:id="rId170"/>
              </a:rPr>
              <a:t>PubMed</a:t>
            </a:r>
            <a:endParaRPr lang="en-US" dirty="0"/>
          </a:p>
          <a:p>
            <a:pPr lvl="1"/>
            <a:r>
              <a:rPr lang="en-US" dirty="0">
                <a:hlinkClick r:id="rId171"/>
              </a:rPr>
              <a:t>Article</a:t>
            </a:r>
            <a:endParaRPr lang="en-US" dirty="0"/>
          </a:p>
          <a:p>
            <a:r>
              <a:rPr lang="en-US" dirty="0"/>
              <a:t>Freeman, T. B. </a:t>
            </a:r>
            <a:r>
              <a:rPr lang="en-US" i="1" dirty="0"/>
              <a:t>et al</a:t>
            </a:r>
            <a:r>
              <a:rPr lang="en-US" dirty="0"/>
              <a:t>. Bilateral fetal </a:t>
            </a:r>
            <a:r>
              <a:rPr lang="en-US" dirty="0" err="1"/>
              <a:t>nigral</a:t>
            </a:r>
            <a:r>
              <a:rPr lang="en-US" dirty="0"/>
              <a:t> transplantation into the </a:t>
            </a:r>
            <a:r>
              <a:rPr lang="en-US" dirty="0" err="1"/>
              <a:t>postcommissural</a:t>
            </a:r>
            <a:r>
              <a:rPr lang="en-US" dirty="0"/>
              <a:t> putamen in Parkinson's disease. Ann. Neurol. 38, 379–388 (1995). </a:t>
            </a:r>
          </a:p>
          <a:p>
            <a:pPr lvl="1"/>
            <a:r>
              <a:rPr lang="en-US" dirty="0">
                <a:hlinkClick r:id="rId172"/>
              </a:rPr>
              <a:t>CAS</a:t>
            </a:r>
            <a:endParaRPr lang="en-US" dirty="0"/>
          </a:p>
          <a:p>
            <a:pPr lvl="1"/>
            <a:r>
              <a:rPr lang="en-US" dirty="0">
                <a:hlinkClick r:id="rId173"/>
              </a:rPr>
              <a:t>ISI</a:t>
            </a:r>
            <a:endParaRPr lang="en-US" dirty="0"/>
          </a:p>
          <a:p>
            <a:pPr lvl="1"/>
            <a:r>
              <a:rPr lang="en-US" dirty="0">
                <a:hlinkClick r:id="rId174"/>
              </a:rPr>
              <a:t>PubMed</a:t>
            </a:r>
            <a:endParaRPr lang="en-US" dirty="0"/>
          </a:p>
          <a:p>
            <a:pPr lvl="1"/>
            <a:r>
              <a:rPr lang="en-US" dirty="0">
                <a:hlinkClick r:id="rId175"/>
              </a:rPr>
              <a:t>Article</a:t>
            </a:r>
            <a:endParaRPr lang="en-US" dirty="0"/>
          </a:p>
          <a:p>
            <a:r>
              <a:rPr lang="en-US" dirty="0"/>
              <a:t>Redmond, D. E. </a:t>
            </a:r>
            <a:r>
              <a:rPr lang="en-US" i="1" dirty="0"/>
              <a:t>et al</a:t>
            </a:r>
            <a:r>
              <a:rPr lang="en-US" dirty="0"/>
              <a:t>. Cellular replacement of dopamine deficit in Parkinson's disease using human fetal </a:t>
            </a:r>
            <a:r>
              <a:rPr lang="en-US" dirty="0" err="1"/>
              <a:t>mesencephalic</a:t>
            </a:r>
            <a:r>
              <a:rPr lang="en-US" dirty="0"/>
              <a:t> tissue: preliminary results in four patients. Res. Publ. Assoc. Res. </a:t>
            </a:r>
            <a:r>
              <a:rPr lang="en-US" dirty="0" err="1"/>
              <a:t>Nerv</a:t>
            </a:r>
            <a:r>
              <a:rPr lang="en-US" dirty="0"/>
              <a:t>. </a:t>
            </a:r>
            <a:r>
              <a:rPr lang="en-US" dirty="0" err="1"/>
              <a:t>Ment</a:t>
            </a:r>
            <a:r>
              <a:rPr lang="en-US" dirty="0"/>
              <a:t>. Dis. 71, 325–359 (1993). </a:t>
            </a:r>
          </a:p>
          <a:p>
            <a:pPr lvl="1"/>
            <a:r>
              <a:rPr lang="en-US" dirty="0">
                <a:hlinkClick r:id="rId176"/>
              </a:rPr>
              <a:t>PubMed</a:t>
            </a:r>
            <a:endParaRPr lang="en-US" dirty="0"/>
          </a:p>
          <a:p>
            <a:r>
              <a:rPr lang="en-US" dirty="0" err="1"/>
              <a:t>Widner</a:t>
            </a:r>
            <a:r>
              <a:rPr lang="en-US" dirty="0"/>
              <a:t>, H. </a:t>
            </a:r>
            <a:r>
              <a:rPr lang="en-US" i="1" dirty="0"/>
              <a:t>et al</a:t>
            </a:r>
            <a:r>
              <a:rPr lang="en-US" dirty="0"/>
              <a:t>. Bilateral fetal </a:t>
            </a:r>
            <a:r>
              <a:rPr lang="en-US" dirty="0" err="1"/>
              <a:t>mesencephalic</a:t>
            </a:r>
            <a:r>
              <a:rPr lang="en-US" dirty="0"/>
              <a:t> grafting in two patients with parkinsonism induced by 1-methyl-4-phenyl-1,2,3,6-tetrahydropyridine (MPTP). N. Engl. J. Med. 327, 1556–1563 (1992). </a:t>
            </a:r>
          </a:p>
          <a:p>
            <a:pPr lvl="1"/>
            <a:r>
              <a:rPr lang="en-US" dirty="0">
                <a:hlinkClick r:id="rId177"/>
              </a:rPr>
              <a:t>CAS</a:t>
            </a:r>
            <a:endParaRPr lang="en-US" dirty="0"/>
          </a:p>
          <a:p>
            <a:pPr lvl="1"/>
            <a:r>
              <a:rPr lang="en-US" dirty="0">
                <a:hlinkClick r:id="rId178"/>
              </a:rPr>
              <a:t>ISI</a:t>
            </a:r>
            <a:endParaRPr lang="en-US" dirty="0"/>
          </a:p>
          <a:p>
            <a:pPr lvl="1"/>
            <a:r>
              <a:rPr lang="en-US" dirty="0">
                <a:hlinkClick r:id="rId179"/>
              </a:rPr>
              <a:t>PubMed</a:t>
            </a:r>
            <a:endParaRPr lang="en-US" dirty="0"/>
          </a:p>
          <a:p>
            <a:pPr lvl="1"/>
            <a:r>
              <a:rPr lang="en-US" dirty="0">
                <a:hlinkClick r:id="rId180"/>
              </a:rPr>
              <a:t>Article</a:t>
            </a:r>
            <a:endParaRPr lang="en-US" dirty="0"/>
          </a:p>
          <a:p>
            <a:r>
              <a:rPr lang="en-US" dirty="0"/>
              <a:t>Mendez, I. </a:t>
            </a:r>
            <a:r>
              <a:rPr lang="en-US" i="1" dirty="0"/>
              <a:t>et al</a:t>
            </a:r>
            <a:r>
              <a:rPr lang="en-US" dirty="0"/>
              <a:t>. Enhancement of survival of stored dopaminergic cells and promotion of graft survival by exposure of human fetal </a:t>
            </a:r>
            <a:r>
              <a:rPr lang="en-US" dirty="0" err="1"/>
              <a:t>nigral</a:t>
            </a:r>
            <a:r>
              <a:rPr lang="en-US" dirty="0"/>
              <a:t> tissue to glial cell line-derived </a:t>
            </a:r>
            <a:r>
              <a:rPr lang="en-US" dirty="0" err="1"/>
              <a:t>neurotrophic</a:t>
            </a:r>
            <a:r>
              <a:rPr lang="en-US" dirty="0"/>
              <a:t> factor in patients with Parkinson's disease. Report of two cases and technical considerations. J. </a:t>
            </a:r>
            <a:r>
              <a:rPr lang="en-US" dirty="0" err="1"/>
              <a:t>Neurosurg</a:t>
            </a:r>
            <a:r>
              <a:rPr lang="en-US" dirty="0"/>
              <a:t>. 92, 863–869 (2000). </a:t>
            </a:r>
          </a:p>
          <a:p>
            <a:pPr lvl="1"/>
            <a:r>
              <a:rPr lang="en-US" dirty="0">
                <a:hlinkClick r:id="rId181"/>
              </a:rPr>
              <a:t>CAS</a:t>
            </a:r>
            <a:endParaRPr lang="en-US" dirty="0"/>
          </a:p>
          <a:p>
            <a:pPr lvl="1"/>
            <a:r>
              <a:rPr lang="en-US" dirty="0">
                <a:hlinkClick r:id="rId182"/>
              </a:rPr>
              <a:t>ISI</a:t>
            </a:r>
            <a:endParaRPr lang="en-US" dirty="0"/>
          </a:p>
          <a:p>
            <a:pPr lvl="1"/>
            <a:r>
              <a:rPr lang="en-US" dirty="0">
                <a:hlinkClick r:id="rId183"/>
              </a:rPr>
              <a:t>PubMed</a:t>
            </a:r>
            <a:endParaRPr lang="en-US" dirty="0"/>
          </a:p>
          <a:p>
            <a:pPr lvl="1"/>
            <a:r>
              <a:rPr lang="en-US" dirty="0">
                <a:hlinkClick r:id="rId184"/>
              </a:rPr>
              <a:t>Article</a:t>
            </a:r>
            <a:endParaRPr lang="en-US" dirty="0"/>
          </a:p>
          <a:p>
            <a:r>
              <a:rPr lang="en-US" dirty="0"/>
              <a:t>Mendez, I. </a:t>
            </a:r>
            <a:r>
              <a:rPr lang="en-US" i="1" dirty="0"/>
              <a:t>et al</a:t>
            </a:r>
            <a:r>
              <a:rPr lang="en-US" dirty="0"/>
              <a:t>. Simultaneous </a:t>
            </a:r>
            <a:r>
              <a:rPr lang="en-US" dirty="0" err="1"/>
              <a:t>intrastriatal</a:t>
            </a:r>
            <a:r>
              <a:rPr lang="en-US" dirty="0"/>
              <a:t> and </a:t>
            </a:r>
            <a:r>
              <a:rPr lang="en-US" dirty="0" err="1"/>
              <a:t>intranigral</a:t>
            </a:r>
            <a:r>
              <a:rPr lang="en-US" dirty="0"/>
              <a:t> fetal dopaminergic grafts in patients with Parkinson disease: a pilot study. Report of three cases. J. </a:t>
            </a:r>
            <a:r>
              <a:rPr lang="en-US" dirty="0" err="1"/>
              <a:t>Neurosurg</a:t>
            </a:r>
            <a:r>
              <a:rPr lang="en-US" dirty="0"/>
              <a:t>. 96, 589–596 (2002). </a:t>
            </a:r>
          </a:p>
          <a:p>
            <a:pPr lvl="1"/>
            <a:r>
              <a:rPr lang="en-US" dirty="0">
                <a:hlinkClick r:id="rId185"/>
              </a:rPr>
              <a:t>PubMed</a:t>
            </a:r>
            <a:endParaRPr lang="en-US" dirty="0"/>
          </a:p>
          <a:p>
            <a:pPr lvl="1"/>
            <a:r>
              <a:rPr lang="en-US" dirty="0">
                <a:hlinkClick r:id="rId186"/>
              </a:rPr>
              <a:t>Article</a:t>
            </a:r>
            <a:endParaRPr lang="en-US" dirty="0"/>
          </a:p>
          <a:p>
            <a:r>
              <a:rPr lang="en-US" dirty="0" err="1"/>
              <a:t>Widner</a:t>
            </a:r>
            <a:r>
              <a:rPr lang="en-US" dirty="0"/>
              <a:t>, H. NIH neural transplantation funding. Science 263, 737 (1994). </a:t>
            </a:r>
          </a:p>
          <a:p>
            <a:pPr lvl="1"/>
            <a:r>
              <a:rPr lang="en-US" dirty="0">
                <a:hlinkClick r:id="rId187"/>
              </a:rPr>
              <a:t>CAS</a:t>
            </a:r>
            <a:endParaRPr lang="en-US" dirty="0"/>
          </a:p>
          <a:p>
            <a:pPr lvl="1"/>
            <a:r>
              <a:rPr lang="en-US" dirty="0">
                <a:hlinkClick r:id="rId188"/>
              </a:rPr>
              <a:t>ISI</a:t>
            </a:r>
            <a:endParaRPr lang="en-US" dirty="0"/>
          </a:p>
          <a:p>
            <a:pPr lvl="1"/>
            <a:r>
              <a:rPr lang="en-US" dirty="0">
                <a:hlinkClick r:id="rId189"/>
              </a:rPr>
              <a:t>PubMed</a:t>
            </a:r>
            <a:endParaRPr lang="en-US" dirty="0"/>
          </a:p>
          <a:p>
            <a:pPr lvl="1"/>
            <a:r>
              <a:rPr lang="en-US" dirty="0">
                <a:hlinkClick r:id="rId190"/>
              </a:rPr>
              <a:t>Article</a:t>
            </a:r>
            <a:endParaRPr lang="en-US" dirty="0"/>
          </a:p>
          <a:p>
            <a:r>
              <a:rPr lang="en-US" dirty="0"/>
              <a:t>Kumar, R. </a:t>
            </a:r>
            <a:r>
              <a:rPr lang="en-US" i="1" dirty="0"/>
              <a:t>et al</a:t>
            </a:r>
            <a:r>
              <a:rPr lang="en-US" dirty="0"/>
              <a:t>. Double-blind evaluation of </a:t>
            </a:r>
            <a:r>
              <a:rPr lang="en-US" dirty="0" err="1"/>
              <a:t>subthalamic</a:t>
            </a:r>
            <a:r>
              <a:rPr lang="en-US" dirty="0"/>
              <a:t> nucleus deep brain stimulation in advanced Parkinson's disease. Neurology 51, 850–855 (1998). </a:t>
            </a:r>
          </a:p>
          <a:p>
            <a:pPr lvl="1"/>
            <a:r>
              <a:rPr lang="en-US" dirty="0">
                <a:hlinkClick r:id="rId191"/>
              </a:rPr>
              <a:t>CAS</a:t>
            </a:r>
            <a:endParaRPr lang="en-US" dirty="0"/>
          </a:p>
          <a:p>
            <a:pPr lvl="1"/>
            <a:r>
              <a:rPr lang="en-US" dirty="0">
                <a:hlinkClick r:id="rId192"/>
              </a:rPr>
              <a:t>ISI</a:t>
            </a:r>
            <a:endParaRPr lang="en-US" dirty="0"/>
          </a:p>
          <a:p>
            <a:pPr lvl="1"/>
            <a:r>
              <a:rPr lang="en-US" dirty="0">
                <a:hlinkClick r:id="rId193"/>
              </a:rPr>
              <a:t>PubMed</a:t>
            </a:r>
            <a:endParaRPr lang="en-US" dirty="0"/>
          </a:p>
          <a:p>
            <a:pPr lvl="1"/>
            <a:r>
              <a:rPr lang="en-US" dirty="0">
                <a:hlinkClick r:id="rId194"/>
              </a:rPr>
              <a:t>Article</a:t>
            </a:r>
            <a:endParaRPr lang="en-US" dirty="0"/>
          </a:p>
          <a:p>
            <a:r>
              <a:rPr lang="en-US" dirty="0"/>
              <a:t>Freed, C. R. </a:t>
            </a:r>
            <a:r>
              <a:rPr lang="en-US" i="1" dirty="0"/>
              <a:t>et al</a:t>
            </a:r>
            <a:r>
              <a:rPr lang="en-US" dirty="0"/>
              <a:t>. Transplantation of embryonic dopamine neurons for severe Parkinson's disease. N. Engl. J. Med. 344, 710–719 (2001). </a:t>
            </a:r>
          </a:p>
          <a:p>
            <a:pPr lvl="1"/>
            <a:r>
              <a:rPr lang="en-US" dirty="0">
                <a:hlinkClick r:id="rId195"/>
              </a:rPr>
              <a:t>CAS</a:t>
            </a:r>
            <a:endParaRPr lang="en-US" dirty="0"/>
          </a:p>
          <a:p>
            <a:pPr lvl="1"/>
            <a:r>
              <a:rPr lang="en-US" dirty="0">
                <a:hlinkClick r:id="rId196"/>
              </a:rPr>
              <a:t>ISI</a:t>
            </a:r>
            <a:endParaRPr lang="en-US" dirty="0"/>
          </a:p>
          <a:p>
            <a:pPr lvl="1"/>
            <a:r>
              <a:rPr lang="en-US" dirty="0">
                <a:hlinkClick r:id="rId197"/>
              </a:rPr>
              <a:t>PubMed</a:t>
            </a:r>
            <a:endParaRPr lang="en-US" dirty="0"/>
          </a:p>
          <a:p>
            <a:pPr lvl="1"/>
            <a:r>
              <a:rPr lang="en-US" dirty="0">
                <a:hlinkClick r:id="rId198"/>
              </a:rPr>
              <a:t>Article</a:t>
            </a:r>
            <a:endParaRPr lang="en-US" dirty="0"/>
          </a:p>
          <a:p>
            <a:r>
              <a:rPr lang="en-US" dirty="0" err="1"/>
              <a:t>Olanow</a:t>
            </a:r>
            <a:r>
              <a:rPr lang="en-US" dirty="0"/>
              <a:t>, C. W. </a:t>
            </a:r>
            <a:r>
              <a:rPr lang="en-US" i="1" dirty="0"/>
              <a:t>et al</a:t>
            </a:r>
            <a:r>
              <a:rPr lang="en-US" dirty="0"/>
              <a:t>. A double-blind controlled trial of bilateral fetal </a:t>
            </a:r>
            <a:r>
              <a:rPr lang="en-US" dirty="0" err="1"/>
              <a:t>nigral</a:t>
            </a:r>
            <a:r>
              <a:rPr lang="en-US" dirty="0"/>
              <a:t> transplantation in Parkinson's disease. Ann. Neurol. 54, 403–414 (2003). </a:t>
            </a:r>
          </a:p>
          <a:p>
            <a:pPr lvl="1"/>
            <a:r>
              <a:rPr lang="en-US" dirty="0">
                <a:hlinkClick r:id="rId199"/>
              </a:rPr>
              <a:t>ISI</a:t>
            </a:r>
            <a:endParaRPr lang="en-US" dirty="0"/>
          </a:p>
          <a:p>
            <a:pPr lvl="1"/>
            <a:r>
              <a:rPr lang="en-US" dirty="0">
                <a:hlinkClick r:id="rId200"/>
              </a:rPr>
              <a:t>PubMed</a:t>
            </a:r>
            <a:endParaRPr lang="en-US" dirty="0"/>
          </a:p>
          <a:p>
            <a:pPr lvl="1"/>
            <a:r>
              <a:rPr lang="en-US" dirty="0">
                <a:hlinkClick r:id="rId201"/>
              </a:rPr>
              <a:t>Article</a:t>
            </a:r>
            <a:endParaRPr lang="en-US" dirty="0"/>
          </a:p>
          <a:p>
            <a:r>
              <a:rPr lang="en-US" dirty="0"/>
              <a:t>Cho, C., </a:t>
            </a:r>
            <a:r>
              <a:rPr lang="en-US" dirty="0" err="1"/>
              <a:t>Alterman</a:t>
            </a:r>
            <a:r>
              <a:rPr lang="en-US" dirty="0"/>
              <a:t>, R., </a:t>
            </a:r>
            <a:r>
              <a:rPr lang="en-US" dirty="0" err="1"/>
              <a:t>Miravite</a:t>
            </a:r>
            <a:r>
              <a:rPr lang="en-US" dirty="0"/>
              <a:t>, J., </a:t>
            </a:r>
            <a:r>
              <a:rPr lang="en-US" dirty="0" err="1"/>
              <a:t>Shils</a:t>
            </a:r>
            <a:r>
              <a:rPr lang="en-US" dirty="0"/>
              <a:t>, J. &amp; </a:t>
            </a:r>
            <a:r>
              <a:rPr lang="en-US" dirty="0" err="1"/>
              <a:t>Tagliati</a:t>
            </a:r>
            <a:r>
              <a:rPr lang="en-US" dirty="0"/>
              <a:t>, M. </a:t>
            </a:r>
            <a:r>
              <a:rPr lang="en-US" dirty="0" err="1"/>
              <a:t>Subthalamic</a:t>
            </a:r>
            <a:r>
              <a:rPr lang="en-US" dirty="0"/>
              <a:t> DBS for the treatment of “runaway” </a:t>
            </a:r>
            <a:r>
              <a:rPr lang="en-US" dirty="0" err="1"/>
              <a:t>dyskinesias</a:t>
            </a:r>
            <a:r>
              <a:rPr lang="en-US" dirty="0"/>
              <a:t> after embryonic or fetal tissue transplant. </a:t>
            </a:r>
            <a:r>
              <a:rPr lang="en-US" dirty="0" err="1"/>
              <a:t>Mov</a:t>
            </a:r>
            <a:r>
              <a:rPr lang="en-US" dirty="0"/>
              <a:t>. </a:t>
            </a:r>
            <a:r>
              <a:rPr lang="en-US" dirty="0" err="1"/>
              <a:t>Disord</a:t>
            </a:r>
            <a:r>
              <a:rPr lang="en-US" dirty="0"/>
              <a:t>. 20, 1237 (2005). </a:t>
            </a:r>
          </a:p>
          <a:p>
            <a:r>
              <a:rPr lang="en-US" dirty="0"/>
              <a:t>Graff-Radford, J. </a:t>
            </a:r>
            <a:r>
              <a:rPr lang="en-US" i="1" dirty="0"/>
              <a:t>et al</a:t>
            </a:r>
            <a:r>
              <a:rPr lang="en-US" dirty="0"/>
              <a:t>. Deep brain stimulation of the internal segment of the </a:t>
            </a:r>
            <a:r>
              <a:rPr lang="en-US" dirty="0" err="1"/>
              <a:t>globus</a:t>
            </a:r>
            <a:r>
              <a:rPr lang="en-US" dirty="0"/>
              <a:t> </a:t>
            </a:r>
            <a:r>
              <a:rPr lang="en-US" dirty="0" err="1"/>
              <a:t>pallidus</a:t>
            </a:r>
            <a:r>
              <a:rPr lang="en-US" dirty="0"/>
              <a:t> in delayed runaway dyskinesia. Arch. Neurol. 63, 1181–1184 (2006). </a:t>
            </a:r>
          </a:p>
          <a:p>
            <a:pPr lvl="1"/>
            <a:r>
              <a:rPr lang="en-US" dirty="0">
                <a:hlinkClick r:id="rId202"/>
              </a:rPr>
              <a:t>PubMed</a:t>
            </a:r>
            <a:endParaRPr lang="en-US" dirty="0"/>
          </a:p>
          <a:p>
            <a:pPr lvl="1"/>
            <a:r>
              <a:rPr lang="en-US" dirty="0">
                <a:hlinkClick r:id="rId203"/>
              </a:rPr>
              <a:t>Article</a:t>
            </a:r>
            <a:endParaRPr lang="en-US" dirty="0"/>
          </a:p>
          <a:p>
            <a:r>
              <a:rPr lang="en-US" dirty="0"/>
              <a:t>Herzog, J. </a:t>
            </a:r>
            <a:r>
              <a:rPr lang="en-US" i="1" dirty="0"/>
              <a:t>et al</a:t>
            </a:r>
            <a:r>
              <a:rPr lang="en-US" dirty="0"/>
              <a:t>. Deep brain stimulation in Parkinson's disease following fetal </a:t>
            </a:r>
            <a:r>
              <a:rPr lang="en-US" dirty="0" err="1"/>
              <a:t>nigral</a:t>
            </a:r>
            <a:r>
              <a:rPr lang="en-US" dirty="0"/>
              <a:t> transplantation. </a:t>
            </a:r>
            <a:r>
              <a:rPr lang="en-US" dirty="0" err="1"/>
              <a:t>Mov</a:t>
            </a:r>
            <a:r>
              <a:rPr lang="en-US" dirty="0"/>
              <a:t>. </a:t>
            </a:r>
            <a:r>
              <a:rPr lang="en-US" dirty="0" err="1"/>
              <a:t>Disord</a:t>
            </a:r>
            <a:r>
              <a:rPr lang="en-US" dirty="0"/>
              <a:t>. 23, 1293–1296 (2008). </a:t>
            </a:r>
          </a:p>
          <a:p>
            <a:pPr lvl="1"/>
            <a:r>
              <a:rPr lang="en-US" dirty="0">
                <a:hlinkClick r:id="rId204"/>
              </a:rPr>
              <a:t>PubMed</a:t>
            </a:r>
            <a:endParaRPr lang="en-US" dirty="0"/>
          </a:p>
          <a:p>
            <a:pPr lvl="1"/>
            <a:r>
              <a:rPr lang="en-US" dirty="0">
                <a:hlinkClick r:id="rId205"/>
              </a:rPr>
              <a:t>Article</a:t>
            </a:r>
            <a:endParaRPr lang="en-US" dirty="0"/>
          </a:p>
          <a:p>
            <a:r>
              <a:rPr lang="en-US" dirty="0" err="1"/>
              <a:t>Hagell</a:t>
            </a:r>
            <a:r>
              <a:rPr lang="en-US" dirty="0"/>
              <a:t>, P. </a:t>
            </a:r>
            <a:r>
              <a:rPr lang="en-US" i="1" dirty="0"/>
              <a:t>et al</a:t>
            </a:r>
            <a:r>
              <a:rPr lang="en-US" dirty="0"/>
              <a:t>. </a:t>
            </a:r>
            <a:r>
              <a:rPr lang="en-US" dirty="0" err="1"/>
              <a:t>Dyskinesias</a:t>
            </a:r>
            <a:r>
              <a:rPr lang="en-US" dirty="0"/>
              <a:t> following neural transplantation in Parkinson's disease. Nat. </a:t>
            </a:r>
            <a:r>
              <a:rPr lang="en-US" dirty="0" err="1"/>
              <a:t>Neurosci</a:t>
            </a:r>
            <a:r>
              <a:rPr lang="en-US" dirty="0"/>
              <a:t>. 5, 627–628 (2002). </a:t>
            </a:r>
          </a:p>
          <a:p>
            <a:pPr lvl="1"/>
            <a:r>
              <a:rPr lang="en-US" dirty="0">
                <a:hlinkClick r:id="rId206"/>
              </a:rPr>
              <a:t>CAS</a:t>
            </a:r>
            <a:endParaRPr lang="en-US" dirty="0"/>
          </a:p>
          <a:p>
            <a:pPr lvl="1"/>
            <a:r>
              <a:rPr lang="en-US" dirty="0">
                <a:hlinkClick r:id="rId207"/>
              </a:rPr>
              <a:t>ISI</a:t>
            </a:r>
            <a:endParaRPr lang="en-US" dirty="0"/>
          </a:p>
          <a:p>
            <a:pPr lvl="1"/>
            <a:r>
              <a:rPr lang="en-US" dirty="0">
                <a:hlinkClick r:id="rId208"/>
              </a:rPr>
              <a:t>PubMed</a:t>
            </a:r>
            <a:endParaRPr lang="en-US" dirty="0"/>
          </a:p>
          <a:p>
            <a:pPr lvl="1"/>
            <a:r>
              <a:rPr lang="en-US" dirty="0">
                <a:hlinkClick r:id="rId209"/>
              </a:rPr>
              <a:t>Article</a:t>
            </a:r>
            <a:endParaRPr lang="en-US" dirty="0"/>
          </a:p>
          <a:p>
            <a:r>
              <a:rPr lang="en-US" dirty="0"/>
              <a:t>Ma, Y. </a:t>
            </a:r>
            <a:r>
              <a:rPr lang="en-US" i="1" dirty="0"/>
              <a:t>et al</a:t>
            </a:r>
            <a:r>
              <a:rPr lang="en-US" dirty="0"/>
              <a:t>. Dyskinesia after fetal cell transplantation for parkinsonism: a PET study. Ann. Neurol. 52, 628–634 (2002). </a:t>
            </a:r>
          </a:p>
          <a:p>
            <a:pPr lvl="1"/>
            <a:r>
              <a:rPr lang="en-US" dirty="0">
                <a:hlinkClick r:id="rId210"/>
              </a:rPr>
              <a:t>ISI</a:t>
            </a:r>
            <a:endParaRPr lang="en-US" dirty="0"/>
          </a:p>
          <a:p>
            <a:pPr lvl="1"/>
            <a:r>
              <a:rPr lang="en-US" dirty="0">
                <a:hlinkClick r:id="rId211"/>
              </a:rPr>
              <a:t>PubMed</a:t>
            </a:r>
            <a:endParaRPr lang="en-US" dirty="0"/>
          </a:p>
          <a:p>
            <a:pPr lvl="1"/>
            <a:r>
              <a:rPr lang="en-US" dirty="0">
                <a:hlinkClick r:id="rId212"/>
              </a:rPr>
              <a:t>Article</a:t>
            </a:r>
            <a:endParaRPr lang="en-US" dirty="0"/>
          </a:p>
          <a:p>
            <a:r>
              <a:rPr lang="en-US" dirty="0"/>
              <a:t>Barker, R. A. &amp; </a:t>
            </a:r>
            <a:r>
              <a:rPr lang="en-US" dirty="0" err="1"/>
              <a:t>Kuan</a:t>
            </a:r>
            <a:r>
              <a:rPr lang="en-US" dirty="0"/>
              <a:t>, W. L. Graft-induced </a:t>
            </a:r>
            <a:r>
              <a:rPr lang="en-US" dirty="0" err="1"/>
              <a:t>dyskinesias</a:t>
            </a:r>
            <a:r>
              <a:rPr lang="en-US" dirty="0"/>
              <a:t> in Parkinson's disease: what is it all about? Cell Stem Cell 7, 148–149 (2010). </a:t>
            </a:r>
          </a:p>
          <a:p>
            <a:pPr lvl="1"/>
            <a:r>
              <a:rPr lang="en-US" dirty="0">
                <a:hlinkClick r:id="rId213"/>
              </a:rPr>
              <a:t>CAS</a:t>
            </a:r>
            <a:endParaRPr lang="en-US" dirty="0"/>
          </a:p>
          <a:p>
            <a:pPr lvl="1"/>
            <a:r>
              <a:rPr lang="en-US" dirty="0">
                <a:hlinkClick r:id="rId214"/>
              </a:rPr>
              <a:t>PubMed</a:t>
            </a:r>
            <a:endParaRPr lang="en-US" dirty="0"/>
          </a:p>
          <a:p>
            <a:pPr lvl="1"/>
            <a:r>
              <a:rPr lang="en-US" dirty="0">
                <a:hlinkClick r:id="rId215"/>
              </a:rPr>
              <a:t>Article</a:t>
            </a:r>
            <a:endParaRPr lang="en-US" dirty="0"/>
          </a:p>
          <a:p>
            <a:r>
              <a:rPr lang="en-US" dirty="0" err="1"/>
              <a:t>Politis</a:t>
            </a:r>
            <a:r>
              <a:rPr lang="en-US" dirty="0"/>
              <a:t>, M. </a:t>
            </a:r>
            <a:r>
              <a:rPr lang="en-US" i="1" dirty="0"/>
              <a:t>et al</a:t>
            </a:r>
            <a:r>
              <a:rPr lang="en-US" dirty="0"/>
              <a:t>. Serotonergic neurons mediate dyskinesia side effects in Parkinson's patients with neural transplants. Sci. Transl. Med. 2, 38ra46 (2010). </a:t>
            </a:r>
          </a:p>
          <a:p>
            <a:pPr lvl="1"/>
            <a:r>
              <a:rPr lang="en-US" dirty="0">
                <a:hlinkClick r:id="rId216"/>
              </a:rPr>
              <a:t>CAS</a:t>
            </a:r>
            <a:endParaRPr lang="en-US" dirty="0"/>
          </a:p>
          <a:p>
            <a:pPr lvl="1"/>
            <a:r>
              <a:rPr lang="en-US" dirty="0">
                <a:hlinkClick r:id="rId217"/>
              </a:rPr>
              <a:t>PubMed</a:t>
            </a:r>
            <a:endParaRPr lang="en-US" dirty="0"/>
          </a:p>
          <a:p>
            <a:pPr lvl="1"/>
            <a:r>
              <a:rPr lang="en-US" dirty="0">
                <a:hlinkClick r:id="rId218"/>
              </a:rPr>
              <a:t>Article</a:t>
            </a:r>
            <a:endParaRPr lang="en-US" dirty="0"/>
          </a:p>
          <a:p>
            <a:r>
              <a:rPr lang="en-US" dirty="0" err="1"/>
              <a:t>Politis</a:t>
            </a:r>
            <a:r>
              <a:rPr lang="en-US" dirty="0"/>
              <a:t>, M. </a:t>
            </a:r>
            <a:r>
              <a:rPr lang="en-US" i="1" dirty="0"/>
              <a:t>et al</a:t>
            </a:r>
            <a:r>
              <a:rPr lang="en-US" dirty="0"/>
              <a:t>. Graft-induced </a:t>
            </a:r>
            <a:r>
              <a:rPr lang="en-US" dirty="0" err="1"/>
              <a:t>dyskinesias</a:t>
            </a:r>
            <a:r>
              <a:rPr lang="en-US" dirty="0"/>
              <a:t> in Parkinson's disease: high striatal serotonin/dopamine transporter ratio. </a:t>
            </a:r>
            <a:r>
              <a:rPr lang="en-US" dirty="0" err="1"/>
              <a:t>Mov</a:t>
            </a:r>
            <a:r>
              <a:rPr lang="en-US" dirty="0"/>
              <a:t>. </a:t>
            </a:r>
            <a:r>
              <a:rPr lang="en-US" dirty="0" err="1"/>
              <a:t>Disord</a:t>
            </a:r>
            <a:r>
              <a:rPr lang="en-US" dirty="0"/>
              <a:t>. 26, 1997–2003 (2011). </a:t>
            </a:r>
          </a:p>
          <a:p>
            <a:pPr lvl="1"/>
            <a:r>
              <a:rPr lang="en-US" dirty="0">
                <a:hlinkClick r:id="rId219"/>
              </a:rPr>
              <a:t>ISI</a:t>
            </a:r>
            <a:endParaRPr lang="en-US" dirty="0"/>
          </a:p>
          <a:p>
            <a:pPr lvl="1"/>
            <a:r>
              <a:rPr lang="en-US" dirty="0">
                <a:hlinkClick r:id="rId220"/>
              </a:rPr>
              <a:t>PubMed</a:t>
            </a:r>
            <a:endParaRPr lang="en-US" dirty="0"/>
          </a:p>
          <a:p>
            <a:pPr lvl="1"/>
            <a:r>
              <a:rPr lang="en-US" dirty="0">
                <a:hlinkClick r:id="rId221"/>
              </a:rPr>
              <a:t>Article</a:t>
            </a:r>
            <a:endParaRPr lang="en-US" dirty="0"/>
          </a:p>
          <a:p>
            <a:r>
              <a:rPr lang="en-US" dirty="0"/>
              <a:t>Lane, E. L., Winkler, C., </a:t>
            </a:r>
            <a:r>
              <a:rPr lang="en-US" dirty="0" err="1"/>
              <a:t>Brundin</a:t>
            </a:r>
            <a:r>
              <a:rPr lang="en-US" dirty="0"/>
              <a:t>, P. &amp; Cenci, M. A. The impact of graft size on the development of dyskinesia following </a:t>
            </a:r>
            <a:r>
              <a:rPr lang="en-US" dirty="0" err="1"/>
              <a:t>intrastriatal</a:t>
            </a:r>
            <a:r>
              <a:rPr lang="en-US" dirty="0"/>
              <a:t> grafting of embryonic dopamine neurons in the rat. </a:t>
            </a:r>
            <a:r>
              <a:rPr lang="en-US" dirty="0" err="1"/>
              <a:t>Neurobiol</a:t>
            </a:r>
            <a:r>
              <a:rPr lang="en-US" dirty="0"/>
              <a:t>. Dis. 22, 334–345 (2006). </a:t>
            </a:r>
          </a:p>
          <a:p>
            <a:pPr lvl="1"/>
            <a:r>
              <a:rPr lang="en-US" dirty="0">
                <a:hlinkClick r:id="rId222"/>
              </a:rPr>
              <a:t>CAS</a:t>
            </a:r>
            <a:endParaRPr lang="en-US" dirty="0"/>
          </a:p>
          <a:p>
            <a:pPr lvl="1"/>
            <a:r>
              <a:rPr lang="en-US" dirty="0">
                <a:hlinkClick r:id="rId223"/>
              </a:rPr>
              <a:t>ISI</a:t>
            </a:r>
            <a:endParaRPr lang="en-US" dirty="0"/>
          </a:p>
          <a:p>
            <a:pPr lvl="1"/>
            <a:r>
              <a:rPr lang="en-US" dirty="0">
                <a:hlinkClick r:id="rId224"/>
              </a:rPr>
              <a:t>PubMed</a:t>
            </a:r>
            <a:endParaRPr lang="en-US" dirty="0"/>
          </a:p>
          <a:p>
            <a:pPr lvl="1"/>
            <a:r>
              <a:rPr lang="en-US" dirty="0">
                <a:hlinkClick r:id="rId225"/>
              </a:rPr>
              <a:t>Article</a:t>
            </a:r>
            <a:endParaRPr lang="en-US" dirty="0"/>
          </a:p>
          <a:p>
            <a:r>
              <a:rPr lang="en-US" dirty="0"/>
              <a:t>Winkler, C., </a:t>
            </a:r>
            <a:r>
              <a:rPr lang="en-US" dirty="0" err="1"/>
              <a:t>Georgievska</a:t>
            </a:r>
            <a:r>
              <a:rPr lang="en-US" dirty="0"/>
              <a:t>, B., </a:t>
            </a:r>
            <a:r>
              <a:rPr lang="en-US" dirty="0" err="1"/>
              <a:t>Carlsson</a:t>
            </a:r>
            <a:r>
              <a:rPr lang="en-US" dirty="0"/>
              <a:t>, T., </a:t>
            </a:r>
            <a:r>
              <a:rPr lang="en-US" dirty="0" err="1"/>
              <a:t>Lacar</a:t>
            </a:r>
            <a:r>
              <a:rPr lang="en-US" dirty="0"/>
              <a:t>, B. &amp; </a:t>
            </a:r>
            <a:r>
              <a:rPr lang="en-US" dirty="0" err="1"/>
              <a:t>Kirik</a:t>
            </a:r>
            <a:r>
              <a:rPr lang="en-US" dirty="0"/>
              <a:t>, D. Continuous exposure to glial cell line-derived </a:t>
            </a:r>
            <a:r>
              <a:rPr lang="en-US" dirty="0" err="1"/>
              <a:t>neurotrophic</a:t>
            </a:r>
            <a:r>
              <a:rPr lang="en-US" dirty="0"/>
              <a:t> factor to mature dopaminergic transplants impairs the graft's ability to improve spontaneous motor behavior in </a:t>
            </a:r>
            <a:r>
              <a:rPr lang="en-US" dirty="0" err="1"/>
              <a:t>parkinsonian</a:t>
            </a:r>
            <a:r>
              <a:rPr lang="en-US" dirty="0"/>
              <a:t> rats. Neuroscience 141, 521–531 (2006). </a:t>
            </a:r>
          </a:p>
          <a:p>
            <a:pPr lvl="1"/>
            <a:r>
              <a:rPr lang="en-US" dirty="0">
                <a:hlinkClick r:id="rId226"/>
              </a:rPr>
              <a:t>CAS</a:t>
            </a:r>
            <a:endParaRPr lang="en-US" dirty="0"/>
          </a:p>
          <a:p>
            <a:pPr lvl="1"/>
            <a:r>
              <a:rPr lang="en-US" dirty="0">
                <a:hlinkClick r:id="rId227"/>
              </a:rPr>
              <a:t>PubMed</a:t>
            </a:r>
            <a:endParaRPr lang="en-US" dirty="0"/>
          </a:p>
          <a:p>
            <a:pPr lvl="1"/>
            <a:r>
              <a:rPr lang="en-US" dirty="0">
                <a:hlinkClick r:id="rId228"/>
              </a:rPr>
              <a:t>Article</a:t>
            </a:r>
            <a:endParaRPr lang="en-US" dirty="0"/>
          </a:p>
          <a:p>
            <a:r>
              <a:rPr lang="en-US" dirty="0"/>
              <a:t>Mendez, I. </a:t>
            </a:r>
            <a:r>
              <a:rPr lang="en-US" i="1" dirty="0"/>
              <a:t>et al</a:t>
            </a:r>
            <a:r>
              <a:rPr lang="en-US" dirty="0"/>
              <a:t>. Cell type analysis of functional fetal dopamine cell suspension transplants in the striatum and </a:t>
            </a:r>
            <a:r>
              <a:rPr lang="en-US" dirty="0" err="1"/>
              <a:t>substantia</a:t>
            </a:r>
            <a:r>
              <a:rPr lang="en-US" dirty="0"/>
              <a:t> </a:t>
            </a:r>
            <a:r>
              <a:rPr lang="en-US" dirty="0" err="1"/>
              <a:t>nigra</a:t>
            </a:r>
            <a:r>
              <a:rPr lang="en-US" dirty="0"/>
              <a:t> of patients with Parkinson's disease. Brain 128, 1498–1510 (2005). </a:t>
            </a:r>
          </a:p>
          <a:p>
            <a:pPr lvl="1"/>
            <a:r>
              <a:rPr lang="en-US" dirty="0">
                <a:hlinkClick r:id="rId229"/>
              </a:rPr>
              <a:t>ISI</a:t>
            </a:r>
            <a:endParaRPr lang="en-US" dirty="0"/>
          </a:p>
          <a:p>
            <a:pPr lvl="1"/>
            <a:r>
              <a:rPr lang="en-US" dirty="0">
                <a:hlinkClick r:id="rId230"/>
              </a:rPr>
              <a:t>PubMed</a:t>
            </a:r>
            <a:endParaRPr lang="en-US" dirty="0"/>
          </a:p>
          <a:p>
            <a:pPr lvl="1"/>
            <a:r>
              <a:rPr lang="en-US" dirty="0">
                <a:hlinkClick r:id="rId231"/>
              </a:rPr>
              <a:t>Article</a:t>
            </a:r>
            <a:endParaRPr lang="en-US" dirty="0"/>
          </a:p>
          <a:p>
            <a:r>
              <a:rPr lang="en-US" dirty="0" err="1"/>
              <a:t>Krack</a:t>
            </a:r>
            <a:r>
              <a:rPr lang="en-US" dirty="0"/>
              <a:t>, P., </a:t>
            </a:r>
            <a:r>
              <a:rPr lang="en-US" dirty="0" err="1"/>
              <a:t>Poepping</a:t>
            </a:r>
            <a:r>
              <a:rPr lang="en-US" dirty="0"/>
              <a:t>, M., </a:t>
            </a:r>
            <a:r>
              <a:rPr lang="en-US" dirty="0" err="1"/>
              <a:t>Weinert</a:t>
            </a:r>
            <a:r>
              <a:rPr lang="en-US" dirty="0"/>
              <a:t>, D., Schrader, B. &amp; </a:t>
            </a:r>
            <a:r>
              <a:rPr lang="en-US" dirty="0" err="1"/>
              <a:t>Deuschl</a:t>
            </a:r>
            <a:r>
              <a:rPr lang="en-US" dirty="0"/>
              <a:t>, G. Thalamic, </a:t>
            </a:r>
            <a:r>
              <a:rPr lang="en-US" dirty="0" err="1"/>
              <a:t>pallidal</a:t>
            </a:r>
            <a:r>
              <a:rPr lang="en-US" dirty="0"/>
              <a:t>, or </a:t>
            </a:r>
            <a:r>
              <a:rPr lang="en-US" dirty="0" err="1"/>
              <a:t>subthalamic</a:t>
            </a:r>
            <a:r>
              <a:rPr lang="en-US" dirty="0"/>
              <a:t> surgery for Parkinson's disease? J. Neurol. 247 (Suppl. 2), II122–II134 (2000). </a:t>
            </a:r>
          </a:p>
          <a:p>
            <a:r>
              <a:rPr lang="en-US" dirty="0"/>
              <a:t>Ma, Y. </a:t>
            </a:r>
            <a:r>
              <a:rPr lang="en-US" i="1" dirty="0"/>
              <a:t>et al</a:t>
            </a:r>
            <a:r>
              <a:rPr lang="en-US" dirty="0"/>
              <a:t>. Dopamine cell implantation in Parkinson's disease: long-term clinical and </a:t>
            </a:r>
            <a:r>
              <a:rPr lang="en-US" baseline="30000" dirty="0"/>
              <a:t>18</a:t>
            </a:r>
            <a:r>
              <a:rPr lang="en-US" dirty="0"/>
              <a:t>F-FDOPA PET outcomes. J. </a:t>
            </a:r>
            <a:r>
              <a:rPr lang="en-US" dirty="0" err="1"/>
              <a:t>Nucl</a:t>
            </a:r>
            <a:r>
              <a:rPr lang="en-US" dirty="0"/>
              <a:t>. Med. 51, 7–15 (2010). </a:t>
            </a:r>
          </a:p>
          <a:p>
            <a:pPr lvl="1"/>
            <a:r>
              <a:rPr lang="en-US" dirty="0">
                <a:hlinkClick r:id="rId232"/>
              </a:rPr>
              <a:t>PubMed</a:t>
            </a:r>
            <a:endParaRPr lang="en-US" dirty="0"/>
          </a:p>
          <a:p>
            <a:pPr lvl="1"/>
            <a:r>
              <a:rPr lang="en-US" dirty="0">
                <a:hlinkClick r:id="rId233"/>
              </a:rPr>
              <a:t>Article</a:t>
            </a:r>
            <a:endParaRPr lang="en-US" dirty="0"/>
          </a:p>
          <a:p>
            <a:r>
              <a:rPr lang="en-US" dirty="0"/>
              <a:t>Barker, R. A., Barrett, J., Mason, S. L. &amp; </a:t>
            </a:r>
            <a:r>
              <a:rPr lang="en-US" dirty="0" err="1"/>
              <a:t>Björklund</a:t>
            </a:r>
            <a:r>
              <a:rPr lang="en-US" dirty="0"/>
              <a:t>, A. Fetal dopaminergic transplantation trials and the future of neural grafting in Parkinson's disease. Lancet Neurol. 12, 84–91 (2013). </a:t>
            </a:r>
          </a:p>
          <a:p>
            <a:pPr lvl="1"/>
            <a:r>
              <a:rPr lang="en-US" dirty="0">
                <a:hlinkClick r:id="rId234"/>
              </a:rPr>
              <a:t>CAS</a:t>
            </a:r>
            <a:endParaRPr lang="en-US" dirty="0"/>
          </a:p>
          <a:p>
            <a:pPr lvl="1"/>
            <a:r>
              <a:rPr lang="en-US" dirty="0">
                <a:hlinkClick r:id="rId235"/>
              </a:rPr>
              <a:t>ISI</a:t>
            </a:r>
            <a:endParaRPr lang="en-US" dirty="0"/>
          </a:p>
          <a:p>
            <a:pPr lvl="1"/>
            <a:r>
              <a:rPr lang="en-US" dirty="0">
                <a:hlinkClick r:id="rId236"/>
              </a:rPr>
              <a:t>PubMed</a:t>
            </a:r>
            <a:endParaRPr lang="en-US" dirty="0"/>
          </a:p>
          <a:p>
            <a:pPr lvl="1"/>
            <a:r>
              <a:rPr lang="en-US" dirty="0">
                <a:hlinkClick r:id="rId237"/>
              </a:rPr>
              <a:t>Article</a:t>
            </a:r>
            <a:endParaRPr lang="en-US" dirty="0"/>
          </a:p>
          <a:p>
            <a:r>
              <a:rPr lang="en-US" dirty="0" err="1"/>
              <a:t>Piccini</a:t>
            </a:r>
            <a:r>
              <a:rPr lang="en-US" dirty="0"/>
              <a:t>, P. </a:t>
            </a:r>
            <a:r>
              <a:rPr lang="en-US" i="1" dirty="0"/>
              <a:t>et al</a:t>
            </a:r>
            <a:r>
              <a:rPr lang="en-US" dirty="0"/>
              <a:t>. Factors affecting the clinical outcome after neural transplantation in Parkinson's disease. Brain 128, 2977–2986 (2005). </a:t>
            </a:r>
          </a:p>
          <a:p>
            <a:pPr lvl="1"/>
            <a:r>
              <a:rPr lang="en-US" dirty="0">
                <a:hlinkClick r:id="rId238"/>
              </a:rPr>
              <a:t>PubMed</a:t>
            </a:r>
            <a:endParaRPr lang="en-US" dirty="0"/>
          </a:p>
          <a:p>
            <a:pPr lvl="1"/>
            <a:r>
              <a:rPr lang="en-US" dirty="0">
                <a:hlinkClick r:id="rId239"/>
              </a:rPr>
              <a:t>Article</a:t>
            </a:r>
            <a:endParaRPr lang="en-US" dirty="0"/>
          </a:p>
          <a:p>
            <a:r>
              <a:rPr lang="en-US" dirty="0" err="1"/>
              <a:t>Kordower</a:t>
            </a:r>
            <a:r>
              <a:rPr lang="en-US" dirty="0"/>
              <a:t>, J. H. </a:t>
            </a:r>
            <a:r>
              <a:rPr lang="en-US" i="1" dirty="0"/>
              <a:t>et al</a:t>
            </a:r>
            <a:r>
              <a:rPr lang="en-US" dirty="0"/>
              <a:t>. </a:t>
            </a:r>
            <a:r>
              <a:rPr lang="en-US" dirty="0" err="1"/>
              <a:t>Neuropathological</a:t>
            </a:r>
            <a:r>
              <a:rPr lang="en-US" dirty="0"/>
              <a:t> evidence of graft survival and striatal </a:t>
            </a:r>
            <a:r>
              <a:rPr lang="en-US" dirty="0" err="1"/>
              <a:t>reinnervation</a:t>
            </a:r>
            <a:r>
              <a:rPr lang="en-US" dirty="0"/>
              <a:t> after the transplantation of fetal </a:t>
            </a:r>
            <a:r>
              <a:rPr lang="en-US" dirty="0" err="1"/>
              <a:t>mesencephalic</a:t>
            </a:r>
            <a:r>
              <a:rPr lang="en-US" dirty="0"/>
              <a:t> tissue in a patient with Parkinson's disease. N. Engl. J. Med. 332, 1118–1124 (1995). </a:t>
            </a:r>
          </a:p>
          <a:p>
            <a:pPr lvl="1"/>
            <a:r>
              <a:rPr lang="en-US" dirty="0">
                <a:hlinkClick r:id="rId240"/>
              </a:rPr>
              <a:t>CAS</a:t>
            </a:r>
            <a:endParaRPr lang="en-US" dirty="0"/>
          </a:p>
          <a:p>
            <a:pPr lvl="1"/>
            <a:r>
              <a:rPr lang="en-US" dirty="0">
                <a:hlinkClick r:id="rId241"/>
              </a:rPr>
              <a:t>ISI</a:t>
            </a:r>
            <a:endParaRPr lang="en-US" dirty="0"/>
          </a:p>
          <a:p>
            <a:pPr lvl="1"/>
            <a:r>
              <a:rPr lang="en-US" dirty="0">
                <a:hlinkClick r:id="rId242"/>
              </a:rPr>
              <a:t>PubMed</a:t>
            </a:r>
            <a:endParaRPr lang="en-US" dirty="0"/>
          </a:p>
          <a:p>
            <a:pPr lvl="1"/>
            <a:r>
              <a:rPr lang="en-US" dirty="0">
                <a:hlinkClick r:id="rId243"/>
              </a:rPr>
              <a:t>Article</a:t>
            </a:r>
            <a:endParaRPr lang="en-US" dirty="0"/>
          </a:p>
          <a:p>
            <a:r>
              <a:rPr lang="en-US" dirty="0" err="1"/>
              <a:t>Kordower</a:t>
            </a:r>
            <a:r>
              <a:rPr lang="en-US" dirty="0"/>
              <a:t>, J. H. </a:t>
            </a:r>
            <a:r>
              <a:rPr lang="en-US" i="1" dirty="0"/>
              <a:t>et al</a:t>
            </a:r>
            <a:r>
              <a:rPr lang="en-US" dirty="0"/>
              <a:t>. Functional fetal </a:t>
            </a:r>
            <a:r>
              <a:rPr lang="en-US" dirty="0" err="1"/>
              <a:t>nigral</a:t>
            </a:r>
            <a:r>
              <a:rPr lang="en-US" dirty="0"/>
              <a:t> grafts in a patient with Parkinson's disease: </a:t>
            </a:r>
            <a:r>
              <a:rPr lang="en-US" dirty="0" err="1"/>
              <a:t>chemoanatomic</a:t>
            </a:r>
            <a:r>
              <a:rPr lang="en-US" dirty="0"/>
              <a:t>, </a:t>
            </a:r>
            <a:r>
              <a:rPr lang="en-US" dirty="0" err="1"/>
              <a:t>ultrastructural</a:t>
            </a:r>
            <a:r>
              <a:rPr lang="en-US" dirty="0"/>
              <a:t>, and metabolic studies. J. Comp. Neurol. 370, 203–230 (1996). </a:t>
            </a:r>
          </a:p>
          <a:p>
            <a:pPr lvl="1"/>
            <a:r>
              <a:rPr lang="en-US" dirty="0">
                <a:hlinkClick r:id="rId244"/>
              </a:rPr>
              <a:t>CAS</a:t>
            </a:r>
            <a:endParaRPr lang="en-US" dirty="0"/>
          </a:p>
          <a:p>
            <a:pPr lvl="1"/>
            <a:r>
              <a:rPr lang="en-US" dirty="0">
                <a:hlinkClick r:id="rId245"/>
              </a:rPr>
              <a:t>ISI</a:t>
            </a:r>
            <a:endParaRPr lang="en-US" dirty="0"/>
          </a:p>
          <a:p>
            <a:pPr lvl="1"/>
            <a:r>
              <a:rPr lang="en-US" dirty="0">
                <a:hlinkClick r:id="rId246"/>
              </a:rPr>
              <a:t>PubMed</a:t>
            </a:r>
            <a:endParaRPr lang="en-US" dirty="0"/>
          </a:p>
          <a:p>
            <a:pPr lvl="1"/>
            <a:r>
              <a:rPr lang="en-US" dirty="0">
                <a:hlinkClick r:id="rId247"/>
              </a:rPr>
              <a:t>Article</a:t>
            </a:r>
            <a:endParaRPr lang="en-US" dirty="0"/>
          </a:p>
          <a:p>
            <a:r>
              <a:rPr lang="en-US" dirty="0" err="1"/>
              <a:t>Kordower</a:t>
            </a:r>
            <a:r>
              <a:rPr lang="en-US" dirty="0"/>
              <a:t>, J. H. </a:t>
            </a:r>
            <a:r>
              <a:rPr lang="en-US" i="1" dirty="0"/>
              <a:t>et al</a:t>
            </a:r>
            <a:r>
              <a:rPr lang="en-US" dirty="0"/>
              <a:t>. Fetal </a:t>
            </a:r>
            <a:r>
              <a:rPr lang="en-US" dirty="0" err="1"/>
              <a:t>nigral</a:t>
            </a:r>
            <a:r>
              <a:rPr lang="en-US" dirty="0"/>
              <a:t> grafts survive and mediate clinical benefit in a patient with Parkinson's disease. </a:t>
            </a:r>
            <a:r>
              <a:rPr lang="en-US" dirty="0" err="1"/>
              <a:t>Mov</a:t>
            </a:r>
            <a:r>
              <a:rPr lang="en-US" dirty="0"/>
              <a:t>. </a:t>
            </a:r>
            <a:r>
              <a:rPr lang="en-US" dirty="0" err="1"/>
              <a:t>Disord</a:t>
            </a:r>
            <a:r>
              <a:rPr lang="en-US" dirty="0"/>
              <a:t>. 13, 383–393 (1998). </a:t>
            </a:r>
          </a:p>
          <a:p>
            <a:pPr lvl="1"/>
            <a:r>
              <a:rPr lang="en-US" dirty="0">
                <a:hlinkClick r:id="rId248"/>
              </a:rPr>
              <a:t>CAS</a:t>
            </a:r>
            <a:endParaRPr lang="en-US" dirty="0"/>
          </a:p>
          <a:p>
            <a:pPr lvl="1"/>
            <a:r>
              <a:rPr lang="en-US" dirty="0">
                <a:hlinkClick r:id="rId249"/>
              </a:rPr>
              <a:t>ISI</a:t>
            </a:r>
            <a:endParaRPr lang="en-US" dirty="0"/>
          </a:p>
          <a:p>
            <a:pPr lvl="1"/>
            <a:r>
              <a:rPr lang="en-US" dirty="0">
                <a:hlinkClick r:id="rId250"/>
              </a:rPr>
              <a:t>PubMed</a:t>
            </a:r>
            <a:endParaRPr lang="en-US" dirty="0"/>
          </a:p>
          <a:p>
            <a:pPr lvl="1"/>
            <a:r>
              <a:rPr lang="en-US" dirty="0">
                <a:hlinkClick r:id="rId251"/>
              </a:rPr>
              <a:t>Article</a:t>
            </a:r>
            <a:endParaRPr lang="en-US" dirty="0"/>
          </a:p>
          <a:p>
            <a:r>
              <a:rPr lang="en-US" dirty="0"/>
              <a:t>TRANSEURO </a:t>
            </a:r>
            <a:r>
              <a:rPr lang="en-US" dirty="0">
                <a:hlinkClick r:id="rId252"/>
              </a:rPr>
              <a:t>[online]</a:t>
            </a:r>
            <a:r>
              <a:rPr lang="en-US" dirty="0"/>
              <a:t>, (2014). </a:t>
            </a:r>
          </a:p>
          <a:p>
            <a:r>
              <a:rPr lang="en-US" dirty="0"/>
              <a:t>Barker, R. A., Kendall, A. L. &amp; </a:t>
            </a:r>
            <a:r>
              <a:rPr lang="en-US" dirty="0" err="1"/>
              <a:t>Widner</a:t>
            </a:r>
            <a:r>
              <a:rPr lang="en-US" dirty="0"/>
              <a:t>, H. Neural tissue xenotransplantation: what is needed prior to clinical trials in Parkinson's disease? Neural Tissue </a:t>
            </a:r>
            <a:r>
              <a:rPr lang="en-US" dirty="0" err="1"/>
              <a:t>Xenografting</a:t>
            </a:r>
            <a:r>
              <a:rPr lang="en-US" dirty="0"/>
              <a:t> Project. Cell Transplant. 9, 235–246 (2000). </a:t>
            </a:r>
          </a:p>
          <a:p>
            <a:pPr lvl="1"/>
            <a:r>
              <a:rPr lang="en-US" dirty="0">
                <a:hlinkClick r:id="rId253"/>
              </a:rPr>
              <a:t>CAS</a:t>
            </a:r>
            <a:endParaRPr lang="en-US" dirty="0"/>
          </a:p>
          <a:p>
            <a:pPr lvl="1"/>
            <a:r>
              <a:rPr lang="en-US" dirty="0">
                <a:hlinkClick r:id="rId254"/>
              </a:rPr>
              <a:t>PubMed</a:t>
            </a:r>
            <a:endParaRPr lang="en-US" dirty="0"/>
          </a:p>
          <a:p>
            <a:r>
              <a:rPr lang="en-US" dirty="0" err="1"/>
              <a:t>Galpern</a:t>
            </a:r>
            <a:r>
              <a:rPr lang="en-US" dirty="0"/>
              <a:t>, W. R., Burns, L. H., Deacon, T. W., </a:t>
            </a:r>
            <a:r>
              <a:rPr lang="en-US" dirty="0" err="1"/>
              <a:t>Dinsmore</a:t>
            </a:r>
            <a:r>
              <a:rPr lang="en-US" dirty="0"/>
              <a:t>, J. &amp; </a:t>
            </a:r>
            <a:r>
              <a:rPr lang="en-US" dirty="0" err="1"/>
              <a:t>Isacson</a:t>
            </a:r>
            <a:r>
              <a:rPr lang="en-US" dirty="0"/>
              <a:t>, O. Xenotransplantation of porcine fetal ventral mesencephalon in a rat model of Parkinson's disease: functional recovery and graft morphology. Exp. Neurol. 140, 1–13 (1996). </a:t>
            </a:r>
          </a:p>
          <a:p>
            <a:pPr lvl="1"/>
            <a:r>
              <a:rPr lang="en-US" dirty="0">
                <a:hlinkClick r:id="rId255"/>
              </a:rPr>
              <a:t>CAS</a:t>
            </a:r>
            <a:endParaRPr lang="en-US" dirty="0"/>
          </a:p>
          <a:p>
            <a:pPr lvl="1"/>
            <a:r>
              <a:rPr lang="en-US" dirty="0">
                <a:hlinkClick r:id="rId256"/>
              </a:rPr>
              <a:t>ISI</a:t>
            </a:r>
            <a:endParaRPr lang="en-US" dirty="0"/>
          </a:p>
          <a:p>
            <a:pPr lvl="1"/>
            <a:r>
              <a:rPr lang="en-US" dirty="0">
                <a:hlinkClick r:id="rId257"/>
              </a:rPr>
              <a:t>PubMed</a:t>
            </a:r>
            <a:endParaRPr lang="en-US" dirty="0"/>
          </a:p>
          <a:p>
            <a:pPr lvl="1"/>
            <a:r>
              <a:rPr lang="en-US" dirty="0">
                <a:hlinkClick r:id="rId258"/>
              </a:rPr>
              <a:t>Article</a:t>
            </a:r>
            <a:endParaRPr lang="en-US" dirty="0"/>
          </a:p>
          <a:p>
            <a:r>
              <a:rPr lang="en-US" dirty="0"/>
              <a:t>Schumacher, J. M. </a:t>
            </a:r>
            <a:r>
              <a:rPr lang="en-US" i="1" dirty="0"/>
              <a:t>et al</a:t>
            </a:r>
            <a:r>
              <a:rPr lang="en-US" dirty="0"/>
              <a:t>. Transplantation of embryonic porcine </a:t>
            </a:r>
            <a:r>
              <a:rPr lang="en-US" dirty="0" err="1"/>
              <a:t>mesencephalic</a:t>
            </a:r>
            <a:r>
              <a:rPr lang="en-US" dirty="0"/>
              <a:t> tissue in patients with PD. Neurology 54, 1042–1050 (2000). </a:t>
            </a:r>
          </a:p>
          <a:p>
            <a:pPr lvl="1"/>
            <a:r>
              <a:rPr lang="en-US" dirty="0">
                <a:hlinkClick r:id="rId259"/>
              </a:rPr>
              <a:t>CAS</a:t>
            </a:r>
            <a:endParaRPr lang="en-US" dirty="0"/>
          </a:p>
          <a:p>
            <a:pPr lvl="1"/>
            <a:r>
              <a:rPr lang="en-US" dirty="0">
                <a:hlinkClick r:id="rId260"/>
              </a:rPr>
              <a:t>ISI</a:t>
            </a:r>
            <a:endParaRPr lang="en-US" dirty="0"/>
          </a:p>
          <a:p>
            <a:pPr lvl="1"/>
            <a:r>
              <a:rPr lang="en-US" dirty="0">
                <a:hlinkClick r:id="rId261"/>
              </a:rPr>
              <a:t>PubMed</a:t>
            </a:r>
            <a:endParaRPr lang="en-US" dirty="0"/>
          </a:p>
          <a:p>
            <a:pPr lvl="1"/>
            <a:r>
              <a:rPr lang="en-US" dirty="0">
                <a:hlinkClick r:id="rId262"/>
              </a:rPr>
              <a:t>Article</a:t>
            </a:r>
            <a:endParaRPr lang="en-US" dirty="0"/>
          </a:p>
          <a:p>
            <a:r>
              <a:rPr lang="en-US" dirty="0" err="1"/>
              <a:t>Arjona</a:t>
            </a:r>
            <a:r>
              <a:rPr lang="en-US" dirty="0"/>
              <a:t>, V. </a:t>
            </a:r>
            <a:r>
              <a:rPr lang="en-US" i="1" dirty="0"/>
              <a:t>et al</a:t>
            </a:r>
            <a:r>
              <a:rPr lang="en-US" dirty="0"/>
              <a:t>. </a:t>
            </a:r>
            <a:r>
              <a:rPr lang="en-US" dirty="0" err="1"/>
              <a:t>Autotransplantation</a:t>
            </a:r>
            <a:r>
              <a:rPr lang="en-US" dirty="0"/>
              <a:t> of human carotid body cell aggregates for treatment of Parkinson's disease. Neurosurgery 53, 321–328 (2003). </a:t>
            </a:r>
          </a:p>
          <a:p>
            <a:pPr lvl="1"/>
            <a:r>
              <a:rPr lang="en-US" dirty="0">
                <a:hlinkClick r:id="rId263"/>
              </a:rPr>
              <a:t>PubMed</a:t>
            </a:r>
            <a:endParaRPr lang="en-US" dirty="0"/>
          </a:p>
          <a:p>
            <a:pPr lvl="1"/>
            <a:r>
              <a:rPr lang="en-US" dirty="0">
                <a:hlinkClick r:id="rId264"/>
              </a:rPr>
              <a:t>Article</a:t>
            </a:r>
            <a:endParaRPr lang="en-US" dirty="0"/>
          </a:p>
          <a:p>
            <a:r>
              <a:rPr lang="en-US" dirty="0" err="1"/>
              <a:t>Minguez-Castellanos</a:t>
            </a:r>
            <a:r>
              <a:rPr lang="en-US" dirty="0"/>
              <a:t>, A. </a:t>
            </a:r>
            <a:r>
              <a:rPr lang="en-US" i="1" dirty="0"/>
              <a:t>et al</a:t>
            </a:r>
            <a:r>
              <a:rPr lang="en-US" dirty="0"/>
              <a:t>. Carotid body </a:t>
            </a:r>
            <a:r>
              <a:rPr lang="en-US" dirty="0" err="1"/>
              <a:t>autotransplantation</a:t>
            </a:r>
            <a:r>
              <a:rPr lang="en-US" dirty="0"/>
              <a:t> in Parkinson disease: a clinical and positron emission tomography study. J. Neurol. </a:t>
            </a:r>
            <a:r>
              <a:rPr lang="en-US" dirty="0" err="1"/>
              <a:t>Neurosurg</a:t>
            </a:r>
            <a:r>
              <a:rPr lang="en-US" dirty="0"/>
              <a:t>. Psychiatry 78, 825–831 (2007). </a:t>
            </a:r>
          </a:p>
          <a:p>
            <a:pPr lvl="1"/>
            <a:r>
              <a:rPr lang="en-US" dirty="0">
                <a:hlinkClick r:id="rId265"/>
              </a:rPr>
              <a:t>PubMed</a:t>
            </a:r>
            <a:endParaRPr lang="en-US" dirty="0"/>
          </a:p>
          <a:p>
            <a:pPr lvl="1"/>
            <a:r>
              <a:rPr lang="en-US" dirty="0">
                <a:hlinkClick r:id="rId266"/>
              </a:rPr>
              <a:t>Article</a:t>
            </a:r>
            <a:endParaRPr lang="en-US" dirty="0"/>
          </a:p>
          <a:p>
            <a:r>
              <a:rPr lang="en-US" dirty="0" err="1"/>
              <a:t>Bakay</a:t>
            </a:r>
            <a:r>
              <a:rPr lang="en-US" dirty="0"/>
              <a:t>, R. A. </a:t>
            </a:r>
            <a:r>
              <a:rPr lang="en-US" i="1" dirty="0"/>
              <a:t>et al</a:t>
            </a:r>
            <a:r>
              <a:rPr lang="en-US" dirty="0"/>
              <a:t>. Implantation of </a:t>
            </a:r>
            <a:r>
              <a:rPr lang="en-US" dirty="0" err="1"/>
              <a:t>Spheramine</a:t>
            </a:r>
            <a:r>
              <a:rPr lang="en-US" dirty="0"/>
              <a:t> in advanced Parkinson's disease (PD). Front. </a:t>
            </a:r>
            <a:r>
              <a:rPr lang="en-US" dirty="0" err="1"/>
              <a:t>Biosci</a:t>
            </a:r>
            <a:r>
              <a:rPr lang="en-US" dirty="0"/>
              <a:t>. 9, 592–602 (2004). </a:t>
            </a:r>
          </a:p>
          <a:p>
            <a:pPr lvl="1"/>
            <a:r>
              <a:rPr lang="en-US" dirty="0">
                <a:hlinkClick r:id="rId267"/>
              </a:rPr>
              <a:t>CAS</a:t>
            </a:r>
            <a:endParaRPr lang="en-US" dirty="0"/>
          </a:p>
          <a:p>
            <a:pPr lvl="1"/>
            <a:r>
              <a:rPr lang="en-US" dirty="0">
                <a:hlinkClick r:id="rId268"/>
              </a:rPr>
              <a:t>PubMed</a:t>
            </a:r>
            <a:endParaRPr lang="en-US" dirty="0"/>
          </a:p>
          <a:p>
            <a:pPr lvl="1"/>
            <a:r>
              <a:rPr lang="en-US" dirty="0">
                <a:hlinkClick r:id="rId269"/>
              </a:rPr>
              <a:t>Article</a:t>
            </a:r>
            <a:endParaRPr lang="en-US" dirty="0"/>
          </a:p>
          <a:p>
            <a:r>
              <a:rPr lang="en-US" dirty="0"/>
              <a:t>Stover, N. P. </a:t>
            </a:r>
            <a:r>
              <a:rPr lang="en-US" i="1" dirty="0"/>
              <a:t>et al</a:t>
            </a:r>
            <a:r>
              <a:rPr lang="en-US" dirty="0"/>
              <a:t>. </a:t>
            </a:r>
            <a:r>
              <a:rPr lang="en-US" dirty="0" err="1"/>
              <a:t>Intrastriatal</a:t>
            </a:r>
            <a:r>
              <a:rPr lang="en-US" dirty="0"/>
              <a:t> implantation of human retinal pigment epithelial cells attached to </a:t>
            </a:r>
            <a:r>
              <a:rPr lang="en-US" dirty="0" err="1"/>
              <a:t>microcarriers</a:t>
            </a:r>
            <a:r>
              <a:rPr lang="en-US" dirty="0"/>
              <a:t> in advanced Parkinson disease. Arch. Neurol. 62, 1833–1837 (2005). </a:t>
            </a:r>
          </a:p>
          <a:p>
            <a:pPr lvl="1"/>
            <a:r>
              <a:rPr lang="en-US" dirty="0">
                <a:hlinkClick r:id="rId270"/>
              </a:rPr>
              <a:t>ISI</a:t>
            </a:r>
            <a:endParaRPr lang="en-US" dirty="0"/>
          </a:p>
          <a:p>
            <a:pPr lvl="1"/>
            <a:r>
              <a:rPr lang="en-US" dirty="0">
                <a:hlinkClick r:id="rId271"/>
              </a:rPr>
              <a:t>PubMed</a:t>
            </a:r>
            <a:endParaRPr lang="en-US" dirty="0"/>
          </a:p>
          <a:p>
            <a:pPr lvl="1"/>
            <a:r>
              <a:rPr lang="en-US" dirty="0">
                <a:hlinkClick r:id="rId272"/>
              </a:rPr>
              <a:t>Article</a:t>
            </a:r>
            <a:endParaRPr lang="en-US" dirty="0"/>
          </a:p>
          <a:p>
            <a:r>
              <a:rPr lang="en-US" dirty="0"/>
              <a:t>Stover, N. P. &amp; Watts, R. L. </a:t>
            </a:r>
            <a:r>
              <a:rPr lang="en-US" dirty="0" err="1"/>
              <a:t>Spheramine</a:t>
            </a:r>
            <a:r>
              <a:rPr lang="en-US" dirty="0"/>
              <a:t> for treatment of Parkinson's disease. </a:t>
            </a:r>
            <a:r>
              <a:rPr lang="en-US" dirty="0" err="1"/>
              <a:t>Neurotherapeutics</a:t>
            </a:r>
            <a:r>
              <a:rPr lang="en-US" dirty="0"/>
              <a:t> 5, 252–259 (2008). </a:t>
            </a:r>
          </a:p>
          <a:p>
            <a:pPr lvl="1"/>
            <a:r>
              <a:rPr lang="en-US" dirty="0">
                <a:hlinkClick r:id="rId273"/>
              </a:rPr>
              <a:t>CAS</a:t>
            </a:r>
            <a:endParaRPr lang="en-US" dirty="0"/>
          </a:p>
          <a:p>
            <a:pPr lvl="1"/>
            <a:r>
              <a:rPr lang="en-US" dirty="0">
                <a:hlinkClick r:id="rId274"/>
              </a:rPr>
              <a:t>ISI</a:t>
            </a:r>
            <a:endParaRPr lang="en-US" dirty="0"/>
          </a:p>
          <a:p>
            <a:pPr lvl="1"/>
            <a:r>
              <a:rPr lang="en-US" dirty="0">
                <a:hlinkClick r:id="rId275"/>
              </a:rPr>
              <a:t>PubMed</a:t>
            </a:r>
            <a:endParaRPr lang="en-US" dirty="0"/>
          </a:p>
          <a:p>
            <a:pPr lvl="1"/>
            <a:r>
              <a:rPr lang="en-US" dirty="0">
                <a:hlinkClick r:id="rId276"/>
              </a:rPr>
              <a:t>Article</a:t>
            </a:r>
            <a:endParaRPr lang="en-US" dirty="0"/>
          </a:p>
          <a:p>
            <a:r>
              <a:rPr lang="en-US" dirty="0"/>
              <a:t>Watts, R. L. </a:t>
            </a:r>
            <a:r>
              <a:rPr lang="en-US" i="1" dirty="0"/>
              <a:t>et al</a:t>
            </a:r>
            <a:r>
              <a:rPr lang="en-US" dirty="0"/>
              <a:t>. Stereotaxic </a:t>
            </a:r>
            <a:r>
              <a:rPr lang="en-US" dirty="0" err="1"/>
              <a:t>intrastriatal</a:t>
            </a:r>
            <a:r>
              <a:rPr lang="en-US" dirty="0"/>
              <a:t> implantation of human retinal pigment epithelial (</a:t>
            </a:r>
            <a:r>
              <a:rPr lang="en-US" dirty="0" err="1"/>
              <a:t>hRPE</a:t>
            </a:r>
            <a:r>
              <a:rPr lang="en-US" dirty="0"/>
              <a:t>) cells attached to gelatin </a:t>
            </a:r>
            <a:r>
              <a:rPr lang="en-US" dirty="0" err="1"/>
              <a:t>microcarriers</a:t>
            </a:r>
            <a:r>
              <a:rPr lang="en-US" dirty="0"/>
              <a:t>: a potential new cell therapy for Parkinson's disease. J. Neural </a:t>
            </a:r>
            <a:r>
              <a:rPr lang="en-US" dirty="0" err="1"/>
              <a:t>Transm</a:t>
            </a:r>
            <a:r>
              <a:rPr lang="en-US" dirty="0"/>
              <a:t>. Suppl. 65, 215–227 (2003). </a:t>
            </a:r>
          </a:p>
          <a:p>
            <a:pPr lvl="1"/>
            <a:r>
              <a:rPr lang="en-US" dirty="0">
                <a:hlinkClick r:id="rId277"/>
              </a:rPr>
              <a:t>PubMed</a:t>
            </a:r>
            <a:endParaRPr lang="en-US" dirty="0"/>
          </a:p>
          <a:p>
            <a:r>
              <a:rPr lang="en-US" dirty="0"/>
              <a:t>Gross, R. E. </a:t>
            </a:r>
            <a:r>
              <a:rPr lang="en-US" i="1" dirty="0"/>
              <a:t>et al</a:t>
            </a:r>
            <a:r>
              <a:rPr lang="en-US" dirty="0"/>
              <a:t>. </a:t>
            </a:r>
            <a:r>
              <a:rPr lang="en-US" dirty="0" err="1"/>
              <a:t>Intrastriatal</a:t>
            </a:r>
            <a:r>
              <a:rPr lang="en-US" dirty="0"/>
              <a:t> transplantation of </a:t>
            </a:r>
            <a:r>
              <a:rPr lang="en-US" dirty="0" err="1"/>
              <a:t>microcarrier</a:t>
            </a:r>
            <a:r>
              <a:rPr lang="en-US" dirty="0"/>
              <a:t>-bound human retinal pigment epithelial cells versus sham surgery in patients with advanced Parkinson's disease: a double-blind, </a:t>
            </a:r>
            <a:r>
              <a:rPr lang="en-US" dirty="0" err="1"/>
              <a:t>randomised</a:t>
            </a:r>
            <a:r>
              <a:rPr lang="en-US" dirty="0"/>
              <a:t>, controlled trial. Lancet Neurol. 10, 509–519 (2011). </a:t>
            </a:r>
          </a:p>
          <a:p>
            <a:pPr lvl="1"/>
            <a:r>
              <a:rPr lang="en-US" dirty="0">
                <a:hlinkClick r:id="rId278"/>
              </a:rPr>
              <a:t>ISI</a:t>
            </a:r>
            <a:endParaRPr lang="en-US" dirty="0"/>
          </a:p>
          <a:p>
            <a:pPr lvl="1"/>
            <a:r>
              <a:rPr lang="en-US" dirty="0">
                <a:hlinkClick r:id="rId279"/>
              </a:rPr>
              <a:t>PubMed</a:t>
            </a:r>
            <a:endParaRPr lang="en-US" dirty="0"/>
          </a:p>
          <a:p>
            <a:pPr lvl="1"/>
            <a:r>
              <a:rPr lang="en-US" dirty="0">
                <a:hlinkClick r:id="rId280"/>
              </a:rPr>
              <a:t>Article</a:t>
            </a:r>
            <a:endParaRPr lang="en-US" dirty="0"/>
          </a:p>
          <a:p>
            <a:r>
              <a:rPr lang="en-US" dirty="0" err="1"/>
              <a:t>Ribeiro</a:t>
            </a:r>
            <a:r>
              <a:rPr lang="en-US" dirty="0"/>
              <a:t>, D. </a:t>
            </a:r>
            <a:r>
              <a:rPr lang="en-US" i="1" dirty="0"/>
              <a:t>et al</a:t>
            </a:r>
            <a:r>
              <a:rPr lang="en-US" dirty="0"/>
              <a:t>. Efficient expansion and dopaminergic differentiation of human fetal ventral midbrain neural stem cells by midbrain </a:t>
            </a:r>
            <a:r>
              <a:rPr lang="en-US" dirty="0" err="1"/>
              <a:t>morphogens</a:t>
            </a:r>
            <a:r>
              <a:rPr lang="en-US" dirty="0"/>
              <a:t>. </a:t>
            </a:r>
            <a:r>
              <a:rPr lang="en-US" dirty="0" err="1"/>
              <a:t>Neurobiol</a:t>
            </a:r>
            <a:r>
              <a:rPr lang="en-US" dirty="0"/>
              <a:t>. Dis. 49, 118–127 (2013). </a:t>
            </a:r>
          </a:p>
          <a:p>
            <a:pPr lvl="1"/>
            <a:r>
              <a:rPr lang="en-US" dirty="0">
                <a:hlinkClick r:id="rId281"/>
              </a:rPr>
              <a:t>CAS</a:t>
            </a:r>
            <a:endParaRPr lang="en-US" dirty="0"/>
          </a:p>
          <a:p>
            <a:pPr lvl="1"/>
            <a:r>
              <a:rPr lang="en-US" dirty="0">
                <a:hlinkClick r:id="rId282"/>
              </a:rPr>
              <a:t>PubMed</a:t>
            </a:r>
            <a:endParaRPr lang="en-US" dirty="0"/>
          </a:p>
          <a:p>
            <a:pPr lvl="1"/>
            <a:r>
              <a:rPr lang="en-US" dirty="0">
                <a:hlinkClick r:id="rId283"/>
              </a:rPr>
              <a:t>Article</a:t>
            </a:r>
            <a:endParaRPr lang="en-US" dirty="0"/>
          </a:p>
          <a:p>
            <a:r>
              <a:rPr lang="en-US" dirty="0"/>
              <a:t>Barker, R. A. &amp; de Beaufort, I. Scientific and ethical issues related to stem cell research and interventions in neurodegenerative disorders of the brain. </a:t>
            </a:r>
            <a:r>
              <a:rPr lang="en-US" dirty="0" err="1"/>
              <a:t>Prog</a:t>
            </a:r>
            <a:r>
              <a:rPr lang="en-US" dirty="0"/>
              <a:t>. </a:t>
            </a:r>
            <a:r>
              <a:rPr lang="en-US" dirty="0" err="1"/>
              <a:t>Neurobiol</a:t>
            </a:r>
            <a:r>
              <a:rPr lang="en-US" dirty="0"/>
              <a:t>. 110, 63–73 (2013). </a:t>
            </a:r>
          </a:p>
          <a:p>
            <a:pPr lvl="1"/>
            <a:r>
              <a:rPr lang="en-US" dirty="0">
                <a:hlinkClick r:id="rId284"/>
              </a:rPr>
              <a:t>PubMed</a:t>
            </a:r>
            <a:endParaRPr lang="en-US" dirty="0"/>
          </a:p>
          <a:p>
            <a:pPr lvl="1"/>
            <a:r>
              <a:rPr lang="en-US" dirty="0">
                <a:hlinkClick r:id="rId285"/>
              </a:rPr>
              <a:t>Article</a:t>
            </a:r>
            <a:endParaRPr lang="en-US" dirty="0"/>
          </a:p>
          <a:p>
            <a:r>
              <a:rPr lang="en-US" dirty="0"/>
              <a:t>Barker, R. A. Developing stem cell therapies for Parkinson's disease: waiting until the time is right. Cell Stem Cell 15, 539–542 (2014). </a:t>
            </a:r>
          </a:p>
          <a:p>
            <a:pPr lvl="1"/>
            <a:r>
              <a:rPr lang="en-US" dirty="0">
                <a:hlinkClick r:id="rId286"/>
              </a:rPr>
              <a:t>CAS</a:t>
            </a:r>
            <a:endParaRPr lang="en-US" dirty="0"/>
          </a:p>
          <a:p>
            <a:pPr lvl="1"/>
            <a:r>
              <a:rPr lang="en-US" dirty="0">
                <a:hlinkClick r:id="rId287"/>
              </a:rPr>
              <a:t>PubMed</a:t>
            </a:r>
            <a:endParaRPr lang="en-US" dirty="0"/>
          </a:p>
          <a:p>
            <a:pPr lvl="1"/>
            <a:r>
              <a:rPr lang="en-US" dirty="0">
                <a:hlinkClick r:id="rId288"/>
              </a:rPr>
              <a:t>Article</a:t>
            </a:r>
            <a:endParaRPr lang="en-US" dirty="0"/>
          </a:p>
          <a:p>
            <a:r>
              <a:rPr lang="en-US" dirty="0"/>
              <a:t>Thomson, J. A. </a:t>
            </a:r>
            <a:r>
              <a:rPr lang="en-US" i="1" dirty="0"/>
              <a:t>et al</a:t>
            </a:r>
            <a:r>
              <a:rPr lang="en-US" dirty="0"/>
              <a:t>. Embryonic stem cell lines derived from human blastocysts. Science 282, 1145–1147 (1998). </a:t>
            </a:r>
          </a:p>
          <a:p>
            <a:pPr lvl="1"/>
            <a:r>
              <a:rPr lang="en-US" dirty="0">
                <a:hlinkClick r:id="rId289"/>
              </a:rPr>
              <a:t>CAS</a:t>
            </a:r>
            <a:endParaRPr lang="en-US" dirty="0"/>
          </a:p>
          <a:p>
            <a:pPr lvl="1"/>
            <a:r>
              <a:rPr lang="en-US" dirty="0">
                <a:hlinkClick r:id="rId290"/>
              </a:rPr>
              <a:t>ISI</a:t>
            </a:r>
            <a:endParaRPr lang="en-US" dirty="0"/>
          </a:p>
          <a:p>
            <a:pPr lvl="1"/>
            <a:r>
              <a:rPr lang="en-US" dirty="0">
                <a:hlinkClick r:id="rId291"/>
              </a:rPr>
              <a:t>PubMed</a:t>
            </a:r>
            <a:endParaRPr lang="en-US" dirty="0"/>
          </a:p>
          <a:p>
            <a:pPr lvl="1"/>
            <a:r>
              <a:rPr lang="en-US" dirty="0">
                <a:hlinkClick r:id="rId292"/>
              </a:rPr>
              <a:t>Article</a:t>
            </a:r>
            <a:endParaRPr lang="en-US" dirty="0"/>
          </a:p>
          <a:p>
            <a:r>
              <a:rPr lang="en-US" dirty="0" err="1"/>
              <a:t>Reubinoff</a:t>
            </a:r>
            <a:r>
              <a:rPr lang="en-US" dirty="0"/>
              <a:t>, B. E., </a:t>
            </a:r>
            <a:r>
              <a:rPr lang="en-US" dirty="0" err="1"/>
              <a:t>Pera</a:t>
            </a:r>
            <a:r>
              <a:rPr lang="en-US" dirty="0"/>
              <a:t>, M. F., Fong, C. Y., </a:t>
            </a:r>
            <a:r>
              <a:rPr lang="en-US" dirty="0" err="1"/>
              <a:t>Trounson</a:t>
            </a:r>
            <a:r>
              <a:rPr lang="en-US" dirty="0"/>
              <a:t>, A. &amp; </a:t>
            </a:r>
            <a:r>
              <a:rPr lang="en-US" dirty="0" err="1"/>
              <a:t>Bongso</a:t>
            </a:r>
            <a:r>
              <a:rPr lang="en-US" dirty="0"/>
              <a:t>, A. Embryonic stem cell lines from human blastocysts: somatic differentiation </a:t>
            </a:r>
            <a:r>
              <a:rPr lang="en-US" i="1" dirty="0"/>
              <a:t>in vitro</a:t>
            </a:r>
            <a:r>
              <a:rPr lang="en-US" dirty="0"/>
              <a:t>. Nat. </a:t>
            </a:r>
            <a:r>
              <a:rPr lang="en-US" dirty="0" err="1"/>
              <a:t>Biotechnol</a:t>
            </a:r>
            <a:r>
              <a:rPr lang="en-US" dirty="0"/>
              <a:t>. 18, 399–404 (2000). </a:t>
            </a:r>
          </a:p>
          <a:p>
            <a:pPr lvl="1"/>
            <a:r>
              <a:rPr lang="en-US" dirty="0">
                <a:hlinkClick r:id="rId293"/>
              </a:rPr>
              <a:t>CAS</a:t>
            </a:r>
            <a:endParaRPr lang="en-US" dirty="0"/>
          </a:p>
          <a:p>
            <a:pPr lvl="1"/>
            <a:r>
              <a:rPr lang="en-US" dirty="0">
                <a:hlinkClick r:id="rId294"/>
              </a:rPr>
              <a:t>ISI</a:t>
            </a:r>
            <a:endParaRPr lang="en-US" dirty="0"/>
          </a:p>
          <a:p>
            <a:pPr lvl="1"/>
            <a:r>
              <a:rPr lang="en-US" dirty="0">
                <a:hlinkClick r:id="rId295"/>
              </a:rPr>
              <a:t>PubMed</a:t>
            </a:r>
            <a:endParaRPr lang="en-US" dirty="0"/>
          </a:p>
          <a:p>
            <a:pPr lvl="1"/>
            <a:r>
              <a:rPr lang="en-US" dirty="0">
                <a:hlinkClick r:id="rId296"/>
              </a:rPr>
              <a:t>Article</a:t>
            </a:r>
            <a:endParaRPr lang="en-US" dirty="0"/>
          </a:p>
          <a:p>
            <a:r>
              <a:rPr lang="en-US" dirty="0" err="1"/>
              <a:t>Itskovitz-Eldor</a:t>
            </a:r>
            <a:r>
              <a:rPr lang="en-US" dirty="0"/>
              <a:t>, J. </a:t>
            </a:r>
            <a:r>
              <a:rPr lang="en-US" i="1" dirty="0"/>
              <a:t>et al</a:t>
            </a:r>
            <a:r>
              <a:rPr lang="en-US" dirty="0"/>
              <a:t>. Differentiation of human embryonic stem cells into </a:t>
            </a:r>
            <a:r>
              <a:rPr lang="en-US" dirty="0" err="1"/>
              <a:t>embryoid</a:t>
            </a:r>
            <a:r>
              <a:rPr lang="en-US" dirty="0"/>
              <a:t> bodies compromising the three embryonic germ layers. Mol. Med. 6, 88–95 (2000). </a:t>
            </a:r>
          </a:p>
          <a:p>
            <a:pPr lvl="1"/>
            <a:r>
              <a:rPr lang="en-US" dirty="0">
                <a:hlinkClick r:id="rId297"/>
              </a:rPr>
              <a:t>CAS</a:t>
            </a:r>
            <a:endParaRPr lang="en-US" dirty="0"/>
          </a:p>
          <a:p>
            <a:pPr lvl="1"/>
            <a:r>
              <a:rPr lang="en-US" dirty="0">
                <a:hlinkClick r:id="rId298"/>
              </a:rPr>
              <a:t>ISI</a:t>
            </a:r>
            <a:endParaRPr lang="en-US" dirty="0"/>
          </a:p>
          <a:p>
            <a:pPr lvl="1"/>
            <a:r>
              <a:rPr lang="en-US" dirty="0">
                <a:hlinkClick r:id="rId299"/>
              </a:rPr>
              <a:t>PubMed</a:t>
            </a:r>
            <a:endParaRPr lang="en-US" dirty="0"/>
          </a:p>
          <a:p>
            <a:r>
              <a:rPr lang="en-US" dirty="0" err="1"/>
              <a:t>Reubinoff</a:t>
            </a:r>
            <a:r>
              <a:rPr lang="en-US" dirty="0"/>
              <a:t>, B. E. </a:t>
            </a:r>
            <a:r>
              <a:rPr lang="en-US" i="1" dirty="0"/>
              <a:t>et al</a:t>
            </a:r>
            <a:r>
              <a:rPr lang="en-US" dirty="0"/>
              <a:t>. Neural progenitors from human embryonic stem cells. Nat. </a:t>
            </a:r>
            <a:r>
              <a:rPr lang="en-US" dirty="0" err="1"/>
              <a:t>Biotechnol</a:t>
            </a:r>
            <a:r>
              <a:rPr lang="en-US" dirty="0"/>
              <a:t>. 19, 1134–1140 (2001). </a:t>
            </a:r>
          </a:p>
          <a:p>
            <a:pPr lvl="1"/>
            <a:r>
              <a:rPr lang="en-US" dirty="0">
                <a:hlinkClick r:id="rId300"/>
              </a:rPr>
              <a:t>CAS</a:t>
            </a:r>
            <a:endParaRPr lang="en-US" dirty="0"/>
          </a:p>
          <a:p>
            <a:pPr lvl="1"/>
            <a:r>
              <a:rPr lang="en-US" dirty="0">
                <a:hlinkClick r:id="rId301"/>
              </a:rPr>
              <a:t>ISI</a:t>
            </a:r>
            <a:endParaRPr lang="en-US" dirty="0"/>
          </a:p>
          <a:p>
            <a:pPr lvl="1"/>
            <a:r>
              <a:rPr lang="en-US" dirty="0">
                <a:hlinkClick r:id="rId302"/>
              </a:rPr>
              <a:t>PubMed</a:t>
            </a:r>
            <a:endParaRPr lang="en-US" dirty="0"/>
          </a:p>
          <a:p>
            <a:pPr lvl="1"/>
            <a:r>
              <a:rPr lang="en-US" dirty="0">
                <a:hlinkClick r:id="rId303"/>
              </a:rPr>
              <a:t>Article</a:t>
            </a:r>
            <a:endParaRPr lang="en-US" dirty="0"/>
          </a:p>
          <a:p>
            <a:r>
              <a:rPr lang="en-US" dirty="0"/>
              <a:t>Zhang, S. C., </a:t>
            </a:r>
            <a:r>
              <a:rPr lang="en-US" dirty="0" err="1"/>
              <a:t>Wernig</a:t>
            </a:r>
            <a:r>
              <a:rPr lang="en-US" dirty="0"/>
              <a:t>, M., Duncan, I. D., </a:t>
            </a:r>
            <a:r>
              <a:rPr lang="en-US" dirty="0" err="1"/>
              <a:t>Brustle</a:t>
            </a:r>
            <a:r>
              <a:rPr lang="en-US" dirty="0"/>
              <a:t>, O. &amp; Thomson, J. A. </a:t>
            </a:r>
            <a:r>
              <a:rPr lang="en-US" i="1" dirty="0"/>
              <a:t>In vitro</a:t>
            </a:r>
            <a:r>
              <a:rPr lang="en-US" dirty="0"/>
              <a:t> differentiation of transplantable neural precursors from human embryonic stem cells. Nat. </a:t>
            </a:r>
            <a:r>
              <a:rPr lang="en-US" dirty="0" err="1"/>
              <a:t>Biotechnol</a:t>
            </a:r>
            <a:r>
              <a:rPr lang="en-US" dirty="0"/>
              <a:t>. 19, 1129–1133 (2001). </a:t>
            </a:r>
          </a:p>
          <a:p>
            <a:pPr lvl="1"/>
            <a:r>
              <a:rPr lang="en-US" dirty="0">
                <a:hlinkClick r:id="rId304"/>
              </a:rPr>
              <a:t>CAS</a:t>
            </a:r>
            <a:endParaRPr lang="en-US" dirty="0"/>
          </a:p>
          <a:p>
            <a:pPr lvl="1"/>
            <a:r>
              <a:rPr lang="en-US" dirty="0">
                <a:hlinkClick r:id="rId305"/>
              </a:rPr>
              <a:t>ISI</a:t>
            </a:r>
            <a:endParaRPr lang="en-US" dirty="0"/>
          </a:p>
          <a:p>
            <a:pPr lvl="1"/>
            <a:r>
              <a:rPr lang="en-US" dirty="0">
                <a:hlinkClick r:id="rId306"/>
              </a:rPr>
              <a:t>PubMed</a:t>
            </a:r>
            <a:endParaRPr lang="en-US" dirty="0"/>
          </a:p>
          <a:p>
            <a:pPr lvl="1"/>
            <a:r>
              <a:rPr lang="en-US" dirty="0">
                <a:hlinkClick r:id="rId307"/>
              </a:rPr>
              <a:t>Article</a:t>
            </a:r>
            <a:endParaRPr lang="en-US" dirty="0"/>
          </a:p>
          <a:p>
            <a:r>
              <a:rPr lang="en-US" dirty="0"/>
              <a:t>Kawasaki, H. </a:t>
            </a:r>
            <a:r>
              <a:rPr lang="en-US" i="1" dirty="0"/>
              <a:t>et al</a:t>
            </a:r>
            <a:r>
              <a:rPr lang="en-US" dirty="0"/>
              <a:t>. Induction of midbrain dopaminergic neurons from ES cells by stromal cell-derived inducing activity. Neuron 28, 31–40 (2000). </a:t>
            </a:r>
          </a:p>
          <a:p>
            <a:pPr lvl="1"/>
            <a:r>
              <a:rPr lang="en-US" dirty="0">
                <a:hlinkClick r:id="rId308"/>
              </a:rPr>
              <a:t>CAS</a:t>
            </a:r>
            <a:endParaRPr lang="en-US" dirty="0"/>
          </a:p>
          <a:p>
            <a:pPr lvl="1"/>
            <a:r>
              <a:rPr lang="en-US" dirty="0">
                <a:hlinkClick r:id="rId309"/>
              </a:rPr>
              <a:t>ISI</a:t>
            </a:r>
            <a:endParaRPr lang="en-US" dirty="0"/>
          </a:p>
          <a:p>
            <a:pPr lvl="1"/>
            <a:r>
              <a:rPr lang="en-US" dirty="0">
                <a:hlinkClick r:id="rId310"/>
              </a:rPr>
              <a:t>PubMed</a:t>
            </a:r>
            <a:endParaRPr lang="en-US" dirty="0"/>
          </a:p>
          <a:p>
            <a:pPr lvl="1"/>
            <a:r>
              <a:rPr lang="en-US" dirty="0">
                <a:hlinkClick r:id="rId311"/>
              </a:rPr>
              <a:t>Article</a:t>
            </a:r>
            <a:endParaRPr lang="en-US" dirty="0"/>
          </a:p>
          <a:p>
            <a:r>
              <a:rPr lang="en-US" dirty="0"/>
              <a:t>Kim, J. H. </a:t>
            </a:r>
            <a:r>
              <a:rPr lang="en-US" i="1" dirty="0"/>
              <a:t>et al</a:t>
            </a:r>
            <a:r>
              <a:rPr lang="en-US" dirty="0"/>
              <a:t>. Dopamine neurons derived from embryonic stem cells function in an animal model of Parkinson's disease. Nature 418, 50–56 (2002). </a:t>
            </a:r>
          </a:p>
          <a:p>
            <a:pPr lvl="1"/>
            <a:r>
              <a:rPr lang="en-US" dirty="0">
                <a:hlinkClick r:id="rId312"/>
              </a:rPr>
              <a:t>CAS</a:t>
            </a:r>
            <a:endParaRPr lang="en-US" dirty="0"/>
          </a:p>
          <a:p>
            <a:pPr lvl="1"/>
            <a:r>
              <a:rPr lang="en-US" dirty="0">
                <a:hlinkClick r:id="rId313"/>
              </a:rPr>
              <a:t>ISI</a:t>
            </a:r>
            <a:endParaRPr lang="en-US" dirty="0"/>
          </a:p>
          <a:p>
            <a:pPr lvl="1"/>
            <a:r>
              <a:rPr lang="en-US" dirty="0">
                <a:hlinkClick r:id="rId314"/>
              </a:rPr>
              <a:t>PubMed</a:t>
            </a:r>
            <a:endParaRPr lang="en-US" dirty="0"/>
          </a:p>
          <a:p>
            <a:pPr lvl="1"/>
            <a:r>
              <a:rPr lang="en-US" dirty="0">
                <a:hlinkClick r:id="rId315"/>
              </a:rPr>
              <a:t>Article</a:t>
            </a:r>
            <a:endParaRPr lang="en-US" dirty="0"/>
          </a:p>
          <a:p>
            <a:r>
              <a:rPr lang="en-US" dirty="0" err="1"/>
              <a:t>Brederlau</a:t>
            </a:r>
            <a:r>
              <a:rPr lang="en-US" dirty="0"/>
              <a:t>, A. </a:t>
            </a:r>
            <a:r>
              <a:rPr lang="en-US" i="1" dirty="0"/>
              <a:t>et al</a:t>
            </a:r>
            <a:r>
              <a:rPr lang="en-US" dirty="0"/>
              <a:t>. Transplantation of human embryonic stem cell-derived cells to a rat model of Parkinson's disease: effect of </a:t>
            </a:r>
            <a:r>
              <a:rPr lang="en-US" i="1" dirty="0"/>
              <a:t>in vitro</a:t>
            </a:r>
            <a:r>
              <a:rPr lang="en-US" dirty="0"/>
              <a:t> differentiation on graft survival and </a:t>
            </a:r>
            <a:r>
              <a:rPr lang="en-US" dirty="0" err="1"/>
              <a:t>teratoma</a:t>
            </a:r>
            <a:r>
              <a:rPr lang="en-US" dirty="0"/>
              <a:t> formation. Stem Cells 24, 1433–1440 (2006). </a:t>
            </a:r>
          </a:p>
          <a:p>
            <a:pPr lvl="1"/>
            <a:r>
              <a:rPr lang="en-US" dirty="0">
                <a:hlinkClick r:id="rId316"/>
              </a:rPr>
              <a:t>CAS</a:t>
            </a:r>
            <a:endParaRPr lang="en-US" dirty="0"/>
          </a:p>
          <a:p>
            <a:pPr lvl="1"/>
            <a:r>
              <a:rPr lang="en-US" dirty="0">
                <a:hlinkClick r:id="rId317"/>
              </a:rPr>
              <a:t>ISI</a:t>
            </a:r>
            <a:endParaRPr lang="en-US" dirty="0"/>
          </a:p>
          <a:p>
            <a:pPr lvl="1"/>
            <a:r>
              <a:rPr lang="en-US" dirty="0">
                <a:hlinkClick r:id="rId318"/>
              </a:rPr>
              <a:t>PubMed</a:t>
            </a:r>
            <a:endParaRPr lang="en-US" dirty="0"/>
          </a:p>
          <a:p>
            <a:pPr lvl="1"/>
            <a:r>
              <a:rPr lang="en-US" dirty="0">
                <a:hlinkClick r:id="rId319"/>
              </a:rPr>
              <a:t>Article</a:t>
            </a:r>
            <a:endParaRPr lang="en-US" dirty="0"/>
          </a:p>
          <a:p>
            <a:r>
              <a:rPr lang="en-US" dirty="0"/>
              <a:t>Park, C. H. </a:t>
            </a:r>
            <a:r>
              <a:rPr lang="en-US" i="1" dirty="0"/>
              <a:t>et al</a:t>
            </a:r>
            <a:r>
              <a:rPr lang="en-US" dirty="0"/>
              <a:t>. </a:t>
            </a:r>
            <a:r>
              <a:rPr lang="en-US" i="1" dirty="0"/>
              <a:t>In vitro</a:t>
            </a:r>
            <a:r>
              <a:rPr lang="en-US" dirty="0"/>
              <a:t> and </a:t>
            </a:r>
            <a:r>
              <a:rPr lang="en-US" i="1" dirty="0"/>
              <a:t>in vivo</a:t>
            </a:r>
            <a:r>
              <a:rPr lang="en-US" dirty="0"/>
              <a:t> analyses of human embryonic stem cell-derived dopamine neurons. J. </a:t>
            </a:r>
            <a:r>
              <a:rPr lang="en-US" dirty="0" err="1"/>
              <a:t>Neurochem</a:t>
            </a:r>
            <a:r>
              <a:rPr lang="en-US" dirty="0"/>
              <a:t>. 92, 1265–1276 (2005). </a:t>
            </a:r>
          </a:p>
          <a:p>
            <a:pPr lvl="1"/>
            <a:r>
              <a:rPr lang="en-US" dirty="0">
                <a:hlinkClick r:id="rId320"/>
              </a:rPr>
              <a:t>CAS</a:t>
            </a:r>
            <a:endParaRPr lang="en-US" dirty="0"/>
          </a:p>
          <a:p>
            <a:pPr lvl="1"/>
            <a:r>
              <a:rPr lang="en-US" dirty="0">
                <a:hlinkClick r:id="rId321"/>
              </a:rPr>
              <a:t>ISI</a:t>
            </a:r>
            <a:endParaRPr lang="en-US" dirty="0"/>
          </a:p>
          <a:p>
            <a:pPr lvl="1"/>
            <a:r>
              <a:rPr lang="en-US" dirty="0">
                <a:hlinkClick r:id="rId322"/>
              </a:rPr>
              <a:t>PubMed</a:t>
            </a:r>
            <a:endParaRPr lang="en-US" dirty="0"/>
          </a:p>
          <a:p>
            <a:pPr lvl="1"/>
            <a:r>
              <a:rPr lang="en-US" dirty="0">
                <a:hlinkClick r:id="rId323"/>
              </a:rPr>
              <a:t>Article</a:t>
            </a:r>
            <a:endParaRPr lang="en-US" dirty="0"/>
          </a:p>
          <a:p>
            <a:r>
              <a:rPr lang="en-US" dirty="0"/>
              <a:t>Perrier, A. L. </a:t>
            </a:r>
            <a:r>
              <a:rPr lang="en-US" i="1" dirty="0"/>
              <a:t>et al</a:t>
            </a:r>
            <a:r>
              <a:rPr lang="en-US" dirty="0"/>
              <a:t>. Derivation of midbrain dopamine neurons from human embryonic stem cells. Proc. </a:t>
            </a:r>
            <a:r>
              <a:rPr lang="en-US" dirty="0" err="1"/>
              <a:t>Natl</a:t>
            </a:r>
            <a:r>
              <a:rPr lang="en-US" dirty="0"/>
              <a:t> Acad. Sci. USA 101, 12543–12548 (2004). </a:t>
            </a:r>
          </a:p>
          <a:p>
            <a:pPr lvl="1"/>
            <a:r>
              <a:rPr lang="en-US" dirty="0">
                <a:hlinkClick r:id="rId324"/>
              </a:rPr>
              <a:t>CAS</a:t>
            </a:r>
            <a:endParaRPr lang="en-US" dirty="0"/>
          </a:p>
          <a:p>
            <a:pPr lvl="1"/>
            <a:r>
              <a:rPr lang="en-US" dirty="0">
                <a:hlinkClick r:id="rId325"/>
              </a:rPr>
              <a:t>PubMed</a:t>
            </a:r>
            <a:endParaRPr lang="en-US" dirty="0"/>
          </a:p>
          <a:p>
            <a:pPr lvl="1"/>
            <a:r>
              <a:rPr lang="en-US" dirty="0">
                <a:hlinkClick r:id="rId326"/>
              </a:rPr>
              <a:t>Article</a:t>
            </a:r>
            <a:endParaRPr lang="en-US" dirty="0"/>
          </a:p>
          <a:p>
            <a:r>
              <a:rPr lang="en-US" dirty="0"/>
              <a:t>Sonntag, K. C. </a:t>
            </a:r>
            <a:r>
              <a:rPr lang="en-US" i="1" dirty="0"/>
              <a:t>et al</a:t>
            </a:r>
            <a:r>
              <a:rPr lang="en-US" dirty="0"/>
              <a:t>. Enhanced yield of </a:t>
            </a:r>
            <a:r>
              <a:rPr lang="en-US" dirty="0" err="1"/>
              <a:t>neuroepithelial</a:t>
            </a:r>
            <a:r>
              <a:rPr lang="en-US" dirty="0"/>
              <a:t> precursors and midbrain-like dopaminergic neurons from human embryonic stem cells using the bone </a:t>
            </a:r>
            <a:r>
              <a:rPr lang="en-US" dirty="0" err="1"/>
              <a:t>morphogenic</a:t>
            </a:r>
            <a:r>
              <a:rPr lang="en-US" dirty="0"/>
              <a:t> protein antagonist noggin. Stem Cells 25, 411–418 (2007). </a:t>
            </a:r>
          </a:p>
          <a:p>
            <a:pPr lvl="1"/>
            <a:r>
              <a:rPr lang="en-US" dirty="0">
                <a:hlinkClick r:id="rId327"/>
              </a:rPr>
              <a:t>CAS</a:t>
            </a:r>
            <a:endParaRPr lang="en-US" dirty="0"/>
          </a:p>
          <a:p>
            <a:pPr lvl="1"/>
            <a:r>
              <a:rPr lang="en-US" dirty="0">
                <a:hlinkClick r:id="rId328"/>
              </a:rPr>
              <a:t>PubMed</a:t>
            </a:r>
            <a:endParaRPr lang="en-US" dirty="0"/>
          </a:p>
          <a:p>
            <a:pPr lvl="1"/>
            <a:r>
              <a:rPr lang="en-US" dirty="0">
                <a:hlinkClick r:id="rId329"/>
              </a:rPr>
              <a:t>Article</a:t>
            </a:r>
            <a:endParaRPr lang="en-US" dirty="0"/>
          </a:p>
          <a:p>
            <a:r>
              <a:rPr lang="en-US" dirty="0" err="1"/>
              <a:t>Zeng</a:t>
            </a:r>
            <a:r>
              <a:rPr lang="en-US" dirty="0"/>
              <a:t>, X. </a:t>
            </a:r>
            <a:r>
              <a:rPr lang="en-US" i="1" dirty="0"/>
              <a:t>et al</a:t>
            </a:r>
            <a:r>
              <a:rPr lang="en-US" dirty="0"/>
              <a:t>. Dopaminergic differentiation of human embryonic stem cells. Stem Cells 22, 925–940 (2004). </a:t>
            </a:r>
          </a:p>
          <a:p>
            <a:pPr lvl="1"/>
            <a:r>
              <a:rPr lang="en-US" dirty="0">
                <a:hlinkClick r:id="rId330"/>
              </a:rPr>
              <a:t>CAS</a:t>
            </a:r>
            <a:endParaRPr lang="en-US" dirty="0"/>
          </a:p>
          <a:p>
            <a:pPr lvl="1"/>
            <a:r>
              <a:rPr lang="en-US" dirty="0">
                <a:hlinkClick r:id="rId331"/>
              </a:rPr>
              <a:t>ISI</a:t>
            </a:r>
            <a:endParaRPr lang="en-US" dirty="0"/>
          </a:p>
          <a:p>
            <a:pPr lvl="1"/>
            <a:r>
              <a:rPr lang="en-US" dirty="0">
                <a:hlinkClick r:id="rId332"/>
              </a:rPr>
              <a:t>PubMed</a:t>
            </a:r>
            <a:endParaRPr lang="en-US" dirty="0"/>
          </a:p>
          <a:p>
            <a:pPr lvl="1"/>
            <a:r>
              <a:rPr lang="en-US" dirty="0">
                <a:hlinkClick r:id="rId333"/>
              </a:rPr>
              <a:t>Article</a:t>
            </a:r>
            <a:endParaRPr lang="en-US" dirty="0"/>
          </a:p>
          <a:p>
            <a:r>
              <a:rPr lang="en-US" dirty="0"/>
              <a:t>Roy, N. S. </a:t>
            </a:r>
            <a:r>
              <a:rPr lang="en-US" i="1" dirty="0"/>
              <a:t>et al</a:t>
            </a:r>
            <a:r>
              <a:rPr lang="en-US" dirty="0"/>
              <a:t>. Functional engraftment of human ES cell-derived dopaminergic neurons enriched by </a:t>
            </a:r>
            <a:r>
              <a:rPr lang="en-US" dirty="0" err="1"/>
              <a:t>coculture</a:t>
            </a:r>
            <a:r>
              <a:rPr lang="en-US" dirty="0"/>
              <a:t> with telomerase-immortalized midbrain astrocytes. Nat. Med. 12, 1259–1268 (2006). </a:t>
            </a:r>
          </a:p>
          <a:p>
            <a:pPr lvl="1"/>
            <a:r>
              <a:rPr lang="en-US" dirty="0">
                <a:hlinkClick r:id="rId334"/>
              </a:rPr>
              <a:t>CAS</a:t>
            </a:r>
            <a:endParaRPr lang="en-US" dirty="0"/>
          </a:p>
          <a:p>
            <a:pPr lvl="1"/>
            <a:r>
              <a:rPr lang="en-US" dirty="0">
                <a:hlinkClick r:id="rId335"/>
              </a:rPr>
              <a:t>ISI</a:t>
            </a:r>
            <a:endParaRPr lang="en-US" dirty="0"/>
          </a:p>
          <a:p>
            <a:pPr lvl="1"/>
            <a:r>
              <a:rPr lang="en-US" dirty="0">
                <a:hlinkClick r:id="rId336"/>
              </a:rPr>
              <a:t>PubMed</a:t>
            </a:r>
            <a:endParaRPr lang="en-US" dirty="0"/>
          </a:p>
          <a:p>
            <a:pPr lvl="1"/>
            <a:r>
              <a:rPr lang="en-US" dirty="0">
                <a:hlinkClick r:id="rId337"/>
              </a:rPr>
              <a:t>Article</a:t>
            </a:r>
            <a:endParaRPr lang="en-US" dirty="0"/>
          </a:p>
          <a:p>
            <a:r>
              <a:rPr lang="en-US" dirty="0"/>
              <a:t>Cooper, O. </a:t>
            </a:r>
            <a:r>
              <a:rPr lang="en-US" i="1" dirty="0"/>
              <a:t>et al</a:t>
            </a:r>
            <a:r>
              <a:rPr lang="en-US" dirty="0"/>
              <a:t>. Differentiation of human ES and Parkinson's disease </a:t>
            </a:r>
            <a:r>
              <a:rPr lang="en-US" dirty="0" err="1"/>
              <a:t>iPS</a:t>
            </a:r>
            <a:r>
              <a:rPr lang="en-US" dirty="0"/>
              <a:t> cells into ventral midbrain dopaminergic neurons requires a high activity form of SHH, FGF8a and specific regionalization by retinoic acid. Mol. Cell. </a:t>
            </a:r>
            <a:r>
              <a:rPr lang="en-US" dirty="0" err="1"/>
              <a:t>Neurosci</a:t>
            </a:r>
            <a:r>
              <a:rPr lang="en-US" dirty="0"/>
              <a:t>. 45, 258–266 (2010). </a:t>
            </a:r>
          </a:p>
          <a:p>
            <a:pPr lvl="1"/>
            <a:r>
              <a:rPr lang="en-US" dirty="0">
                <a:hlinkClick r:id="rId338"/>
              </a:rPr>
              <a:t>CAS</a:t>
            </a:r>
            <a:endParaRPr lang="en-US" dirty="0"/>
          </a:p>
          <a:p>
            <a:pPr lvl="1"/>
            <a:r>
              <a:rPr lang="en-US" dirty="0">
                <a:hlinkClick r:id="rId339"/>
              </a:rPr>
              <a:t>ISI</a:t>
            </a:r>
            <a:endParaRPr lang="en-US" dirty="0"/>
          </a:p>
          <a:p>
            <a:pPr lvl="1"/>
            <a:r>
              <a:rPr lang="en-US" dirty="0">
                <a:hlinkClick r:id="rId340"/>
              </a:rPr>
              <a:t>PubMed</a:t>
            </a:r>
            <a:endParaRPr lang="en-US" dirty="0"/>
          </a:p>
          <a:p>
            <a:pPr lvl="1"/>
            <a:r>
              <a:rPr lang="en-US" dirty="0">
                <a:hlinkClick r:id="rId341"/>
              </a:rPr>
              <a:t>Article</a:t>
            </a:r>
            <a:endParaRPr lang="en-US" dirty="0"/>
          </a:p>
          <a:p>
            <a:r>
              <a:rPr lang="en-US" dirty="0"/>
              <a:t>Yan, Y. </a:t>
            </a:r>
            <a:r>
              <a:rPr lang="en-US" i="1" dirty="0"/>
              <a:t>et al</a:t>
            </a:r>
            <a:r>
              <a:rPr lang="en-US" dirty="0"/>
              <a:t>. Directed differentiation of dopaminergic neuronal subtypes from human embryonic stem cells. Stem Cells 23, 781–790 (2005). </a:t>
            </a:r>
          </a:p>
          <a:p>
            <a:pPr lvl="1"/>
            <a:r>
              <a:rPr lang="en-US" dirty="0">
                <a:hlinkClick r:id="rId342"/>
              </a:rPr>
              <a:t>CAS</a:t>
            </a:r>
            <a:endParaRPr lang="en-US" dirty="0"/>
          </a:p>
          <a:p>
            <a:pPr lvl="1"/>
            <a:r>
              <a:rPr lang="en-US" dirty="0">
                <a:hlinkClick r:id="rId343"/>
              </a:rPr>
              <a:t>ISI</a:t>
            </a:r>
            <a:endParaRPr lang="en-US" dirty="0"/>
          </a:p>
          <a:p>
            <a:pPr lvl="1"/>
            <a:r>
              <a:rPr lang="en-US" dirty="0">
                <a:hlinkClick r:id="rId344"/>
              </a:rPr>
              <a:t>PubMed</a:t>
            </a:r>
            <a:endParaRPr lang="en-US" dirty="0"/>
          </a:p>
          <a:p>
            <a:pPr lvl="1"/>
            <a:r>
              <a:rPr lang="en-US" dirty="0">
                <a:hlinkClick r:id="rId345"/>
              </a:rPr>
              <a:t>Article</a:t>
            </a:r>
            <a:endParaRPr lang="en-US" dirty="0"/>
          </a:p>
          <a:p>
            <a:r>
              <a:rPr lang="en-US" dirty="0"/>
              <a:t>Yang, D., Zhang, Z. J., Oldenburg, M., Ayala, M. &amp; Zhang, S. C. Human embryonic stem cell-derived dopaminergic neurons reverse functional deficit in </a:t>
            </a:r>
            <a:r>
              <a:rPr lang="en-US" dirty="0" err="1"/>
              <a:t>parkinsonian</a:t>
            </a:r>
            <a:r>
              <a:rPr lang="en-US" dirty="0"/>
              <a:t> rats. Stem Cells 26, 55–63 (2008). </a:t>
            </a:r>
          </a:p>
          <a:p>
            <a:pPr lvl="1"/>
            <a:r>
              <a:rPr lang="en-US" dirty="0">
                <a:hlinkClick r:id="rId346"/>
              </a:rPr>
              <a:t>CAS</a:t>
            </a:r>
            <a:endParaRPr lang="en-US" dirty="0"/>
          </a:p>
          <a:p>
            <a:pPr lvl="1"/>
            <a:r>
              <a:rPr lang="en-US" dirty="0">
                <a:hlinkClick r:id="rId347"/>
              </a:rPr>
              <a:t>PubMed</a:t>
            </a:r>
            <a:endParaRPr lang="en-US" dirty="0"/>
          </a:p>
          <a:p>
            <a:pPr lvl="1"/>
            <a:r>
              <a:rPr lang="en-US" dirty="0">
                <a:hlinkClick r:id="rId348"/>
              </a:rPr>
              <a:t>Article</a:t>
            </a:r>
            <a:endParaRPr lang="en-US" dirty="0"/>
          </a:p>
          <a:p>
            <a:r>
              <a:rPr lang="en-US" dirty="0"/>
              <a:t>Takahashi, K., </a:t>
            </a:r>
            <a:r>
              <a:rPr lang="en-US" dirty="0" err="1"/>
              <a:t>Okita</a:t>
            </a:r>
            <a:r>
              <a:rPr lang="en-US" dirty="0"/>
              <a:t>, K., Nakagawa, M. &amp; Yamanaka, S. Induction of pluripotent stem cells from fibroblast cultures. Nat. </a:t>
            </a:r>
            <a:r>
              <a:rPr lang="en-US" dirty="0" err="1"/>
              <a:t>Protoc</a:t>
            </a:r>
            <a:r>
              <a:rPr lang="en-US" dirty="0"/>
              <a:t>. 2, 3081–3089 (2007). </a:t>
            </a:r>
          </a:p>
          <a:p>
            <a:pPr lvl="1"/>
            <a:r>
              <a:rPr lang="en-US" dirty="0">
                <a:hlinkClick r:id="rId349"/>
              </a:rPr>
              <a:t>CAS</a:t>
            </a:r>
            <a:endParaRPr lang="en-US" dirty="0"/>
          </a:p>
          <a:p>
            <a:pPr lvl="1"/>
            <a:r>
              <a:rPr lang="en-US" dirty="0">
                <a:hlinkClick r:id="rId350"/>
              </a:rPr>
              <a:t>ISI</a:t>
            </a:r>
            <a:endParaRPr lang="en-US" dirty="0"/>
          </a:p>
          <a:p>
            <a:pPr lvl="1"/>
            <a:r>
              <a:rPr lang="en-US" dirty="0">
                <a:hlinkClick r:id="rId351"/>
              </a:rPr>
              <a:t>PubMed</a:t>
            </a:r>
            <a:endParaRPr lang="en-US" dirty="0"/>
          </a:p>
          <a:p>
            <a:pPr lvl="1"/>
            <a:r>
              <a:rPr lang="en-US" dirty="0">
                <a:hlinkClick r:id="rId352"/>
              </a:rPr>
              <a:t>Article</a:t>
            </a:r>
            <a:endParaRPr lang="en-US" dirty="0"/>
          </a:p>
          <a:p>
            <a:r>
              <a:rPr lang="en-US" dirty="0" err="1"/>
              <a:t>Soldner</a:t>
            </a:r>
            <a:r>
              <a:rPr lang="en-US" dirty="0"/>
              <a:t>, F. </a:t>
            </a:r>
            <a:r>
              <a:rPr lang="en-US" i="1" dirty="0"/>
              <a:t>et al</a:t>
            </a:r>
            <a:r>
              <a:rPr lang="en-US" dirty="0"/>
              <a:t>. Parkinson's disease patient-derived induced pluripotent stem cells free of viral reprogramming factors. Cell 136, 964–977 (2009). </a:t>
            </a:r>
          </a:p>
          <a:p>
            <a:pPr lvl="1"/>
            <a:r>
              <a:rPr lang="en-US" dirty="0">
                <a:hlinkClick r:id="rId353"/>
              </a:rPr>
              <a:t>CAS</a:t>
            </a:r>
            <a:endParaRPr lang="en-US" dirty="0"/>
          </a:p>
          <a:p>
            <a:pPr lvl="1"/>
            <a:r>
              <a:rPr lang="en-US" dirty="0">
                <a:hlinkClick r:id="rId354"/>
              </a:rPr>
              <a:t>ISI</a:t>
            </a:r>
            <a:endParaRPr lang="en-US" dirty="0"/>
          </a:p>
          <a:p>
            <a:pPr lvl="1"/>
            <a:r>
              <a:rPr lang="en-US" dirty="0">
                <a:hlinkClick r:id="rId355"/>
              </a:rPr>
              <a:t>PubMed</a:t>
            </a:r>
            <a:endParaRPr lang="en-US" dirty="0"/>
          </a:p>
          <a:p>
            <a:pPr lvl="1"/>
            <a:r>
              <a:rPr lang="en-US" dirty="0">
                <a:hlinkClick r:id="rId356"/>
              </a:rPr>
              <a:t>Article</a:t>
            </a:r>
            <a:endParaRPr lang="en-US" dirty="0"/>
          </a:p>
          <a:p>
            <a:r>
              <a:rPr lang="en-US" dirty="0" err="1"/>
              <a:t>Hargus</a:t>
            </a:r>
            <a:r>
              <a:rPr lang="en-US" dirty="0"/>
              <a:t>, G. </a:t>
            </a:r>
            <a:r>
              <a:rPr lang="en-US" i="1" dirty="0"/>
              <a:t>et al</a:t>
            </a:r>
            <a:r>
              <a:rPr lang="en-US" dirty="0"/>
              <a:t>. Differentiated Parkinson patient-derived induced pluripotent stem cells grow in the adult rodent brain and reduce motor asymmetry in </a:t>
            </a:r>
            <a:r>
              <a:rPr lang="en-US" dirty="0" err="1"/>
              <a:t>parkinsonian</a:t>
            </a:r>
            <a:r>
              <a:rPr lang="en-US" dirty="0"/>
              <a:t> rats. Proc. </a:t>
            </a:r>
            <a:r>
              <a:rPr lang="en-US" dirty="0" err="1"/>
              <a:t>Natl</a:t>
            </a:r>
            <a:r>
              <a:rPr lang="en-US" dirty="0"/>
              <a:t> Acad. Sci. USA 107, 15921–15926 (2010). </a:t>
            </a:r>
          </a:p>
          <a:p>
            <a:pPr lvl="1"/>
            <a:r>
              <a:rPr lang="en-US" dirty="0">
                <a:hlinkClick r:id="rId357"/>
              </a:rPr>
              <a:t>PubMed</a:t>
            </a:r>
            <a:endParaRPr lang="en-US" dirty="0"/>
          </a:p>
          <a:p>
            <a:pPr lvl="1"/>
            <a:r>
              <a:rPr lang="en-US" dirty="0">
                <a:hlinkClick r:id="rId358"/>
              </a:rPr>
              <a:t>Article</a:t>
            </a:r>
            <a:endParaRPr lang="en-US" dirty="0"/>
          </a:p>
          <a:p>
            <a:r>
              <a:rPr lang="en-US" dirty="0"/>
              <a:t>Kikuchi, T. </a:t>
            </a:r>
            <a:r>
              <a:rPr lang="en-US" i="1" dirty="0"/>
              <a:t>et al</a:t>
            </a:r>
            <a:r>
              <a:rPr lang="en-US" dirty="0"/>
              <a:t>. Survival of human induced pluripotent stem cell-derived midbrain dopaminergic neurons in the brain of a primate model of Parkinson's disease. J. </a:t>
            </a:r>
            <a:r>
              <a:rPr lang="en-US" dirty="0" err="1"/>
              <a:t>Parkinsons</a:t>
            </a:r>
            <a:r>
              <a:rPr lang="en-US" dirty="0"/>
              <a:t> Dis. 1, 395–412 (2011). </a:t>
            </a:r>
          </a:p>
          <a:p>
            <a:pPr lvl="1"/>
            <a:r>
              <a:rPr lang="en-US" dirty="0">
                <a:hlinkClick r:id="rId359"/>
              </a:rPr>
              <a:t>CAS</a:t>
            </a:r>
            <a:endParaRPr lang="en-US" dirty="0"/>
          </a:p>
          <a:p>
            <a:pPr lvl="1"/>
            <a:r>
              <a:rPr lang="en-US" dirty="0">
                <a:hlinkClick r:id="rId360"/>
              </a:rPr>
              <a:t>PubMed</a:t>
            </a:r>
            <a:endParaRPr lang="en-US" dirty="0"/>
          </a:p>
          <a:p>
            <a:r>
              <a:rPr lang="en-US" dirty="0"/>
              <a:t>Bonilla, S. </a:t>
            </a:r>
            <a:r>
              <a:rPr lang="en-US" i="1" dirty="0"/>
              <a:t>et al</a:t>
            </a:r>
            <a:r>
              <a:rPr lang="en-US" dirty="0"/>
              <a:t>. Identification of midbrain floor plate radial glia-like cells as dopaminergic progenitors. Glia 56, 809–820 (2008). </a:t>
            </a:r>
          </a:p>
          <a:p>
            <a:pPr lvl="1"/>
            <a:r>
              <a:rPr lang="en-US" dirty="0">
                <a:hlinkClick r:id="rId361"/>
              </a:rPr>
              <a:t>PubMed</a:t>
            </a:r>
            <a:endParaRPr lang="en-US" dirty="0"/>
          </a:p>
          <a:p>
            <a:pPr lvl="1"/>
            <a:r>
              <a:rPr lang="en-US" dirty="0">
                <a:hlinkClick r:id="rId362"/>
              </a:rPr>
              <a:t>Article</a:t>
            </a:r>
            <a:endParaRPr lang="en-US" dirty="0"/>
          </a:p>
          <a:p>
            <a:r>
              <a:rPr lang="en-US" dirty="0"/>
              <a:t>Ono, Y. </a:t>
            </a:r>
            <a:r>
              <a:rPr lang="en-US" i="1" dirty="0"/>
              <a:t>et al</a:t>
            </a:r>
            <a:r>
              <a:rPr lang="en-US" dirty="0"/>
              <a:t>. Differences in neurogenic potential in floor plate cells along an </a:t>
            </a:r>
            <a:r>
              <a:rPr lang="en-US" dirty="0" err="1"/>
              <a:t>anteroposterior</a:t>
            </a:r>
            <a:r>
              <a:rPr lang="en-US" dirty="0"/>
              <a:t> location: midbrain dopaminergic neurons originate from </a:t>
            </a:r>
            <a:r>
              <a:rPr lang="en-US" dirty="0" err="1"/>
              <a:t>mesencephalic</a:t>
            </a:r>
            <a:r>
              <a:rPr lang="en-US" dirty="0"/>
              <a:t> floor plate cells. Development 134, 3213–3225 (2007). </a:t>
            </a:r>
          </a:p>
          <a:p>
            <a:pPr lvl="1"/>
            <a:r>
              <a:rPr lang="en-US" dirty="0">
                <a:hlinkClick r:id="rId363"/>
              </a:rPr>
              <a:t>CAS</a:t>
            </a:r>
            <a:endParaRPr lang="en-US" dirty="0"/>
          </a:p>
          <a:p>
            <a:pPr lvl="1"/>
            <a:r>
              <a:rPr lang="en-US" dirty="0">
                <a:hlinkClick r:id="rId364"/>
              </a:rPr>
              <a:t>ISI</a:t>
            </a:r>
            <a:endParaRPr lang="en-US" dirty="0"/>
          </a:p>
          <a:p>
            <a:pPr lvl="1"/>
            <a:r>
              <a:rPr lang="en-US" dirty="0">
                <a:hlinkClick r:id="rId365"/>
              </a:rPr>
              <a:t>PubMed</a:t>
            </a:r>
            <a:endParaRPr lang="en-US" dirty="0"/>
          </a:p>
          <a:p>
            <a:pPr lvl="1"/>
            <a:r>
              <a:rPr lang="en-US" dirty="0">
                <a:hlinkClick r:id="rId366"/>
              </a:rPr>
              <a:t>Article</a:t>
            </a:r>
            <a:endParaRPr lang="en-US" dirty="0"/>
          </a:p>
          <a:p>
            <a:r>
              <a:rPr lang="en-US" dirty="0" err="1"/>
              <a:t>Placzek</a:t>
            </a:r>
            <a:r>
              <a:rPr lang="en-US" dirty="0"/>
              <a:t>, M. &amp; Briscoe, J. The floor plate: multiple cells, multiple signals. Nat. Rev. </a:t>
            </a:r>
            <a:r>
              <a:rPr lang="en-US" dirty="0" err="1"/>
              <a:t>Neurosci</a:t>
            </a:r>
            <a:r>
              <a:rPr lang="en-US" dirty="0"/>
              <a:t>. 6, 230–240 (2005). </a:t>
            </a:r>
          </a:p>
          <a:p>
            <a:pPr lvl="1"/>
            <a:r>
              <a:rPr lang="en-US" dirty="0">
                <a:hlinkClick r:id="rId367"/>
              </a:rPr>
              <a:t>CAS</a:t>
            </a:r>
            <a:endParaRPr lang="en-US" dirty="0"/>
          </a:p>
          <a:p>
            <a:pPr lvl="1"/>
            <a:r>
              <a:rPr lang="en-US" dirty="0">
                <a:hlinkClick r:id="rId368"/>
              </a:rPr>
              <a:t>ISI</a:t>
            </a:r>
            <a:endParaRPr lang="en-US" dirty="0"/>
          </a:p>
          <a:p>
            <a:pPr lvl="1"/>
            <a:r>
              <a:rPr lang="en-US" dirty="0">
                <a:hlinkClick r:id="rId369"/>
              </a:rPr>
              <a:t>PubMed</a:t>
            </a:r>
            <a:endParaRPr lang="en-US" dirty="0"/>
          </a:p>
          <a:p>
            <a:pPr lvl="1"/>
            <a:r>
              <a:rPr lang="en-US" dirty="0">
                <a:hlinkClick r:id="rId370"/>
              </a:rPr>
              <a:t>Article</a:t>
            </a:r>
            <a:endParaRPr lang="en-US" dirty="0"/>
          </a:p>
          <a:p>
            <a:r>
              <a:rPr lang="en-US" dirty="0"/>
              <a:t>Arenas, E., Denham, M. &amp; </a:t>
            </a:r>
            <a:r>
              <a:rPr lang="en-US" dirty="0" err="1"/>
              <a:t>Villaescusa</a:t>
            </a:r>
            <a:r>
              <a:rPr lang="en-US" dirty="0"/>
              <a:t>, J. C. How to make a midbrain dopaminergic neuron. Development 142, 1918–1936 (2015). </a:t>
            </a:r>
          </a:p>
          <a:p>
            <a:pPr lvl="1"/>
            <a:r>
              <a:rPr lang="en-US" dirty="0">
                <a:hlinkClick r:id="rId371"/>
              </a:rPr>
              <a:t>CAS</a:t>
            </a:r>
            <a:endParaRPr lang="en-US" dirty="0"/>
          </a:p>
          <a:p>
            <a:pPr lvl="1"/>
            <a:r>
              <a:rPr lang="en-US" dirty="0">
                <a:hlinkClick r:id="rId372"/>
              </a:rPr>
              <a:t>PubMed</a:t>
            </a:r>
            <a:endParaRPr lang="en-US" dirty="0"/>
          </a:p>
          <a:p>
            <a:pPr lvl="1"/>
            <a:r>
              <a:rPr lang="en-US" dirty="0">
                <a:hlinkClick r:id="rId373"/>
              </a:rPr>
              <a:t>Article</a:t>
            </a:r>
            <a:endParaRPr lang="en-US" dirty="0"/>
          </a:p>
          <a:p>
            <a:r>
              <a:rPr lang="en-US" dirty="0"/>
              <a:t>Chambers, S. M. </a:t>
            </a:r>
            <a:r>
              <a:rPr lang="en-US" i="1" dirty="0"/>
              <a:t>et al</a:t>
            </a:r>
            <a:r>
              <a:rPr lang="en-US" dirty="0"/>
              <a:t>. Highly efficient neural conversion of human ES and </a:t>
            </a:r>
            <a:r>
              <a:rPr lang="en-US" dirty="0" err="1"/>
              <a:t>iPS</a:t>
            </a:r>
            <a:r>
              <a:rPr lang="en-US" dirty="0"/>
              <a:t> cells by dual inhibition of SMAD signaling. Nat. </a:t>
            </a:r>
            <a:r>
              <a:rPr lang="en-US" dirty="0" err="1"/>
              <a:t>Biotechnol</a:t>
            </a:r>
            <a:r>
              <a:rPr lang="en-US" dirty="0"/>
              <a:t>. 27, 275–280 (2009). </a:t>
            </a:r>
          </a:p>
          <a:p>
            <a:pPr lvl="1"/>
            <a:r>
              <a:rPr lang="en-US" dirty="0">
                <a:hlinkClick r:id="rId374"/>
              </a:rPr>
              <a:t>CAS</a:t>
            </a:r>
            <a:endParaRPr lang="en-US" dirty="0"/>
          </a:p>
          <a:p>
            <a:pPr lvl="1"/>
            <a:r>
              <a:rPr lang="en-US" dirty="0">
                <a:hlinkClick r:id="rId375"/>
              </a:rPr>
              <a:t>ISI</a:t>
            </a:r>
            <a:endParaRPr lang="en-US" dirty="0"/>
          </a:p>
          <a:p>
            <a:pPr lvl="1"/>
            <a:r>
              <a:rPr lang="en-US" dirty="0">
                <a:hlinkClick r:id="rId376"/>
              </a:rPr>
              <a:t>PubMed</a:t>
            </a:r>
            <a:endParaRPr lang="en-US" dirty="0"/>
          </a:p>
          <a:p>
            <a:pPr lvl="1"/>
            <a:r>
              <a:rPr lang="en-US" dirty="0">
                <a:hlinkClick r:id="rId377"/>
              </a:rPr>
              <a:t>Article</a:t>
            </a:r>
            <a:endParaRPr lang="en-US" dirty="0"/>
          </a:p>
          <a:p>
            <a:r>
              <a:rPr lang="en-US" dirty="0" err="1"/>
              <a:t>Tabar</a:t>
            </a:r>
            <a:r>
              <a:rPr lang="en-US" dirty="0"/>
              <a:t>, V. &amp; </a:t>
            </a:r>
            <a:r>
              <a:rPr lang="en-US" dirty="0" err="1"/>
              <a:t>Studer</a:t>
            </a:r>
            <a:r>
              <a:rPr lang="en-US" dirty="0"/>
              <a:t>, L. Pluripotent stem cells in regenerative medicine: challenges and recent progress. Nat. Rev. Genet. 15, 82–92 (2014). </a:t>
            </a:r>
          </a:p>
          <a:p>
            <a:pPr lvl="1"/>
            <a:r>
              <a:rPr lang="en-US" dirty="0">
                <a:hlinkClick r:id="rId378"/>
              </a:rPr>
              <a:t>CAS</a:t>
            </a:r>
            <a:endParaRPr lang="en-US" dirty="0"/>
          </a:p>
          <a:p>
            <a:pPr lvl="1"/>
            <a:r>
              <a:rPr lang="en-US" dirty="0">
                <a:hlinkClick r:id="rId379"/>
              </a:rPr>
              <a:t>ISI</a:t>
            </a:r>
            <a:endParaRPr lang="en-US" dirty="0"/>
          </a:p>
          <a:p>
            <a:pPr lvl="1"/>
            <a:r>
              <a:rPr lang="en-US" dirty="0">
                <a:hlinkClick r:id="rId380"/>
              </a:rPr>
              <a:t>PubMed</a:t>
            </a:r>
            <a:endParaRPr lang="en-US" dirty="0"/>
          </a:p>
          <a:p>
            <a:pPr lvl="1"/>
            <a:r>
              <a:rPr lang="en-US" dirty="0">
                <a:hlinkClick r:id="rId381"/>
              </a:rPr>
              <a:t>Article</a:t>
            </a:r>
            <a:endParaRPr lang="en-US" dirty="0"/>
          </a:p>
          <a:p>
            <a:r>
              <a:rPr lang="en-US" dirty="0" err="1"/>
              <a:t>Fasano</a:t>
            </a:r>
            <a:r>
              <a:rPr lang="en-US" dirty="0"/>
              <a:t>, C. A., Chambers, S. M., Lee, G., </a:t>
            </a:r>
            <a:r>
              <a:rPr lang="en-US" dirty="0" err="1"/>
              <a:t>Tomishima</a:t>
            </a:r>
            <a:r>
              <a:rPr lang="en-US" dirty="0"/>
              <a:t>, M. J. &amp; </a:t>
            </a:r>
            <a:r>
              <a:rPr lang="en-US" dirty="0" err="1"/>
              <a:t>Studer</a:t>
            </a:r>
            <a:r>
              <a:rPr lang="en-US" dirty="0"/>
              <a:t>, L. Efficient derivation of functional floor plate tissue from human embryonic stem cells. Cell Stem Cell 6, 336–347 (2010). </a:t>
            </a:r>
          </a:p>
          <a:p>
            <a:pPr lvl="1"/>
            <a:r>
              <a:rPr lang="en-US" dirty="0">
                <a:hlinkClick r:id="rId382"/>
              </a:rPr>
              <a:t>CAS</a:t>
            </a:r>
            <a:endParaRPr lang="en-US" dirty="0"/>
          </a:p>
          <a:p>
            <a:pPr lvl="1"/>
            <a:r>
              <a:rPr lang="en-US" dirty="0">
                <a:hlinkClick r:id="rId383"/>
              </a:rPr>
              <a:t>ISI</a:t>
            </a:r>
            <a:endParaRPr lang="en-US" dirty="0"/>
          </a:p>
          <a:p>
            <a:pPr lvl="1"/>
            <a:r>
              <a:rPr lang="en-US" dirty="0">
                <a:hlinkClick r:id="rId384"/>
              </a:rPr>
              <a:t>PubMed</a:t>
            </a:r>
            <a:endParaRPr lang="en-US" dirty="0"/>
          </a:p>
          <a:p>
            <a:pPr lvl="1"/>
            <a:r>
              <a:rPr lang="en-US" dirty="0">
                <a:hlinkClick r:id="rId385"/>
              </a:rPr>
              <a:t>Article</a:t>
            </a:r>
            <a:endParaRPr lang="en-US" dirty="0"/>
          </a:p>
          <a:p>
            <a:r>
              <a:rPr lang="en-US" dirty="0" err="1"/>
              <a:t>Kirkeby</a:t>
            </a:r>
            <a:r>
              <a:rPr lang="en-US" dirty="0"/>
              <a:t>, A. </a:t>
            </a:r>
            <a:r>
              <a:rPr lang="en-US" i="1" dirty="0"/>
              <a:t>et al</a:t>
            </a:r>
            <a:r>
              <a:rPr lang="en-US" dirty="0"/>
              <a:t>. Generation of regionally specified neural progenitors and functional neurons from human embryonic stem cells under defined conditions. Cell Rep. 1, 703–714 (2012). </a:t>
            </a:r>
          </a:p>
          <a:p>
            <a:pPr lvl="1"/>
            <a:r>
              <a:rPr lang="en-US" dirty="0">
                <a:hlinkClick r:id="rId386"/>
              </a:rPr>
              <a:t>CAS</a:t>
            </a:r>
            <a:endParaRPr lang="en-US" dirty="0"/>
          </a:p>
          <a:p>
            <a:pPr lvl="1"/>
            <a:r>
              <a:rPr lang="en-US" dirty="0">
                <a:hlinkClick r:id="rId387"/>
              </a:rPr>
              <a:t>PubMed</a:t>
            </a:r>
            <a:endParaRPr lang="en-US" dirty="0"/>
          </a:p>
          <a:p>
            <a:pPr lvl="1"/>
            <a:r>
              <a:rPr lang="en-US" dirty="0">
                <a:hlinkClick r:id="rId388"/>
              </a:rPr>
              <a:t>Article</a:t>
            </a:r>
            <a:endParaRPr lang="en-US" dirty="0"/>
          </a:p>
          <a:p>
            <a:r>
              <a:rPr lang="en-US" dirty="0" err="1"/>
              <a:t>Kriks</a:t>
            </a:r>
            <a:r>
              <a:rPr lang="en-US" dirty="0"/>
              <a:t>, S. </a:t>
            </a:r>
            <a:r>
              <a:rPr lang="en-US" i="1" dirty="0"/>
              <a:t>et al</a:t>
            </a:r>
            <a:r>
              <a:rPr lang="en-US" dirty="0"/>
              <a:t>. Dopamine neurons derived from human ES cells efficiently engraft in animal models of Parkinson's disease. Nature 480, 547–551 (2011). </a:t>
            </a:r>
          </a:p>
          <a:p>
            <a:pPr lvl="1"/>
            <a:r>
              <a:rPr lang="en-US" dirty="0">
                <a:hlinkClick r:id="rId389"/>
              </a:rPr>
              <a:t>CAS</a:t>
            </a:r>
            <a:endParaRPr lang="en-US" dirty="0"/>
          </a:p>
          <a:p>
            <a:pPr lvl="1"/>
            <a:r>
              <a:rPr lang="en-US" dirty="0">
                <a:hlinkClick r:id="rId390"/>
              </a:rPr>
              <a:t>ISI</a:t>
            </a:r>
            <a:endParaRPr lang="en-US" dirty="0"/>
          </a:p>
          <a:p>
            <a:pPr lvl="1"/>
            <a:r>
              <a:rPr lang="en-US" dirty="0">
                <a:hlinkClick r:id="rId391"/>
              </a:rPr>
              <a:t>PubMed</a:t>
            </a:r>
            <a:endParaRPr lang="en-US" dirty="0"/>
          </a:p>
          <a:p>
            <a:r>
              <a:rPr lang="en-US" dirty="0" err="1"/>
              <a:t>Grealish</a:t>
            </a:r>
            <a:r>
              <a:rPr lang="en-US" dirty="0"/>
              <a:t>, S. </a:t>
            </a:r>
            <a:r>
              <a:rPr lang="en-US" i="1" dirty="0"/>
              <a:t>et al</a:t>
            </a:r>
            <a:r>
              <a:rPr lang="en-US" dirty="0"/>
              <a:t>. Human ESC-derived dopamine neurons show similar preclinical efficacy and potency to fetal neurons when grafted in a rat model of Parkinson's disease. Cell Stem Cell 15, 653–665 (2014). </a:t>
            </a:r>
          </a:p>
          <a:p>
            <a:pPr lvl="1"/>
            <a:r>
              <a:rPr lang="en-US" dirty="0">
                <a:hlinkClick r:id="rId392"/>
              </a:rPr>
              <a:t>CAS</a:t>
            </a:r>
            <a:endParaRPr lang="en-US" dirty="0"/>
          </a:p>
          <a:p>
            <a:pPr lvl="1"/>
            <a:r>
              <a:rPr lang="en-US" dirty="0">
                <a:hlinkClick r:id="rId393"/>
              </a:rPr>
              <a:t>PubMed</a:t>
            </a:r>
            <a:endParaRPr lang="en-US" dirty="0"/>
          </a:p>
          <a:p>
            <a:pPr lvl="1"/>
            <a:r>
              <a:rPr lang="en-US" dirty="0">
                <a:hlinkClick r:id="rId394"/>
              </a:rPr>
              <a:t>Article</a:t>
            </a:r>
            <a:endParaRPr lang="en-US" dirty="0"/>
          </a:p>
          <a:p>
            <a:r>
              <a:rPr lang="en-US" dirty="0" err="1"/>
              <a:t>Grealish</a:t>
            </a:r>
            <a:r>
              <a:rPr lang="en-US" dirty="0"/>
              <a:t>, S. </a:t>
            </a:r>
            <a:r>
              <a:rPr lang="en-US" i="1" dirty="0"/>
              <a:t>et al</a:t>
            </a:r>
            <a:r>
              <a:rPr lang="en-US" dirty="0"/>
              <a:t>. Monosynaptic tracing using modified rabies virus reveals early and extensive circuit integration of human embryonic stem cell-derived neurons. Stem Cell Rep. </a:t>
            </a:r>
            <a:r>
              <a:rPr lang="en-US" dirty="0">
                <a:hlinkClick r:id="rId395"/>
              </a:rPr>
              <a:t>http://dx.doi.org/10.1016/j.stemcr.2015.04.011</a:t>
            </a:r>
            <a:r>
              <a:rPr lang="en-US" dirty="0"/>
              <a:t>. </a:t>
            </a:r>
          </a:p>
          <a:p>
            <a:r>
              <a:rPr lang="en-US" dirty="0"/>
              <a:t>Steinbeck, J. A. </a:t>
            </a:r>
            <a:r>
              <a:rPr lang="en-US" i="1" dirty="0"/>
              <a:t>et al</a:t>
            </a:r>
            <a:r>
              <a:rPr lang="en-US" dirty="0"/>
              <a:t>. </a:t>
            </a:r>
            <a:r>
              <a:rPr lang="en-US" dirty="0" err="1"/>
              <a:t>Optogenetics</a:t>
            </a:r>
            <a:r>
              <a:rPr lang="en-US" dirty="0"/>
              <a:t> enables functional analysis of human embryonic stem cell-derived grafts in a Parkinson's disease model. Nat. </a:t>
            </a:r>
            <a:r>
              <a:rPr lang="en-US" dirty="0" err="1"/>
              <a:t>Biotechnol</a:t>
            </a:r>
            <a:r>
              <a:rPr lang="en-US" dirty="0"/>
              <a:t>. 33, 204–209 (2015). </a:t>
            </a:r>
          </a:p>
          <a:p>
            <a:pPr lvl="1"/>
            <a:r>
              <a:rPr lang="en-US" dirty="0">
                <a:hlinkClick r:id="rId396"/>
              </a:rPr>
              <a:t>CAS</a:t>
            </a:r>
            <a:endParaRPr lang="en-US" dirty="0"/>
          </a:p>
          <a:p>
            <a:pPr lvl="1"/>
            <a:r>
              <a:rPr lang="en-US" dirty="0">
                <a:hlinkClick r:id="rId397"/>
              </a:rPr>
              <a:t>PubMed</a:t>
            </a:r>
            <a:endParaRPr lang="en-US" dirty="0"/>
          </a:p>
          <a:p>
            <a:pPr lvl="1"/>
            <a:r>
              <a:rPr lang="en-US" dirty="0">
                <a:hlinkClick r:id="rId398"/>
              </a:rPr>
              <a:t>Article</a:t>
            </a:r>
            <a:endParaRPr lang="en-US" dirty="0"/>
          </a:p>
          <a:p>
            <a:r>
              <a:rPr lang="en-US" dirty="0" err="1"/>
              <a:t>Rath</a:t>
            </a:r>
            <a:r>
              <a:rPr lang="en-US" dirty="0"/>
              <a:t>, A. </a:t>
            </a:r>
            <a:r>
              <a:rPr lang="en-US" i="1" dirty="0"/>
              <a:t>et al</a:t>
            </a:r>
            <a:r>
              <a:rPr lang="en-US" dirty="0"/>
              <a:t>. Survival and functional restoration of human fetal ventral mesencephalon following transplantation in a rat model of Parkinson's disease. Cell Transplant. 22, 1281–1293 (2013). </a:t>
            </a:r>
          </a:p>
          <a:p>
            <a:pPr lvl="1"/>
            <a:r>
              <a:rPr lang="en-US" dirty="0">
                <a:hlinkClick r:id="rId399"/>
              </a:rPr>
              <a:t>PubMed</a:t>
            </a:r>
            <a:endParaRPr lang="en-US" dirty="0"/>
          </a:p>
          <a:p>
            <a:pPr lvl="1"/>
            <a:r>
              <a:rPr lang="en-US" dirty="0">
                <a:hlinkClick r:id="rId400"/>
              </a:rPr>
              <a:t>Article</a:t>
            </a:r>
            <a:endParaRPr lang="en-US" dirty="0"/>
          </a:p>
          <a:p>
            <a:r>
              <a:rPr lang="en-US" dirty="0" err="1"/>
              <a:t>Alper</a:t>
            </a:r>
            <a:r>
              <a:rPr lang="en-US" dirty="0"/>
              <a:t>, J. </a:t>
            </a:r>
            <a:r>
              <a:rPr lang="en-US" dirty="0" err="1"/>
              <a:t>Geron</a:t>
            </a:r>
            <a:r>
              <a:rPr lang="en-US" dirty="0"/>
              <a:t> gets green light for human trial of ES cell-derived product. Nat. </a:t>
            </a:r>
            <a:r>
              <a:rPr lang="en-US" dirty="0" err="1"/>
              <a:t>Biotechnol</a:t>
            </a:r>
            <a:r>
              <a:rPr lang="en-US" dirty="0"/>
              <a:t>. 27, 213–214 (2009). </a:t>
            </a:r>
          </a:p>
          <a:p>
            <a:pPr lvl="1"/>
            <a:r>
              <a:rPr lang="en-US" dirty="0">
                <a:hlinkClick r:id="rId401"/>
              </a:rPr>
              <a:t>CAS</a:t>
            </a:r>
            <a:endParaRPr lang="en-US" dirty="0"/>
          </a:p>
          <a:p>
            <a:pPr lvl="1"/>
            <a:r>
              <a:rPr lang="en-US" dirty="0">
                <a:hlinkClick r:id="rId402"/>
              </a:rPr>
              <a:t>ISI</a:t>
            </a:r>
            <a:endParaRPr lang="en-US" dirty="0"/>
          </a:p>
          <a:p>
            <a:pPr lvl="1"/>
            <a:r>
              <a:rPr lang="en-US" dirty="0">
                <a:hlinkClick r:id="rId403"/>
              </a:rPr>
              <a:t>PubMed</a:t>
            </a:r>
            <a:endParaRPr lang="en-US" dirty="0"/>
          </a:p>
          <a:p>
            <a:pPr lvl="1"/>
            <a:r>
              <a:rPr lang="en-US" dirty="0">
                <a:hlinkClick r:id="rId404"/>
              </a:rPr>
              <a:t>Article</a:t>
            </a:r>
            <a:endParaRPr lang="en-US" dirty="0"/>
          </a:p>
          <a:p>
            <a:r>
              <a:rPr lang="en-US" dirty="0" err="1"/>
              <a:t>Kanemura</a:t>
            </a:r>
            <a:r>
              <a:rPr lang="en-US" dirty="0"/>
              <a:t>, H. </a:t>
            </a:r>
            <a:r>
              <a:rPr lang="en-US" i="1" dirty="0"/>
              <a:t>et al</a:t>
            </a:r>
            <a:r>
              <a:rPr lang="en-US" dirty="0"/>
              <a:t>. </a:t>
            </a:r>
            <a:r>
              <a:rPr lang="en-US" dirty="0" err="1"/>
              <a:t>Tumorigenicity</a:t>
            </a:r>
            <a:r>
              <a:rPr lang="en-US" dirty="0"/>
              <a:t> studies of induced pluripotent stem cell (</a:t>
            </a:r>
            <a:r>
              <a:rPr lang="en-US" dirty="0" err="1"/>
              <a:t>iPSC</a:t>
            </a:r>
            <a:r>
              <a:rPr lang="en-US" dirty="0"/>
              <a:t>)-Derived retinal pigment epithelium (RPE) for the treatment of age-related macular degeneration. </a:t>
            </a:r>
            <a:r>
              <a:rPr lang="en-US" dirty="0" err="1"/>
              <a:t>PLoS</a:t>
            </a:r>
            <a:r>
              <a:rPr lang="en-US" dirty="0"/>
              <a:t> ONE 9, e85336 (2014). </a:t>
            </a:r>
          </a:p>
          <a:p>
            <a:pPr lvl="1"/>
            <a:r>
              <a:rPr lang="en-US" dirty="0">
                <a:hlinkClick r:id="rId405"/>
              </a:rPr>
              <a:t>CAS</a:t>
            </a:r>
            <a:endParaRPr lang="en-US" dirty="0"/>
          </a:p>
          <a:p>
            <a:pPr lvl="1"/>
            <a:r>
              <a:rPr lang="en-US" dirty="0">
                <a:hlinkClick r:id="rId406"/>
              </a:rPr>
              <a:t>PubMed</a:t>
            </a:r>
            <a:endParaRPr lang="en-US" dirty="0"/>
          </a:p>
          <a:p>
            <a:pPr lvl="1"/>
            <a:r>
              <a:rPr lang="en-US" dirty="0">
                <a:hlinkClick r:id="rId407"/>
              </a:rPr>
              <a:t>Article</a:t>
            </a:r>
            <a:endParaRPr lang="en-US" dirty="0"/>
          </a:p>
          <a:p>
            <a:r>
              <a:rPr lang="en-US" dirty="0" err="1"/>
              <a:t>Kordower</a:t>
            </a:r>
            <a:r>
              <a:rPr lang="en-US" dirty="0"/>
              <a:t>, J. H., Chu, Y., Hauser, R. A., Freeman, T. B. &amp; </a:t>
            </a:r>
            <a:r>
              <a:rPr lang="en-US" dirty="0" err="1"/>
              <a:t>Olanow</a:t>
            </a:r>
            <a:r>
              <a:rPr lang="en-US" dirty="0"/>
              <a:t>, C. W. </a:t>
            </a:r>
            <a:r>
              <a:rPr lang="en-US" dirty="0" err="1"/>
              <a:t>Lewy</a:t>
            </a:r>
            <a:r>
              <a:rPr lang="en-US" dirty="0"/>
              <a:t> body-like pathology in long-term embryonic </a:t>
            </a:r>
            <a:r>
              <a:rPr lang="en-US" dirty="0" err="1"/>
              <a:t>nigral</a:t>
            </a:r>
            <a:r>
              <a:rPr lang="en-US" dirty="0"/>
              <a:t> transplants in Parkinson's disease. Nat. Med. 14, 504–506 (2008). </a:t>
            </a:r>
          </a:p>
          <a:p>
            <a:pPr lvl="1"/>
            <a:r>
              <a:rPr lang="en-US" dirty="0">
                <a:hlinkClick r:id="rId408"/>
              </a:rPr>
              <a:t>CAS</a:t>
            </a:r>
            <a:endParaRPr lang="en-US" dirty="0"/>
          </a:p>
          <a:p>
            <a:pPr lvl="1"/>
            <a:r>
              <a:rPr lang="en-US" dirty="0">
                <a:hlinkClick r:id="rId409"/>
              </a:rPr>
              <a:t>ISI</a:t>
            </a:r>
            <a:endParaRPr lang="en-US" dirty="0"/>
          </a:p>
          <a:p>
            <a:pPr lvl="1"/>
            <a:r>
              <a:rPr lang="en-US" dirty="0">
                <a:hlinkClick r:id="rId410"/>
              </a:rPr>
              <a:t>PubMed</a:t>
            </a:r>
            <a:endParaRPr lang="en-US" dirty="0"/>
          </a:p>
          <a:p>
            <a:pPr lvl="1"/>
            <a:r>
              <a:rPr lang="en-US" dirty="0">
                <a:hlinkClick r:id="rId411"/>
              </a:rPr>
              <a:t>Article</a:t>
            </a:r>
            <a:endParaRPr lang="en-US" dirty="0"/>
          </a:p>
          <a:p>
            <a:r>
              <a:rPr lang="en-US" dirty="0"/>
              <a:t>Li, J. Y. </a:t>
            </a:r>
            <a:r>
              <a:rPr lang="en-US" i="1" dirty="0"/>
              <a:t>et al</a:t>
            </a:r>
            <a:r>
              <a:rPr lang="en-US" dirty="0"/>
              <a:t>. </a:t>
            </a:r>
            <a:r>
              <a:rPr lang="en-US" dirty="0" err="1"/>
              <a:t>Lewy</a:t>
            </a:r>
            <a:r>
              <a:rPr lang="en-US" dirty="0"/>
              <a:t> bodies in grafted neurons in subjects with Parkinson's disease suggest host-to-graft disease propagation. Nat. Med. 14, 501–503 (2008). </a:t>
            </a:r>
          </a:p>
          <a:p>
            <a:pPr lvl="1"/>
            <a:r>
              <a:rPr lang="en-US" dirty="0">
                <a:hlinkClick r:id="rId412"/>
              </a:rPr>
              <a:t>CAS</a:t>
            </a:r>
            <a:endParaRPr lang="en-US" dirty="0"/>
          </a:p>
          <a:p>
            <a:pPr lvl="1"/>
            <a:r>
              <a:rPr lang="en-US" dirty="0">
                <a:hlinkClick r:id="rId413"/>
              </a:rPr>
              <a:t>ISI</a:t>
            </a:r>
            <a:endParaRPr lang="en-US" dirty="0"/>
          </a:p>
          <a:p>
            <a:pPr lvl="1"/>
            <a:r>
              <a:rPr lang="en-US" dirty="0">
                <a:hlinkClick r:id="rId414"/>
              </a:rPr>
              <a:t>PubMed</a:t>
            </a:r>
            <a:endParaRPr lang="en-US" dirty="0"/>
          </a:p>
          <a:p>
            <a:pPr lvl="1"/>
            <a:r>
              <a:rPr lang="en-US" dirty="0">
                <a:hlinkClick r:id="rId415"/>
              </a:rPr>
              <a:t>Article</a:t>
            </a:r>
            <a:endParaRPr lang="en-US" dirty="0"/>
          </a:p>
          <a:p>
            <a:r>
              <a:rPr lang="en-US" dirty="0"/>
              <a:t>Chu, Y. &amp; </a:t>
            </a:r>
            <a:r>
              <a:rPr lang="en-US" dirty="0" err="1"/>
              <a:t>Kordower</a:t>
            </a:r>
            <a:r>
              <a:rPr lang="en-US" dirty="0"/>
              <a:t>, J. H. </a:t>
            </a:r>
            <a:r>
              <a:rPr lang="en-US" dirty="0" err="1"/>
              <a:t>Lewy</a:t>
            </a:r>
            <a:r>
              <a:rPr lang="en-US" dirty="0"/>
              <a:t> body pathology in fetal grafts. Ann. N. Y. Acad. Sci. 1184, 55–67 (2010). </a:t>
            </a:r>
          </a:p>
          <a:p>
            <a:pPr lvl="1"/>
            <a:r>
              <a:rPr lang="en-US" dirty="0">
                <a:hlinkClick r:id="rId416"/>
              </a:rPr>
              <a:t>CAS</a:t>
            </a:r>
            <a:endParaRPr lang="en-US" dirty="0"/>
          </a:p>
          <a:p>
            <a:pPr lvl="1"/>
            <a:r>
              <a:rPr lang="en-US" dirty="0">
                <a:hlinkClick r:id="rId417"/>
              </a:rPr>
              <a:t>PubMed</a:t>
            </a:r>
            <a:endParaRPr lang="en-US" dirty="0"/>
          </a:p>
          <a:p>
            <a:pPr lvl="1"/>
            <a:r>
              <a:rPr lang="en-US" dirty="0">
                <a:hlinkClick r:id="rId418"/>
              </a:rPr>
              <a:t>Article</a:t>
            </a:r>
            <a:endParaRPr lang="en-US" dirty="0"/>
          </a:p>
          <a:p>
            <a:r>
              <a:rPr lang="en-US" dirty="0"/>
              <a:t>Li, J. Y. </a:t>
            </a:r>
            <a:r>
              <a:rPr lang="en-US" i="1" dirty="0"/>
              <a:t>et al</a:t>
            </a:r>
            <a:r>
              <a:rPr lang="en-US" dirty="0"/>
              <a:t>. Characterization of </a:t>
            </a:r>
            <a:r>
              <a:rPr lang="en-US" dirty="0" err="1"/>
              <a:t>Lewy</a:t>
            </a:r>
            <a:r>
              <a:rPr lang="en-US" dirty="0"/>
              <a:t> body pathology in 12- and 16-year-old </a:t>
            </a:r>
            <a:r>
              <a:rPr lang="en-US" dirty="0" err="1"/>
              <a:t>intrastriatal</a:t>
            </a:r>
            <a:r>
              <a:rPr lang="en-US" dirty="0"/>
              <a:t> </a:t>
            </a:r>
            <a:r>
              <a:rPr lang="en-US" dirty="0" err="1"/>
              <a:t>mesencephalic</a:t>
            </a:r>
            <a:r>
              <a:rPr lang="en-US" dirty="0"/>
              <a:t> grafts surviving in a patient with Parkinson's disease. </a:t>
            </a:r>
            <a:r>
              <a:rPr lang="en-US" dirty="0" err="1"/>
              <a:t>Mov</a:t>
            </a:r>
            <a:r>
              <a:rPr lang="en-US" dirty="0"/>
              <a:t>. </a:t>
            </a:r>
            <a:r>
              <a:rPr lang="en-US" dirty="0" err="1"/>
              <a:t>Disord</a:t>
            </a:r>
            <a:r>
              <a:rPr lang="en-US" dirty="0"/>
              <a:t>. 25, 1091–1096 (2010). </a:t>
            </a:r>
          </a:p>
          <a:p>
            <a:pPr lvl="1"/>
            <a:r>
              <a:rPr lang="en-US" dirty="0">
                <a:hlinkClick r:id="rId419"/>
              </a:rPr>
              <a:t>ISI</a:t>
            </a:r>
            <a:endParaRPr lang="en-US" dirty="0"/>
          </a:p>
          <a:p>
            <a:pPr lvl="1"/>
            <a:r>
              <a:rPr lang="en-US" dirty="0">
                <a:hlinkClick r:id="rId420"/>
              </a:rPr>
              <a:t>PubMed</a:t>
            </a:r>
            <a:endParaRPr lang="en-US" dirty="0"/>
          </a:p>
          <a:p>
            <a:pPr lvl="1"/>
            <a:r>
              <a:rPr lang="en-US" dirty="0">
                <a:hlinkClick r:id="rId421"/>
              </a:rPr>
              <a:t>Article</a:t>
            </a:r>
            <a:endParaRPr lang="en-US" dirty="0"/>
          </a:p>
          <a:p>
            <a:r>
              <a:rPr lang="en-US" dirty="0" err="1"/>
              <a:t>Guo</a:t>
            </a:r>
            <a:r>
              <a:rPr lang="en-US" dirty="0"/>
              <a:t>, J. L. &amp; Lee, V. M. Cell-to-cell transmission of pathogenic proteins in neurodegenerative diseases. Nat. Med. 20, 130–138 (2014). </a:t>
            </a:r>
          </a:p>
          <a:p>
            <a:pPr lvl="1"/>
            <a:r>
              <a:rPr lang="en-US" dirty="0">
                <a:hlinkClick r:id="rId422"/>
              </a:rPr>
              <a:t>CAS</a:t>
            </a:r>
            <a:endParaRPr lang="en-US" dirty="0"/>
          </a:p>
          <a:p>
            <a:pPr lvl="1"/>
            <a:r>
              <a:rPr lang="en-US" dirty="0">
                <a:hlinkClick r:id="rId423"/>
              </a:rPr>
              <a:t>ISI</a:t>
            </a:r>
            <a:endParaRPr lang="en-US" dirty="0"/>
          </a:p>
          <a:p>
            <a:pPr lvl="1"/>
            <a:r>
              <a:rPr lang="en-US" dirty="0">
                <a:hlinkClick r:id="rId424"/>
              </a:rPr>
              <a:t>PubMed</a:t>
            </a:r>
            <a:endParaRPr lang="en-US" dirty="0"/>
          </a:p>
          <a:p>
            <a:pPr lvl="1"/>
            <a:r>
              <a:rPr lang="en-US" dirty="0">
                <a:hlinkClick r:id="rId425"/>
              </a:rPr>
              <a:t>Article</a:t>
            </a:r>
            <a:endParaRPr lang="en-US" dirty="0"/>
          </a:p>
          <a:p>
            <a:r>
              <a:rPr lang="en-US" dirty="0" err="1"/>
              <a:t>Hallett</a:t>
            </a:r>
            <a:r>
              <a:rPr lang="en-US" dirty="0"/>
              <a:t>, P. J. </a:t>
            </a:r>
            <a:r>
              <a:rPr lang="en-US" i="1" dirty="0"/>
              <a:t>et al</a:t>
            </a:r>
            <a:r>
              <a:rPr lang="en-US" dirty="0"/>
              <a:t>. Long-term health of dopaminergic neuron transplants in Parkinson's disease patients. Cell Rep. 7, 1755–1761 (2014). </a:t>
            </a:r>
          </a:p>
          <a:p>
            <a:pPr lvl="1"/>
            <a:r>
              <a:rPr lang="en-US" dirty="0">
                <a:hlinkClick r:id="rId426"/>
              </a:rPr>
              <a:t>CAS</a:t>
            </a:r>
            <a:endParaRPr lang="en-US" dirty="0"/>
          </a:p>
          <a:p>
            <a:pPr lvl="1"/>
            <a:r>
              <a:rPr lang="en-US" dirty="0">
                <a:hlinkClick r:id="rId427"/>
              </a:rPr>
              <a:t>ISI</a:t>
            </a:r>
            <a:endParaRPr lang="en-US" dirty="0"/>
          </a:p>
          <a:p>
            <a:pPr lvl="1"/>
            <a:r>
              <a:rPr lang="en-US" dirty="0">
                <a:hlinkClick r:id="rId428"/>
              </a:rPr>
              <a:t>PubMed</a:t>
            </a:r>
            <a:endParaRPr lang="en-US" dirty="0"/>
          </a:p>
          <a:p>
            <a:pPr lvl="1"/>
            <a:r>
              <a:rPr lang="en-US" dirty="0">
                <a:hlinkClick r:id="rId429"/>
              </a:rPr>
              <a:t>Article</a:t>
            </a:r>
            <a:endParaRPr lang="en-US" dirty="0"/>
          </a:p>
          <a:p>
            <a:r>
              <a:rPr lang="en-US" dirty="0"/>
              <a:t>Abbott, A. Fetal-cell revival for Parkinson's. Nature 510, 195–196 (2014). </a:t>
            </a:r>
          </a:p>
          <a:p>
            <a:pPr lvl="1"/>
            <a:r>
              <a:rPr lang="en-US" dirty="0">
                <a:hlinkClick r:id="rId430"/>
              </a:rPr>
              <a:t>CAS</a:t>
            </a:r>
            <a:endParaRPr lang="en-US" dirty="0"/>
          </a:p>
          <a:p>
            <a:pPr lvl="1"/>
            <a:r>
              <a:rPr lang="en-US" dirty="0">
                <a:hlinkClick r:id="rId431"/>
              </a:rPr>
              <a:t>PubMed</a:t>
            </a:r>
            <a:endParaRPr lang="en-US" dirty="0"/>
          </a:p>
          <a:p>
            <a:pPr lvl="1"/>
            <a:r>
              <a:rPr lang="en-US" dirty="0">
                <a:hlinkClick r:id="rId432"/>
              </a:rPr>
              <a:t>Article</a:t>
            </a:r>
            <a:endParaRPr lang="en-US" dirty="0"/>
          </a:p>
          <a:p>
            <a:r>
              <a:rPr lang="en-US" dirty="0" err="1"/>
              <a:t>GForce</a:t>
            </a:r>
            <a:r>
              <a:rPr lang="en-US" dirty="0"/>
              <a:t>-PD </a:t>
            </a:r>
            <a:r>
              <a:rPr lang="en-US" dirty="0">
                <a:hlinkClick r:id="rId433"/>
              </a:rPr>
              <a:t>[online]</a:t>
            </a:r>
            <a:r>
              <a:rPr lang="en-US" dirty="0"/>
              <a:t>, (2015). </a:t>
            </a:r>
          </a:p>
          <a:p>
            <a:r>
              <a:rPr lang="en-US" dirty="0"/>
              <a:t>Hirsch, E. C., </a:t>
            </a:r>
            <a:r>
              <a:rPr lang="en-US" dirty="0" err="1"/>
              <a:t>Duyckaerts</a:t>
            </a:r>
            <a:r>
              <a:rPr lang="en-US" dirty="0"/>
              <a:t>, C., </a:t>
            </a:r>
            <a:r>
              <a:rPr lang="en-US" dirty="0" err="1"/>
              <a:t>Javoy-Agid</a:t>
            </a:r>
            <a:r>
              <a:rPr lang="en-US" dirty="0"/>
              <a:t>, F., </a:t>
            </a:r>
            <a:r>
              <a:rPr lang="en-US" dirty="0" err="1"/>
              <a:t>Hauw</a:t>
            </a:r>
            <a:r>
              <a:rPr lang="en-US" dirty="0"/>
              <a:t>, J. J. &amp; </a:t>
            </a:r>
            <a:r>
              <a:rPr lang="en-US" dirty="0" err="1"/>
              <a:t>Agid</a:t>
            </a:r>
            <a:r>
              <a:rPr lang="en-US" dirty="0"/>
              <a:t>, Y. Does adrenal graft enhance recovery of dopaminergic neurons in Parkinson's disease? Ann. Neurol. 27, 676–682 (1990). </a:t>
            </a:r>
          </a:p>
          <a:p>
            <a:pPr lvl="1"/>
            <a:r>
              <a:rPr lang="en-US" dirty="0">
                <a:hlinkClick r:id="rId434"/>
              </a:rPr>
              <a:t>CAS</a:t>
            </a:r>
            <a:endParaRPr lang="en-US" dirty="0"/>
          </a:p>
          <a:p>
            <a:pPr lvl="1"/>
            <a:r>
              <a:rPr lang="en-US" dirty="0">
                <a:hlinkClick r:id="rId435"/>
              </a:rPr>
              <a:t>PubMed</a:t>
            </a:r>
            <a:endParaRPr lang="en-US" dirty="0"/>
          </a:p>
          <a:p>
            <a:pPr lvl="1"/>
            <a:r>
              <a:rPr lang="en-US" dirty="0">
                <a:hlinkClick r:id="rId436"/>
              </a:rPr>
              <a:t>Article</a:t>
            </a:r>
            <a:endParaRPr lang="en-US" dirty="0"/>
          </a:p>
          <a:p>
            <a:r>
              <a:rPr lang="en-US" dirty="0"/>
              <a:t>Peterson, D. I., Price, M. L. &amp; Small, C. S. Autopsy findings in a patient who had an adrenal-to-brain transplant for Parkinson's disease. Neurology 39, 235–238 (1989). </a:t>
            </a:r>
          </a:p>
          <a:p>
            <a:pPr lvl="1"/>
            <a:r>
              <a:rPr lang="en-US" dirty="0">
                <a:hlinkClick r:id="rId437"/>
              </a:rPr>
              <a:t>CAS</a:t>
            </a:r>
            <a:endParaRPr lang="en-US" dirty="0"/>
          </a:p>
          <a:p>
            <a:pPr lvl="1"/>
            <a:r>
              <a:rPr lang="en-US" dirty="0">
                <a:hlinkClick r:id="rId438"/>
              </a:rPr>
              <a:t>PubMed</a:t>
            </a:r>
            <a:endParaRPr lang="en-US" dirty="0"/>
          </a:p>
          <a:p>
            <a:pPr lvl="1"/>
            <a:r>
              <a:rPr lang="en-US" dirty="0">
                <a:hlinkClick r:id="rId439"/>
              </a:rPr>
              <a:t>Article</a:t>
            </a:r>
            <a:endParaRPr lang="en-US" dirty="0"/>
          </a:p>
          <a:p>
            <a:r>
              <a:rPr lang="en-US" dirty="0" err="1"/>
              <a:t>Olanow</a:t>
            </a:r>
            <a:r>
              <a:rPr lang="en-US" dirty="0"/>
              <a:t>, C. W. </a:t>
            </a:r>
            <a:r>
              <a:rPr lang="en-US" i="1" dirty="0"/>
              <a:t>et al</a:t>
            </a:r>
            <a:r>
              <a:rPr lang="en-US" dirty="0"/>
              <a:t>. Autologous transplantation of adrenal medulla in Parkinson's disease. 18-month results. Arch. Neurol. 47, 1286–1289 (1990). </a:t>
            </a:r>
          </a:p>
          <a:p>
            <a:pPr lvl="1"/>
            <a:r>
              <a:rPr lang="en-US" dirty="0">
                <a:hlinkClick r:id="rId440"/>
              </a:rPr>
              <a:t>CAS</a:t>
            </a:r>
            <a:endParaRPr lang="en-US" dirty="0"/>
          </a:p>
          <a:p>
            <a:pPr lvl="1"/>
            <a:r>
              <a:rPr lang="en-US" dirty="0">
                <a:hlinkClick r:id="rId441"/>
              </a:rPr>
              <a:t>PubMed</a:t>
            </a:r>
            <a:endParaRPr lang="en-US" dirty="0"/>
          </a:p>
          <a:p>
            <a:pPr lvl="1"/>
            <a:r>
              <a:rPr lang="en-US" dirty="0">
                <a:hlinkClick r:id="rId442"/>
              </a:rPr>
              <a:t>Article</a:t>
            </a:r>
            <a:endParaRPr lang="en-US" dirty="0"/>
          </a:p>
          <a:p>
            <a:r>
              <a:rPr lang="en-US" dirty="0" err="1"/>
              <a:t>Hallett</a:t>
            </a:r>
            <a:r>
              <a:rPr lang="en-US" dirty="0"/>
              <a:t>, P. J. </a:t>
            </a:r>
            <a:r>
              <a:rPr lang="en-US" i="1" dirty="0"/>
              <a:t>et al</a:t>
            </a:r>
            <a:r>
              <a:rPr lang="en-US" dirty="0"/>
              <a:t>. Successful function of autologous </a:t>
            </a:r>
            <a:r>
              <a:rPr lang="en-US" dirty="0" err="1"/>
              <a:t>iPSC</a:t>
            </a:r>
            <a:r>
              <a:rPr lang="en-US" dirty="0"/>
              <a:t>-derived dopamine neurons following transplantation in a non-human primate model of Parkinson's disease. Cell Stem Cell 16, 269–274 (2015). </a:t>
            </a:r>
          </a:p>
          <a:p>
            <a:pPr lvl="1"/>
            <a:r>
              <a:rPr lang="en-US" dirty="0">
                <a:hlinkClick r:id="rId443"/>
              </a:rPr>
              <a:t>CAS</a:t>
            </a:r>
            <a:endParaRPr lang="en-US" dirty="0"/>
          </a:p>
          <a:p>
            <a:pPr lvl="1"/>
            <a:r>
              <a:rPr lang="en-US" dirty="0">
                <a:hlinkClick r:id="rId444"/>
              </a:rPr>
              <a:t>PubMed</a:t>
            </a:r>
            <a:endParaRPr lang="en-US" dirty="0"/>
          </a:p>
          <a:p>
            <a:pPr lvl="1"/>
            <a:r>
              <a:rPr lang="en-US" dirty="0">
                <a:hlinkClick r:id="rId445"/>
              </a:rPr>
              <a:t>Article</a:t>
            </a:r>
            <a:endParaRPr lang="en-US" dirty="0"/>
          </a:p>
          <a:p>
            <a:r>
              <a:rPr lang="en-US" dirty="0" err="1"/>
              <a:t>Delcroix</a:t>
            </a:r>
            <a:r>
              <a:rPr lang="en-US" dirty="0"/>
              <a:t>, G. J. </a:t>
            </a:r>
            <a:r>
              <a:rPr lang="en-US" i="1" dirty="0"/>
              <a:t>et al</a:t>
            </a:r>
            <a:r>
              <a:rPr lang="en-US" dirty="0"/>
              <a:t>. The therapeutic potential of human </a:t>
            </a:r>
            <a:r>
              <a:rPr lang="en-US" dirty="0" err="1"/>
              <a:t>multipotent</a:t>
            </a:r>
            <a:r>
              <a:rPr lang="en-US" dirty="0"/>
              <a:t> </a:t>
            </a:r>
            <a:r>
              <a:rPr lang="en-US" dirty="0" err="1"/>
              <a:t>mesenchymal</a:t>
            </a:r>
            <a:r>
              <a:rPr lang="en-US" dirty="0"/>
              <a:t> stromal cells combined with pharmacologically active </a:t>
            </a:r>
            <a:r>
              <a:rPr lang="en-US" dirty="0" err="1"/>
              <a:t>microcarriers</a:t>
            </a:r>
            <a:r>
              <a:rPr lang="en-US" dirty="0"/>
              <a:t> transplanted in hemi-</a:t>
            </a:r>
            <a:r>
              <a:rPr lang="en-US" dirty="0" err="1"/>
              <a:t>parkinsonian</a:t>
            </a:r>
            <a:r>
              <a:rPr lang="en-US" dirty="0"/>
              <a:t> rats. Biomaterials 32, 1560–1573 (2011). </a:t>
            </a:r>
          </a:p>
          <a:p>
            <a:pPr lvl="1"/>
            <a:r>
              <a:rPr lang="en-US" dirty="0">
                <a:hlinkClick r:id="rId446"/>
              </a:rPr>
              <a:t>CAS</a:t>
            </a:r>
            <a:endParaRPr lang="en-US" dirty="0"/>
          </a:p>
          <a:p>
            <a:pPr lvl="1"/>
            <a:r>
              <a:rPr lang="en-US" dirty="0">
                <a:hlinkClick r:id="rId447"/>
              </a:rPr>
              <a:t>PubMed</a:t>
            </a:r>
            <a:endParaRPr lang="en-US" dirty="0"/>
          </a:p>
          <a:p>
            <a:pPr lvl="1"/>
            <a:r>
              <a:rPr lang="en-US" dirty="0">
                <a:hlinkClick r:id="rId448"/>
              </a:rPr>
              <a:t>Article</a:t>
            </a:r>
            <a:endParaRPr lang="en-US" dirty="0"/>
          </a:p>
          <a:p>
            <a:r>
              <a:rPr lang="en-US" dirty="0" err="1"/>
              <a:t>Offen</a:t>
            </a:r>
            <a:r>
              <a:rPr lang="en-US" dirty="0"/>
              <a:t>, D. </a:t>
            </a:r>
            <a:r>
              <a:rPr lang="en-US" i="1" dirty="0"/>
              <a:t>et al</a:t>
            </a:r>
            <a:r>
              <a:rPr lang="en-US" dirty="0"/>
              <a:t>. </a:t>
            </a:r>
            <a:r>
              <a:rPr lang="en-US" dirty="0" err="1"/>
              <a:t>Intrastriatal</a:t>
            </a:r>
            <a:r>
              <a:rPr lang="en-US" dirty="0"/>
              <a:t> transplantation of mouse bone marrow-derived stem cells improves motor behavior in a mouse model of Parkinson's disease. J. Neural </a:t>
            </a:r>
            <a:r>
              <a:rPr lang="en-US" dirty="0" err="1"/>
              <a:t>Transm</a:t>
            </a:r>
            <a:r>
              <a:rPr lang="en-US" dirty="0"/>
              <a:t>. Suppl. 133–143 (2007). </a:t>
            </a:r>
          </a:p>
          <a:p>
            <a:r>
              <a:rPr lang="en-US" dirty="0"/>
              <a:t>Sanchez-</a:t>
            </a:r>
            <a:r>
              <a:rPr lang="en-US" dirty="0" err="1"/>
              <a:t>Pernaute</a:t>
            </a:r>
            <a:r>
              <a:rPr lang="en-US" dirty="0"/>
              <a:t>, R., </a:t>
            </a:r>
            <a:r>
              <a:rPr lang="en-US" dirty="0" err="1"/>
              <a:t>Studer</a:t>
            </a:r>
            <a:r>
              <a:rPr lang="en-US" dirty="0"/>
              <a:t>, L., </a:t>
            </a:r>
            <a:r>
              <a:rPr lang="en-US" dirty="0" err="1"/>
              <a:t>Bankiewicz</a:t>
            </a:r>
            <a:r>
              <a:rPr lang="en-US" dirty="0"/>
              <a:t>, K. S., Major, E. O. &amp; McKay, R. D. </a:t>
            </a:r>
            <a:r>
              <a:rPr lang="en-US" i="1" dirty="0"/>
              <a:t>In vitro</a:t>
            </a:r>
            <a:r>
              <a:rPr lang="en-US" dirty="0"/>
              <a:t> generation and transplantation of precursor-derived human dopamine neurons. J. </a:t>
            </a:r>
            <a:r>
              <a:rPr lang="en-US" dirty="0" err="1"/>
              <a:t>Neurosci</a:t>
            </a:r>
            <a:r>
              <a:rPr lang="en-US" dirty="0"/>
              <a:t>. Res. 65, 284–288 (2001). </a:t>
            </a:r>
          </a:p>
          <a:p>
            <a:pPr lvl="1"/>
            <a:r>
              <a:rPr lang="en-US" dirty="0">
                <a:hlinkClick r:id="rId449"/>
              </a:rPr>
              <a:t>CAS</a:t>
            </a:r>
            <a:endParaRPr lang="en-US" dirty="0"/>
          </a:p>
          <a:p>
            <a:pPr lvl="1"/>
            <a:r>
              <a:rPr lang="en-US" dirty="0">
                <a:hlinkClick r:id="rId450"/>
              </a:rPr>
              <a:t>ISI</a:t>
            </a:r>
            <a:endParaRPr lang="en-US" dirty="0"/>
          </a:p>
          <a:p>
            <a:pPr lvl="1"/>
            <a:r>
              <a:rPr lang="en-US" dirty="0">
                <a:hlinkClick r:id="rId451"/>
              </a:rPr>
              <a:t>PubMed</a:t>
            </a:r>
            <a:endParaRPr lang="en-US" dirty="0"/>
          </a:p>
          <a:p>
            <a:pPr lvl="1"/>
            <a:r>
              <a:rPr lang="en-US" dirty="0">
                <a:hlinkClick r:id="rId452"/>
              </a:rPr>
              <a:t>Article</a:t>
            </a:r>
            <a:endParaRPr lang="en-US" dirty="0"/>
          </a:p>
          <a:p>
            <a:r>
              <a:rPr lang="en-US" dirty="0" err="1"/>
              <a:t>Caiazzo</a:t>
            </a:r>
            <a:r>
              <a:rPr lang="en-US" dirty="0"/>
              <a:t>, M. </a:t>
            </a:r>
            <a:r>
              <a:rPr lang="en-US" i="1" dirty="0"/>
              <a:t>et al</a:t>
            </a:r>
            <a:r>
              <a:rPr lang="en-US" dirty="0"/>
              <a:t>. Direct generation of functional dopaminergic neurons from mouse and human fibroblasts. Nature 476, 224–227 (2011). </a:t>
            </a:r>
          </a:p>
          <a:p>
            <a:pPr lvl="1"/>
            <a:r>
              <a:rPr lang="en-US" dirty="0">
                <a:hlinkClick r:id="rId453"/>
              </a:rPr>
              <a:t>CAS</a:t>
            </a:r>
            <a:endParaRPr lang="en-US" dirty="0"/>
          </a:p>
          <a:p>
            <a:pPr lvl="1"/>
            <a:r>
              <a:rPr lang="en-US" dirty="0">
                <a:hlinkClick r:id="rId454"/>
              </a:rPr>
              <a:t>ISI</a:t>
            </a:r>
            <a:endParaRPr lang="en-US" dirty="0"/>
          </a:p>
          <a:p>
            <a:pPr lvl="1"/>
            <a:r>
              <a:rPr lang="en-US" dirty="0">
                <a:hlinkClick r:id="rId455"/>
              </a:rPr>
              <a:t>PubMed</a:t>
            </a:r>
            <a:endParaRPr lang="en-US" dirty="0"/>
          </a:p>
          <a:p>
            <a:pPr lvl="1"/>
            <a:r>
              <a:rPr lang="en-US" dirty="0">
                <a:hlinkClick r:id="rId456"/>
              </a:rPr>
              <a:t>Article</a:t>
            </a:r>
            <a:endParaRPr lang="en-US" dirty="0"/>
          </a:p>
          <a:p>
            <a:r>
              <a:rPr lang="en-US" dirty="0" err="1"/>
              <a:t>Pfisterer</a:t>
            </a:r>
            <a:r>
              <a:rPr lang="en-US" dirty="0"/>
              <a:t>, U. </a:t>
            </a:r>
            <a:r>
              <a:rPr lang="en-US" i="1" dirty="0"/>
              <a:t>et al</a:t>
            </a:r>
            <a:r>
              <a:rPr lang="en-US" dirty="0"/>
              <a:t>. Direct conversion of human fibroblasts to dopaminergic neurons. Proc. </a:t>
            </a:r>
            <a:r>
              <a:rPr lang="en-US" dirty="0" err="1"/>
              <a:t>Natl</a:t>
            </a:r>
            <a:r>
              <a:rPr lang="en-US" dirty="0"/>
              <a:t> Acad. Sci. USA 108, 10343–10348 (2011). </a:t>
            </a:r>
          </a:p>
          <a:p>
            <a:pPr lvl="1"/>
            <a:r>
              <a:rPr lang="en-US" dirty="0">
                <a:hlinkClick r:id="rId457"/>
              </a:rPr>
              <a:t>PubMed</a:t>
            </a:r>
            <a:endParaRPr lang="en-US" dirty="0"/>
          </a:p>
          <a:p>
            <a:pPr lvl="1"/>
            <a:r>
              <a:rPr lang="en-US" dirty="0">
                <a:hlinkClick r:id="rId458"/>
              </a:rPr>
              <a:t>Article</a:t>
            </a:r>
            <a:endParaRPr lang="en-US" dirty="0"/>
          </a:p>
          <a:p>
            <a:r>
              <a:rPr lang="en-US" dirty="0">
                <a:hlinkClick r:id="rId459"/>
              </a:rPr>
              <a:t>Download references</a:t>
            </a:r>
            <a:endParaRPr lang="en-US" dirty="0"/>
          </a:p>
          <a:p>
            <a:r>
              <a:rPr lang="en-US" b="1" dirty="0"/>
              <a:t>Author information</a:t>
            </a:r>
          </a:p>
          <a:p>
            <a:r>
              <a:rPr lang="en-US" dirty="0">
                <a:hlinkClick r:id="rId16"/>
              </a:rPr>
              <a:t>Abstract</a:t>
            </a:r>
            <a:r>
              <a:rPr lang="en-US" dirty="0"/>
              <a:t>• </a:t>
            </a:r>
          </a:p>
          <a:p>
            <a:r>
              <a:rPr lang="en-US" dirty="0">
                <a:hlinkClick r:id="rId9"/>
              </a:rPr>
              <a:t>References</a:t>
            </a:r>
            <a:r>
              <a:rPr lang="en-US" dirty="0"/>
              <a:t>• </a:t>
            </a:r>
          </a:p>
          <a:p>
            <a:r>
              <a:rPr lang="en-US" dirty="0"/>
              <a:t>Author information</a:t>
            </a:r>
          </a:p>
          <a:p>
            <a:r>
              <a:rPr lang="en-US" b="1" dirty="0"/>
              <a:t>Affiliations</a:t>
            </a:r>
          </a:p>
          <a:p>
            <a:r>
              <a:rPr lang="en-US" b="1" dirty="0"/>
              <a:t>John van </a:t>
            </a:r>
            <a:r>
              <a:rPr lang="en-US" b="1" dirty="0" err="1"/>
              <a:t>Geest</a:t>
            </a:r>
            <a:r>
              <a:rPr lang="en-US" b="1" dirty="0"/>
              <a:t> Centre for Brain Repair &amp; Department of Neurology, Department of Clinical Neurosciences, University of Cambridge, </a:t>
            </a:r>
            <a:r>
              <a:rPr lang="en-US" b="1" dirty="0" err="1"/>
              <a:t>Forvie</a:t>
            </a:r>
            <a:r>
              <a:rPr lang="en-US" b="1" dirty="0"/>
              <a:t> Site, Cambridge CB2 0PY, UK.</a:t>
            </a:r>
          </a:p>
          <a:p>
            <a:pPr lvl="1"/>
            <a:r>
              <a:rPr lang="en-US" dirty="0"/>
              <a:t>Roger A. Barker</a:t>
            </a:r>
          </a:p>
          <a:p>
            <a:r>
              <a:rPr lang="en-US" b="1" dirty="0"/>
              <a:t>Wallenberg Neuroscience Center, Division of Neurobiology and Lund Stem Cell Center, Lund University, BMC A11, S-221 84 Lund, Sweden.</a:t>
            </a:r>
          </a:p>
          <a:p>
            <a:pPr lvl="1"/>
            <a:r>
              <a:rPr lang="en-US" dirty="0"/>
              <a:t>Janelle </a:t>
            </a:r>
            <a:r>
              <a:rPr lang="en-US" dirty="0" err="1"/>
              <a:t>Drouin-Ouellet</a:t>
            </a:r>
            <a:r>
              <a:rPr lang="en-US" dirty="0"/>
              <a:t> &amp;</a:t>
            </a:r>
          </a:p>
          <a:p>
            <a:pPr lvl="1"/>
            <a:r>
              <a:rPr lang="en-US" dirty="0" err="1"/>
              <a:t>Malin</a:t>
            </a:r>
            <a:r>
              <a:rPr lang="en-US" dirty="0"/>
              <a:t> </a:t>
            </a:r>
            <a:r>
              <a:rPr lang="en-US" dirty="0" err="1"/>
              <a:t>Parmar</a:t>
            </a:r>
            <a:endParaRPr lang="en-US" dirty="0"/>
          </a:p>
          <a:p>
            <a:r>
              <a:rPr lang="en-US" b="1" dirty="0"/>
              <a:t>Contributions</a:t>
            </a:r>
          </a:p>
          <a:p>
            <a:r>
              <a:rPr lang="en-US" dirty="0"/>
              <a:t>All authors researched data for the article and reviewed and/or edited the manuscript before submission. R.A.B. and M.P. discussed the content and wrote the article.</a:t>
            </a:r>
          </a:p>
          <a:p>
            <a:r>
              <a:rPr lang="en-US" b="1" dirty="0"/>
              <a:t>Competing interests statement</a:t>
            </a:r>
          </a:p>
          <a:p>
            <a:r>
              <a:rPr lang="en-US" dirty="0"/>
              <a:t>The authors declare no competing interests.</a:t>
            </a:r>
          </a:p>
          <a:p>
            <a:r>
              <a:rPr lang="en-US" b="1" dirty="0"/>
              <a:t>Corresponding author</a:t>
            </a:r>
          </a:p>
          <a:p>
            <a:r>
              <a:rPr lang="en-US" dirty="0"/>
              <a:t>Correspondence to: </a:t>
            </a:r>
          </a:p>
          <a:p>
            <a:r>
              <a:rPr lang="en-US" dirty="0">
                <a:hlinkClick r:id="rId460"/>
              </a:rPr>
              <a:t>Roger A. Barker</a:t>
            </a:r>
            <a:endParaRPr lang="en-US" dirty="0"/>
          </a:p>
          <a:p>
            <a:r>
              <a:rPr lang="en-US" b="1" dirty="0"/>
              <a:t>Author details</a:t>
            </a:r>
          </a:p>
          <a:p>
            <a:r>
              <a:rPr lang="en-US" dirty="0"/>
              <a:t>Roger A. Barker is the Professor of Clinical Neuroscience and Honorary Consultant in Neurology at the University of Cambridge and at </a:t>
            </a:r>
            <a:r>
              <a:rPr lang="en-US" dirty="0" err="1"/>
              <a:t>Addenbrooke's</a:t>
            </a:r>
            <a:r>
              <a:rPr lang="en-US" dirty="0"/>
              <a:t> Hospital, Cambridge, UK. He trained in Oxford and London, and has been in his current position for over 15 years, having previously completed a Medical Research Council Clinician Scientist Fellowship. His main interests are in the neurodegenerative disorders of the nervous system, in particular Parkinson disease (PD) and Huntington disease. He combines basic research, looking at novel therapies (including cell transplants) to treat these conditions, with clinically based work on defining the natural history and heterogeneity of both diseases, and is the coordinator of the FP7 TRANSEURO project looking at fetal cell grafting in patients with early PD.</a:t>
            </a:r>
          </a:p>
          <a:p>
            <a:r>
              <a:rPr lang="en-US" dirty="0"/>
              <a:t>Janelle </a:t>
            </a:r>
            <a:r>
              <a:rPr lang="en-US" dirty="0" err="1"/>
              <a:t>Drouin-Ouellet</a:t>
            </a:r>
            <a:r>
              <a:rPr lang="en-US" dirty="0"/>
              <a:t> did a fellowship in the group of Professor Roger Barker at the John van </a:t>
            </a:r>
            <a:r>
              <a:rPr lang="en-US" dirty="0" err="1"/>
              <a:t>Geest</a:t>
            </a:r>
            <a:r>
              <a:rPr lang="en-US" dirty="0"/>
              <a:t> Centre for Brain Repair, University of Cambridge, UK, and is now a Postdoctoral Research Fellow in the laboratory of </a:t>
            </a:r>
            <a:r>
              <a:rPr lang="en-US" dirty="0" err="1"/>
              <a:t>Dr</a:t>
            </a:r>
            <a:r>
              <a:rPr lang="en-US" dirty="0"/>
              <a:t> </a:t>
            </a:r>
            <a:r>
              <a:rPr lang="en-US" dirty="0" err="1"/>
              <a:t>Malin</a:t>
            </a:r>
            <a:r>
              <a:rPr lang="en-US" dirty="0"/>
              <a:t> </a:t>
            </a:r>
            <a:r>
              <a:rPr lang="en-US" dirty="0" err="1"/>
              <a:t>Parmar</a:t>
            </a:r>
            <a:r>
              <a:rPr lang="en-US" dirty="0"/>
              <a:t> at the Wallenberg Neuroscience Center at Lund University, Sweden. </a:t>
            </a:r>
            <a:r>
              <a:rPr lang="en-US" dirty="0" err="1"/>
              <a:t>Dr</a:t>
            </a:r>
            <a:r>
              <a:rPr lang="en-US" dirty="0"/>
              <a:t> </a:t>
            </a:r>
            <a:r>
              <a:rPr lang="en-US" dirty="0" err="1"/>
              <a:t>Drouin-Ouellet</a:t>
            </a:r>
            <a:r>
              <a:rPr lang="en-US" dirty="0"/>
              <a:t> received her PhD in neurobiology from Laval University, Canada, under </a:t>
            </a:r>
            <a:r>
              <a:rPr lang="en-US" dirty="0" err="1"/>
              <a:t>Dr</a:t>
            </a:r>
            <a:r>
              <a:rPr lang="en-US" dirty="0"/>
              <a:t> Francesca </a:t>
            </a:r>
            <a:r>
              <a:rPr lang="en-US" dirty="0" err="1"/>
              <a:t>Cicchetti</a:t>
            </a:r>
            <a:r>
              <a:rPr lang="en-US" dirty="0"/>
              <a:t>. The overall aim of her research is to further develop the direct neural reprogramming technology for use as a tool for cell-based therapy and disease </a:t>
            </a:r>
            <a:r>
              <a:rPr lang="en-US" dirty="0" err="1"/>
              <a:t>modelling</a:t>
            </a:r>
            <a:r>
              <a:rPr lang="en-US" dirty="0"/>
              <a:t> in Parkinson disease.</a:t>
            </a:r>
          </a:p>
          <a:p>
            <a:r>
              <a:rPr lang="en-US" dirty="0" err="1"/>
              <a:t>Malin</a:t>
            </a:r>
            <a:r>
              <a:rPr lang="en-US" dirty="0"/>
              <a:t> </a:t>
            </a:r>
            <a:r>
              <a:rPr lang="en-US" dirty="0" err="1"/>
              <a:t>Parmar</a:t>
            </a:r>
            <a:r>
              <a:rPr lang="en-US" dirty="0"/>
              <a:t> is an Associate Professor at Lund University, Sweden. Together with her laboratory, she has shown in a series of high-profile publications how human fibroblasts can be converted into neurons, how glial cells can be reprogrammed into neurons </a:t>
            </a:r>
            <a:r>
              <a:rPr lang="en-US" i="1" dirty="0"/>
              <a:t>in vivo</a:t>
            </a:r>
            <a:r>
              <a:rPr lang="en-US" dirty="0"/>
              <a:t>, and how functional dopamine neurons can be generated from human embryonic stem cells. Her research has a strong translational focus. She is a member of several national, European global consortia aimed at developing cell-based therapies for Parkinson disease, and she was recently awarded a prestigious grant from the European Research Council.</a:t>
            </a:r>
          </a:p>
          <a:p>
            <a:r>
              <a:rPr lang="en-US" b="1" dirty="0"/>
              <a:t>Additional data</a:t>
            </a:r>
          </a:p>
          <a:p>
            <a:r>
              <a:rPr lang="en-US" b="1" dirty="0">
                <a:effectLst/>
              </a:rPr>
              <a:t>Science jobs</a:t>
            </a:r>
          </a:p>
          <a:p>
            <a:r>
              <a:rPr lang="en-US" b="1" dirty="0">
                <a:effectLst/>
              </a:rPr>
              <a:t>Science events</a:t>
            </a:r>
          </a:p>
          <a:p>
            <a:r>
              <a:rPr lang="en-US" b="1" dirty="0" err="1">
                <a:effectLst/>
              </a:rPr>
              <a:t>NatureEvents</a:t>
            </a:r>
            <a:r>
              <a:rPr lang="en-US" b="1" dirty="0">
                <a:effectLst/>
              </a:rPr>
              <a:t> Directory</a:t>
            </a:r>
          </a:p>
          <a:p>
            <a:r>
              <a:rPr lang="en-US" b="1" dirty="0">
                <a:effectLst/>
                <a:hlinkClick r:id="rId461"/>
              </a:rPr>
              <a:t>Genome Variation in Precision Medicine 2017</a:t>
            </a:r>
            <a:endParaRPr lang="en-US" b="1" dirty="0">
              <a:effectLst/>
            </a:endParaRPr>
          </a:p>
          <a:p>
            <a:r>
              <a:rPr lang="en-US" b="1" dirty="0">
                <a:effectLst/>
              </a:rPr>
              <a:t>18 May 2017 — 20 May 2017 </a:t>
            </a:r>
            <a:endParaRPr lang="en-US" dirty="0">
              <a:effectLst/>
            </a:endParaRPr>
          </a:p>
          <a:p>
            <a:r>
              <a:rPr lang="en-US" dirty="0">
                <a:effectLst/>
              </a:rPr>
              <a:t>Guangzhou, China</a:t>
            </a:r>
          </a:p>
          <a:p>
            <a:r>
              <a:rPr lang="en-US" b="1" dirty="0">
                <a:effectLst/>
                <a:hlinkClick r:id="rId462"/>
              </a:rPr>
              <a:t>Electron Microscopy for Materials — The Next Ten Years</a:t>
            </a:r>
            <a:endParaRPr lang="en-US" b="1" dirty="0">
              <a:effectLst/>
            </a:endParaRPr>
          </a:p>
          <a:p>
            <a:r>
              <a:rPr lang="en-US" b="1" dirty="0">
                <a:effectLst/>
              </a:rPr>
              <a:t>27 May 2017 — 29 May 2017 </a:t>
            </a:r>
            <a:endParaRPr lang="en-US" dirty="0">
              <a:effectLst/>
            </a:endParaRPr>
          </a:p>
          <a:p>
            <a:r>
              <a:rPr lang="en-US" dirty="0">
                <a:effectLst/>
              </a:rPr>
              <a:t>Zhejiang, China</a:t>
            </a:r>
          </a:p>
          <a:p>
            <a:r>
              <a:rPr lang="en-US" b="1" dirty="0">
                <a:effectLst/>
                <a:hlinkClick r:id="rId463"/>
              </a:rPr>
              <a:t>European Congress of Surgical Case Reports (EUSCR-2017)</a:t>
            </a:r>
            <a:endParaRPr lang="en-US" b="1" dirty="0">
              <a:effectLst/>
            </a:endParaRPr>
          </a:p>
          <a:p>
            <a:r>
              <a:rPr lang="en-US" b="1" dirty="0">
                <a:effectLst/>
              </a:rPr>
              <a:t>14 July 2017 — 15 July 2017 </a:t>
            </a:r>
            <a:endParaRPr lang="en-US" dirty="0">
              <a:effectLst/>
            </a:endParaRPr>
          </a:p>
          <a:p>
            <a:r>
              <a:rPr lang="en-US" dirty="0">
                <a:effectLst/>
              </a:rPr>
              <a:t>Vienna, Austria</a:t>
            </a:r>
          </a:p>
          <a:p>
            <a:r>
              <a:rPr lang="en-US" dirty="0">
                <a:effectLst/>
                <a:hlinkClick r:id="rId464"/>
              </a:rPr>
              <a:t>Post a free event</a:t>
            </a:r>
            <a:endParaRPr lang="en-US" dirty="0">
              <a:effectLst/>
            </a:endParaRPr>
          </a:p>
          <a:p>
            <a:r>
              <a:rPr lang="en-US" dirty="0">
                <a:effectLst/>
                <a:hlinkClick r:id="rId465"/>
              </a:rPr>
              <a:t>More science events</a:t>
            </a:r>
            <a:endParaRPr lang="en-US" dirty="0">
              <a:effectLst/>
            </a:endParaRPr>
          </a:p>
          <a:p>
            <a:r>
              <a:rPr lang="en-US" b="1" dirty="0">
                <a:effectLst/>
              </a:rPr>
              <a:t>Discover more</a:t>
            </a:r>
          </a:p>
          <a:p>
            <a:r>
              <a:rPr lang="en-US" b="1" dirty="0">
                <a:effectLst/>
                <a:hlinkClick r:id="rId466"/>
              </a:rPr>
              <a:t>Subcellular expression and neuroprotective effects of SK channels in human dopaminergic neurons</a:t>
            </a:r>
            <a:endParaRPr lang="en-US" b="1" dirty="0">
              <a:effectLst/>
            </a:endParaRPr>
          </a:p>
          <a:p>
            <a:r>
              <a:rPr lang="en-US" dirty="0">
                <a:effectLst/>
              </a:rPr>
              <a:t>Cell Death and Disease 16 Jan 2014 </a:t>
            </a:r>
          </a:p>
          <a:p>
            <a:r>
              <a:rPr lang="en-US" b="1" dirty="0">
                <a:effectLst/>
                <a:hlinkClick r:id="rId467"/>
              </a:rPr>
              <a:t>Functional engraftment of human ES cell–derived dopaminergic neurons enriched by coculture with telomerase-immortalized midbrain astrocytes</a:t>
            </a:r>
            <a:endParaRPr lang="en-US" b="1" dirty="0">
              <a:effectLst/>
            </a:endParaRPr>
          </a:p>
          <a:p>
            <a:r>
              <a:rPr lang="en-US" dirty="0">
                <a:effectLst/>
              </a:rPr>
              <a:t>Nature Medicine 22 Oct 2006 </a:t>
            </a:r>
          </a:p>
          <a:p>
            <a:r>
              <a:rPr lang="en-US" b="1" dirty="0">
                <a:effectLst/>
                <a:hlinkClick r:id="rId468"/>
              </a:rPr>
              <a:t>Prokineticin-2 upregulation during neuronal injury mediates a compensatory protective response against dopaminergic neuronal degeneration</a:t>
            </a:r>
            <a:endParaRPr lang="en-US" b="1" dirty="0">
              <a:effectLst/>
            </a:endParaRPr>
          </a:p>
          <a:p>
            <a:r>
              <a:rPr lang="en-US" dirty="0">
                <a:effectLst/>
              </a:rPr>
              <a:t>Nature Communications 05 Oct 2016 </a:t>
            </a:r>
          </a:p>
          <a:p>
            <a:r>
              <a:rPr lang="en-US" b="1" dirty="0">
                <a:effectLst/>
              </a:rPr>
              <a:t>Most read</a:t>
            </a:r>
          </a:p>
          <a:p>
            <a:endParaRPr lang="en-US" dirty="0"/>
          </a:p>
        </p:txBody>
      </p:sp>
      <p:sp>
        <p:nvSpPr>
          <p:cNvPr id="4" name="Slide Number Placeholder 3"/>
          <p:cNvSpPr>
            <a:spLocks noGrp="1"/>
          </p:cNvSpPr>
          <p:nvPr>
            <p:ph type="sldNum" sz="quarter" idx="10"/>
          </p:nvPr>
        </p:nvSpPr>
        <p:spPr/>
        <p:txBody>
          <a:bodyPr/>
          <a:lstStyle/>
          <a:p>
            <a:fld id="{C3021839-A2AB-D948-9D7C-ED0A5E6FC898}" type="slidenum">
              <a:rPr lang="en-US" smtClean="0"/>
              <a:pPr/>
              <a:t>15</a:t>
            </a:fld>
            <a:endParaRPr lang="en-US"/>
          </a:p>
        </p:txBody>
      </p:sp>
    </p:spTree>
    <p:extLst>
      <p:ext uri="{BB962C8B-B14F-4D97-AF65-F5344CB8AC3E}">
        <p14:creationId xmlns:p14="http://schemas.microsoft.com/office/powerpoint/2010/main" val="3254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E2B95-23E6-B047-8E86-6CEA47379AEB}" type="slidenum">
              <a:rPr lang="en-US"/>
              <a:pPr/>
              <a:t>16</a:t>
            </a:fld>
            <a:endParaRPr lang="en-US"/>
          </a:p>
        </p:txBody>
      </p:sp>
      <p:sp>
        <p:nvSpPr>
          <p:cNvPr id="1914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914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A4F6A-8290-7941-A837-70AEB4E3599A}" type="slidenum">
              <a:rPr lang="en-US"/>
              <a:pPr/>
              <a:t>17</a:t>
            </a:fld>
            <a:endParaRPr lang="en-US"/>
          </a:p>
        </p:txBody>
      </p:sp>
      <p:sp>
        <p:nvSpPr>
          <p:cNvPr id="1903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3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1077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a:t>
            </a:r>
            <a:r>
              <a:rPr lang="en-US" b="1" dirty="0"/>
              <a:t>:</a:t>
            </a:r>
          </a:p>
          <a:p>
            <a:r>
              <a:rPr lang="en-US" dirty="0">
                <a:solidFill>
                  <a:schemeClr val="tx1"/>
                </a:solidFill>
                <a:hlinkClick r:id="rId3"/>
              </a:rPr>
              <a:t>Parkinson's disease and cancer: two wars, one front</a:t>
            </a:r>
            <a:endParaRPr lang="en-US" dirty="0">
              <a:solidFill>
                <a:schemeClr val="tx1"/>
              </a:solidFill>
            </a:endParaRPr>
          </a:p>
          <a:p>
            <a:r>
              <a:rPr lang="en-US" dirty="0"/>
              <a:t>Michael J. Devine, Hélène </a:t>
            </a:r>
            <a:r>
              <a:rPr lang="en-US" dirty="0" err="1"/>
              <a:t>Plun-Favreau</a:t>
            </a:r>
            <a:r>
              <a:rPr lang="en-US" dirty="0"/>
              <a:t> &amp; Nicholas W. Wood</a:t>
            </a:r>
          </a:p>
          <a:p>
            <a:r>
              <a:rPr lang="en-US" dirty="0"/>
              <a:t>Nature Reviews Cancer 11, 812-823 (November 2011)</a:t>
            </a:r>
          </a:p>
          <a:p>
            <a:r>
              <a:rPr lang="en-US" dirty="0"/>
              <a:t>doi:10.1038/nrc3150</a:t>
            </a:r>
          </a:p>
          <a:p>
            <a:endParaRPr lang="en-US" dirty="0"/>
          </a:p>
          <a:p>
            <a:endParaRPr lang="en-US" sz="1200" dirty="0">
              <a:solidFill>
                <a:srgbClr val="FFFF00"/>
              </a:solidFill>
              <a:effectLst>
                <a:outerShdw blurRad="38100" dist="38100" dir="2700000" algn="tl">
                  <a:srgbClr val="FFFFFF"/>
                </a:outerShdw>
              </a:effectLst>
              <a:latin typeface="Arial"/>
              <a:cs typeface="Arial"/>
            </a:endParaRPr>
          </a:p>
          <a:p>
            <a:r>
              <a:rPr lang="en-US" sz="1200" dirty="0">
                <a:solidFill>
                  <a:srgbClr val="FFFF00"/>
                </a:solidFill>
                <a:effectLst>
                  <a:outerShdw blurRad="38100" dist="38100" dir="2700000" algn="tl">
                    <a:srgbClr val="FFFFFF"/>
                  </a:outerShdw>
                </a:effectLst>
                <a:latin typeface="Arial"/>
                <a:cs typeface="Arial"/>
              </a:rPr>
              <a:t>α-</a:t>
            </a:r>
            <a:r>
              <a:rPr lang="en-US" sz="1200" dirty="0" err="1">
                <a:solidFill>
                  <a:srgbClr val="FFFF00"/>
                </a:solidFill>
                <a:effectLst>
                  <a:outerShdw blurRad="38100" dist="38100" dir="2700000" algn="tl">
                    <a:srgbClr val="FFFFFF"/>
                  </a:outerShdw>
                </a:effectLst>
                <a:latin typeface="Arial"/>
                <a:cs typeface="Arial"/>
              </a:rPr>
              <a:t>synuclein</a:t>
            </a:r>
            <a:endParaRPr lang="en-US" sz="1200" i="1" dirty="0">
              <a:solidFill>
                <a:srgbClr val="FFFF00"/>
              </a:solidFill>
              <a:effectLst>
                <a:outerShdw blurRad="38100" dist="38100" dir="2700000" algn="tl">
                  <a:srgbClr val="FFFFFF"/>
                </a:outerShdw>
              </a:effectLst>
              <a:latin typeface="Arial"/>
              <a:cs typeface="Arial"/>
            </a:endParaRPr>
          </a:p>
          <a:p>
            <a:endParaRPr lang="en-US" dirty="0"/>
          </a:p>
          <a:p>
            <a:r>
              <a:rPr lang="en-US" dirty="0"/>
              <a:t>Published online 04 August 2015 </a:t>
            </a:r>
            <a:r>
              <a:rPr lang="en-US" b="1" dirty="0"/>
              <a:t>Article tools</a:t>
            </a:r>
          </a:p>
          <a:p>
            <a:r>
              <a:rPr lang="en-US" dirty="0">
                <a:hlinkClick r:id="rId4"/>
              </a:rPr>
              <a:t>Full text</a:t>
            </a:r>
            <a:endParaRPr lang="en-US" dirty="0"/>
          </a:p>
          <a:p>
            <a:r>
              <a:rPr lang="en-US" b="1" dirty="0"/>
              <a:t>PDF</a:t>
            </a:r>
          </a:p>
          <a:p>
            <a:r>
              <a:rPr lang="en-US" dirty="0">
                <a:hlinkClick r:id="rId5"/>
              </a:rPr>
              <a:t>Citation</a:t>
            </a:r>
            <a:endParaRPr lang="en-US" dirty="0"/>
          </a:p>
          <a:p>
            <a:r>
              <a:rPr lang="en-US" dirty="0">
                <a:hlinkClick r:id="rId6"/>
              </a:rPr>
              <a:t>Reprints</a:t>
            </a:r>
            <a:endParaRPr lang="en-US" dirty="0"/>
          </a:p>
          <a:p>
            <a:r>
              <a:rPr lang="en-US" dirty="0">
                <a:hlinkClick r:id="rId7"/>
              </a:rPr>
              <a:t>Rights &amp; permissions</a:t>
            </a:r>
            <a:endParaRPr lang="en-US" dirty="0"/>
          </a:p>
          <a:p>
            <a:r>
              <a:rPr lang="en-US" dirty="0">
                <a:hlinkClick r:id="rId8"/>
              </a:rPr>
              <a:t>Article metrics</a:t>
            </a:r>
            <a:r>
              <a:rPr lang="en-US" dirty="0"/>
              <a:t> </a:t>
            </a:r>
          </a:p>
          <a:p>
            <a:r>
              <a:rPr lang="en-US" b="1" dirty="0"/>
              <a:t>Abstract</a:t>
            </a:r>
          </a:p>
          <a:p>
            <a:r>
              <a:rPr lang="en-US" dirty="0"/>
              <a:t>Abstract• </a:t>
            </a:r>
          </a:p>
          <a:p>
            <a:r>
              <a:rPr lang="en-US" dirty="0">
                <a:hlinkClick r:id="rId9"/>
              </a:rPr>
              <a:t>References</a:t>
            </a:r>
            <a:r>
              <a:rPr lang="en-US" dirty="0"/>
              <a:t>• </a:t>
            </a:r>
          </a:p>
          <a:p>
            <a:r>
              <a:rPr lang="en-US" dirty="0">
                <a:hlinkClick r:id="rId10"/>
              </a:rPr>
              <a:t>Author information</a:t>
            </a:r>
            <a:endParaRPr lang="en-US" dirty="0"/>
          </a:p>
          <a:p>
            <a:r>
              <a:rPr lang="en-US" dirty="0"/>
              <a:t>Parkinson disease (PD) is characterized by loss of the A9 </a:t>
            </a:r>
            <a:r>
              <a:rPr lang="en-US" dirty="0" err="1"/>
              <a:t>nigral</a:t>
            </a:r>
            <a:r>
              <a:rPr lang="en-US" dirty="0"/>
              <a:t> neurons that provide dopaminergic innervation to the striatum. This discovery led to the successful instigation of dopaminergic drug treatments in the 1960s, although these drugs were soon recognized to lose some of their efficacy and generate their own adverse effects over time. Despite the fact that PD is now known to have extensive non-</a:t>
            </a:r>
            <a:r>
              <a:rPr lang="en-US" dirty="0" err="1"/>
              <a:t>nigral</a:t>
            </a:r>
            <a:r>
              <a:rPr lang="en-US" dirty="0"/>
              <a:t> pathology with a wide range of clinical features, dopaminergic drug therapies are still the mainstay of therapy, and work well for many years. Given the success of pharmacological dopamine replacement, pursuit of cell-based dopamine replacement strategies seemed to be the next logical step, and studies were initiated over 30 years ago to explore the possibility of dopaminergic cell transplantation. In this Review, we outline the history of this therapeutic approach to PD and highlight the lessons that we have learned </a:t>
            </a:r>
            <a:r>
              <a:rPr lang="en-US" i="1" dirty="0"/>
              <a:t>en route</a:t>
            </a:r>
            <a:r>
              <a:rPr lang="en-US" dirty="0"/>
              <a:t>. We discuss how the best clinical outcomes have been obtained with fetal ventral </a:t>
            </a:r>
            <a:r>
              <a:rPr lang="en-US" dirty="0" err="1"/>
              <a:t>mesencephalic</a:t>
            </a:r>
            <a:r>
              <a:rPr lang="en-US" dirty="0"/>
              <a:t> allografts, while acknowledging inconsistencies in the results owing to problems in trial design, patient selection, tissue preparation, and immunotherapy used post-grafting. We conclude by discussing the challenges of bringing the new generation of stem cell-derived dopamine cells to the clinic.</a:t>
            </a:r>
          </a:p>
          <a:p>
            <a:r>
              <a:rPr lang="en-US" dirty="0">
                <a:hlinkClick r:id="rId4"/>
              </a:rPr>
              <a:t>View full text</a:t>
            </a:r>
            <a:endParaRPr lang="en-US" dirty="0"/>
          </a:p>
          <a:p>
            <a:r>
              <a:rPr lang="en-US" b="1" dirty="0"/>
              <a:t>Subject terms:</a:t>
            </a:r>
          </a:p>
          <a:p>
            <a:r>
              <a:rPr lang="en-US" dirty="0">
                <a:hlinkClick r:id="rId11"/>
              </a:rPr>
              <a:t>Parkinson's disease</a:t>
            </a:r>
            <a:r>
              <a:rPr lang="en-US" dirty="0"/>
              <a:t> </a:t>
            </a:r>
          </a:p>
          <a:p>
            <a:r>
              <a:rPr lang="en-US" dirty="0">
                <a:hlinkClick r:id="rId12"/>
              </a:rPr>
              <a:t>Stem-cell biotechnology</a:t>
            </a:r>
            <a:r>
              <a:rPr lang="en-US" dirty="0"/>
              <a:t> </a:t>
            </a:r>
          </a:p>
          <a:p>
            <a:r>
              <a:rPr lang="en-US" dirty="0">
                <a:hlinkClick r:id="rId13"/>
              </a:rPr>
              <a:t>Stem-cell research</a:t>
            </a:r>
            <a:r>
              <a:rPr lang="en-US" dirty="0"/>
              <a:t> </a:t>
            </a:r>
          </a:p>
          <a:p>
            <a:r>
              <a:rPr lang="en-US" dirty="0">
                <a:hlinkClick r:id="rId14"/>
              </a:rPr>
              <a:t>Translational research</a:t>
            </a:r>
            <a:endParaRPr lang="en-US" dirty="0"/>
          </a:p>
          <a:p>
            <a:r>
              <a:rPr lang="en-US" b="1" dirty="0"/>
              <a:t>At a glance</a:t>
            </a:r>
          </a:p>
          <a:p>
            <a:r>
              <a:rPr lang="en-US" b="1" dirty="0">
                <a:effectLst/>
              </a:rPr>
              <a:t>Figures</a:t>
            </a:r>
          </a:p>
          <a:p>
            <a:r>
              <a:rPr lang="en-US" dirty="0">
                <a:effectLst/>
              </a:rPr>
              <a:t>First | 1-2 of 5 | Last</a:t>
            </a:r>
          </a:p>
          <a:p>
            <a:r>
              <a:rPr lang="en-US" dirty="0">
                <a:effectLst/>
                <a:hlinkClick r:id="rId15"/>
              </a:rPr>
              <a:t>View all figures</a:t>
            </a:r>
            <a:r>
              <a:rPr lang="en-US" dirty="0">
                <a:effectLst/>
              </a:rPr>
              <a:t> </a:t>
            </a:r>
          </a:p>
          <a:p>
            <a:r>
              <a:rPr lang="en-US" dirty="0" err="1">
                <a:effectLst/>
              </a:rPr>
              <a:t>leftFigure</a:t>
            </a:r>
            <a:r>
              <a:rPr lang="en-US" dirty="0">
                <a:effectLst/>
              </a:rPr>
              <a:t> 1 </a:t>
            </a:r>
          </a:p>
          <a:p>
            <a:r>
              <a:rPr lang="en-US" dirty="0">
                <a:effectLst/>
              </a:rPr>
              <a:t>Figure 2 </a:t>
            </a:r>
          </a:p>
          <a:p>
            <a:r>
              <a:rPr lang="en-US" dirty="0">
                <a:effectLst/>
              </a:rPr>
              <a:t>Figure 3 </a:t>
            </a:r>
          </a:p>
          <a:p>
            <a:r>
              <a:rPr lang="en-US" dirty="0">
                <a:effectLst/>
              </a:rPr>
              <a:t>Figure 4 </a:t>
            </a:r>
          </a:p>
          <a:p>
            <a:r>
              <a:rPr lang="en-US" dirty="0">
                <a:effectLst/>
              </a:rPr>
              <a:t>Figure 5 </a:t>
            </a:r>
          </a:p>
          <a:p>
            <a:r>
              <a:rPr lang="en-US" dirty="0">
                <a:effectLst/>
              </a:rPr>
              <a:t>right </a:t>
            </a:r>
          </a:p>
          <a:p>
            <a:r>
              <a:rPr lang="en-US" b="1" dirty="0"/>
              <a:t>References</a:t>
            </a:r>
          </a:p>
          <a:p>
            <a:r>
              <a:rPr lang="en-US" dirty="0">
                <a:hlinkClick r:id="rId16"/>
              </a:rPr>
              <a:t>Abstract</a:t>
            </a:r>
            <a:r>
              <a:rPr lang="en-US" dirty="0"/>
              <a:t>• </a:t>
            </a:r>
          </a:p>
          <a:p>
            <a:r>
              <a:rPr lang="en-US" dirty="0"/>
              <a:t>References• </a:t>
            </a:r>
          </a:p>
          <a:p>
            <a:r>
              <a:rPr lang="en-US" dirty="0">
                <a:hlinkClick r:id="rId10"/>
              </a:rPr>
              <a:t>Author information</a:t>
            </a:r>
            <a:endParaRPr lang="en-US" dirty="0"/>
          </a:p>
          <a:p>
            <a:r>
              <a:rPr lang="en-US" dirty="0" err="1"/>
              <a:t>Spillantini</a:t>
            </a:r>
            <a:r>
              <a:rPr lang="en-US" dirty="0"/>
              <a:t>, M. G. </a:t>
            </a:r>
            <a:r>
              <a:rPr lang="en-US" i="1" dirty="0"/>
              <a:t>et al</a:t>
            </a:r>
            <a:r>
              <a:rPr lang="en-US" dirty="0"/>
              <a:t>. α-</a:t>
            </a:r>
            <a:r>
              <a:rPr lang="en-US" dirty="0" err="1"/>
              <a:t>Synuclein</a:t>
            </a:r>
            <a:r>
              <a:rPr lang="en-US" dirty="0"/>
              <a:t> in </a:t>
            </a:r>
            <a:r>
              <a:rPr lang="en-US" dirty="0" err="1"/>
              <a:t>Lewy</a:t>
            </a:r>
            <a:r>
              <a:rPr lang="en-US" dirty="0"/>
              <a:t> bodies. Nature 388, 839–840 (1997). </a:t>
            </a:r>
          </a:p>
          <a:p>
            <a:pPr lvl="1"/>
            <a:r>
              <a:rPr lang="en-US" dirty="0">
                <a:hlinkClick r:id="rId17"/>
              </a:rPr>
              <a:t>CAS</a:t>
            </a:r>
            <a:endParaRPr lang="en-US" dirty="0"/>
          </a:p>
          <a:p>
            <a:pPr lvl="1"/>
            <a:r>
              <a:rPr lang="en-US" dirty="0">
                <a:hlinkClick r:id="rId18"/>
              </a:rPr>
              <a:t>ISI</a:t>
            </a:r>
            <a:endParaRPr lang="en-US" dirty="0"/>
          </a:p>
          <a:p>
            <a:pPr lvl="1"/>
            <a:r>
              <a:rPr lang="en-US" dirty="0">
                <a:hlinkClick r:id="rId19"/>
              </a:rPr>
              <a:t>PubMed</a:t>
            </a:r>
            <a:endParaRPr lang="en-US" dirty="0"/>
          </a:p>
          <a:p>
            <a:pPr lvl="1"/>
            <a:r>
              <a:rPr lang="en-US" dirty="0">
                <a:hlinkClick r:id="rId20"/>
              </a:rPr>
              <a:t>Article</a:t>
            </a:r>
            <a:endParaRPr lang="en-US" dirty="0"/>
          </a:p>
          <a:p>
            <a:r>
              <a:rPr lang="en-US" dirty="0" err="1"/>
              <a:t>Damier</a:t>
            </a:r>
            <a:r>
              <a:rPr lang="en-US" dirty="0"/>
              <a:t>, P., Hirsch, E. C., </a:t>
            </a:r>
            <a:r>
              <a:rPr lang="en-US" dirty="0" err="1"/>
              <a:t>Agid</a:t>
            </a:r>
            <a:r>
              <a:rPr lang="en-US" dirty="0"/>
              <a:t>, Y. &amp; </a:t>
            </a:r>
            <a:r>
              <a:rPr lang="en-US" dirty="0" err="1"/>
              <a:t>Graybiel</a:t>
            </a:r>
            <a:r>
              <a:rPr lang="en-US" dirty="0"/>
              <a:t>, A. M. The </a:t>
            </a:r>
            <a:r>
              <a:rPr lang="en-US" dirty="0" err="1"/>
              <a:t>substantia</a:t>
            </a:r>
            <a:r>
              <a:rPr lang="en-US" dirty="0"/>
              <a:t> </a:t>
            </a:r>
            <a:r>
              <a:rPr lang="en-US" dirty="0" err="1"/>
              <a:t>nigra</a:t>
            </a:r>
            <a:r>
              <a:rPr lang="en-US" dirty="0"/>
              <a:t> of the human brain. II. Patterns of loss of dopamine-containing neurons in Parkinson's disease. Brain 122, 1437–1448 (1999). </a:t>
            </a:r>
          </a:p>
          <a:p>
            <a:pPr lvl="1"/>
            <a:r>
              <a:rPr lang="en-US" dirty="0">
                <a:hlinkClick r:id="rId21"/>
              </a:rPr>
              <a:t>ISI</a:t>
            </a:r>
            <a:endParaRPr lang="en-US" dirty="0"/>
          </a:p>
          <a:p>
            <a:pPr lvl="1"/>
            <a:r>
              <a:rPr lang="en-US" dirty="0">
                <a:hlinkClick r:id="rId22"/>
              </a:rPr>
              <a:t>PubMed</a:t>
            </a:r>
            <a:endParaRPr lang="en-US" dirty="0"/>
          </a:p>
          <a:p>
            <a:pPr lvl="1"/>
            <a:r>
              <a:rPr lang="en-US" dirty="0">
                <a:hlinkClick r:id="rId23"/>
              </a:rPr>
              <a:t>Article</a:t>
            </a:r>
            <a:endParaRPr lang="en-US" dirty="0"/>
          </a:p>
          <a:p>
            <a:r>
              <a:rPr lang="en-US" dirty="0" err="1"/>
              <a:t>Braak</a:t>
            </a:r>
            <a:r>
              <a:rPr lang="en-US" dirty="0"/>
              <a:t>, H. </a:t>
            </a:r>
            <a:r>
              <a:rPr lang="en-US" i="1" dirty="0"/>
              <a:t>et al</a:t>
            </a:r>
            <a:r>
              <a:rPr lang="en-US" dirty="0"/>
              <a:t>. Staging of brain pathology related to sporadic Parkinson's disease. </a:t>
            </a:r>
            <a:r>
              <a:rPr lang="en-US" dirty="0" err="1"/>
              <a:t>Neurobiol</a:t>
            </a:r>
            <a:r>
              <a:rPr lang="en-US" dirty="0"/>
              <a:t>. Aging 24, 197–211 (2003). </a:t>
            </a:r>
          </a:p>
          <a:p>
            <a:pPr lvl="1"/>
            <a:r>
              <a:rPr lang="en-US" dirty="0">
                <a:hlinkClick r:id="rId24"/>
              </a:rPr>
              <a:t>ISI</a:t>
            </a:r>
            <a:endParaRPr lang="en-US" dirty="0"/>
          </a:p>
          <a:p>
            <a:pPr lvl="1"/>
            <a:r>
              <a:rPr lang="en-US" dirty="0">
                <a:hlinkClick r:id="rId25"/>
              </a:rPr>
              <a:t>PubMed</a:t>
            </a:r>
            <a:endParaRPr lang="en-US" dirty="0"/>
          </a:p>
          <a:p>
            <a:pPr lvl="1"/>
            <a:r>
              <a:rPr lang="en-US" dirty="0">
                <a:hlinkClick r:id="rId26"/>
              </a:rPr>
              <a:t>Article</a:t>
            </a:r>
            <a:endParaRPr lang="en-US" dirty="0"/>
          </a:p>
          <a:p>
            <a:r>
              <a:rPr lang="en-US" dirty="0"/>
              <a:t>Jenner, P. Dopamine agonists, receptor selectivity and dyskinesia induction in Parkinson's disease. </a:t>
            </a:r>
            <a:r>
              <a:rPr lang="en-US" dirty="0" err="1"/>
              <a:t>Curr</a:t>
            </a:r>
            <a:r>
              <a:rPr lang="en-US" dirty="0"/>
              <a:t>. </a:t>
            </a:r>
            <a:r>
              <a:rPr lang="en-US" dirty="0" err="1"/>
              <a:t>Opin</a:t>
            </a:r>
            <a:r>
              <a:rPr lang="en-US" dirty="0"/>
              <a:t>. Neurol. 16 (Suppl. 1), S3–S7 (2003). </a:t>
            </a:r>
          </a:p>
          <a:p>
            <a:r>
              <a:rPr lang="en-US" dirty="0" err="1"/>
              <a:t>Huot</a:t>
            </a:r>
            <a:r>
              <a:rPr lang="en-US" dirty="0"/>
              <a:t>, P., Johnston, T. H., </a:t>
            </a:r>
            <a:r>
              <a:rPr lang="en-US" dirty="0" err="1"/>
              <a:t>Koprich</a:t>
            </a:r>
            <a:r>
              <a:rPr lang="en-US" dirty="0"/>
              <a:t>, J. B., Fox, S. H. &amp; </a:t>
            </a:r>
            <a:r>
              <a:rPr lang="en-US" dirty="0" err="1"/>
              <a:t>Brotchie</a:t>
            </a:r>
            <a:r>
              <a:rPr lang="en-US" dirty="0"/>
              <a:t>, J. M. The pharmacology of L-DOPA-induced dyskinesia in Parkinson's disease. </a:t>
            </a:r>
            <a:r>
              <a:rPr lang="en-US" dirty="0" err="1"/>
              <a:t>Pharmacol</a:t>
            </a:r>
            <a:r>
              <a:rPr lang="en-US" dirty="0"/>
              <a:t>. Rev. 65, 171–222 (2013). </a:t>
            </a:r>
          </a:p>
          <a:p>
            <a:pPr lvl="1"/>
            <a:r>
              <a:rPr lang="en-US" dirty="0">
                <a:hlinkClick r:id="rId27"/>
              </a:rPr>
              <a:t>CAS</a:t>
            </a:r>
            <a:endParaRPr lang="en-US" dirty="0"/>
          </a:p>
          <a:p>
            <a:pPr lvl="1"/>
            <a:r>
              <a:rPr lang="en-US" dirty="0">
                <a:hlinkClick r:id="rId28"/>
              </a:rPr>
              <a:t>ISI</a:t>
            </a:r>
            <a:endParaRPr lang="en-US" dirty="0"/>
          </a:p>
          <a:p>
            <a:pPr lvl="1"/>
            <a:r>
              <a:rPr lang="en-US" dirty="0">
                <a:hlinkClick r:id="rId29"/>
              </a:rPr>
              <a:t>PubMed</a:t>
            </a:r>
            <a:endParaRPr lang="en-US" dirty="0"/>
          </a:p>
          <a:p>
            <a:pPr lvl="1"/>
            <a:r>
              <a:rPr lang="en-US" dirty="0">
                <a:hlinkClick r:id="rId30"/>
              </a:rPr>
              <a:t>Article</a:t>
            </a:r>
            <a:endParaRPr lang="en-US" dirty="0"/>
          </a:p>
          <a:p>
            <a:r>
              <a:rPr lang="en-US" dirty="0"/>
              <a:t>Thompson, W. G. Successful brain grafting. N. Y. Med. J. 51, 701–702 (1890). </a:t>
            </a:r>
          </a:p>
          <a:p>
            <a:r>
              <a:rPr lang="en-US" dirty="0"/>
              <a:t>Olson, L. &amp; </a:t>
            </a:r>
            <a:r>
              <a:rPr lang="en-US" dirty="0" err="1"/>
              <a:t>Seiger</a:t>
            </a:r>
            <a:r>
              <a:rPr lang="en-US" dirty="0"/>
              <a:t>, A. Brain tissue transplanted to the anterior chamber of the eye: 2. Fluorescence </a:t>
            </a:r>
            <a:r>
              <a:rPr lang="en-US" dirty="0" err="1"/>
              <a:t>histochemistry</a:t>
            </a:r>
            <a:r>
              <a:rPr lang="en-US" dirty="0"/>
              <a:t> of immature catecholamine- and 5-hydroxytryptamine neurons innervating the rat vas deferens. Cell Tissue Res. 158, 141–150 (1975). </a:t>
            </a:r>
          </a:p>
          <a:p>
            <a:pPr lvl="1"/>
            <a:r>
              <a:rPr lang="en-US" dirty="0">
                <a:hlinkClick r:id="rId31"/>
              </a:rPr>
              <a:t>CAS</a:t>
            </a:r>
            <a:endParaRPr lang="en-US" dirty="0"/>
          </a:p>
          <a:p>
            <a:pPr lvl="1"/>
            <a:r>
              <a:rPr lang="en-US" dirty="0">
                <a:hlinkClick r:id="rId32"/>
              </a:rPr>
              <a:t>PubMed</a:t>
            </a:r>
            <a:endParaRPr lang="en-US" dirty="0"/>
          </a:p>
          <a:p>
            <a:pPr lvl="1"/>
            <a:r>
              <a:rPr lang="en-US" dirty="0">
                <a:hlinkClick r:id="rId33"/>
              </a:rPr>
              <a:t>Article</a:t>
            </a:r>
            <a:endParaRPr lang="en-US" dirty="0"/>
          </a:p>
          <a:p>
            <a:r>
              <a:rPr lang="en-US" dirty="0"/>
              <a:t>Olson, L. &amp; </a:t>
            </a:r>
            <a:r>
              <a:rPr lang="en-US" dirty="0" err="1"/>
              <a:t>Seiger</a:t>
            </a:r>
            <a:r>
              <a:rPr lang="en-US" dirty="0"/>
              <a:t>, A. Development and growth of immature monoamine neurons in rat and man </a:t>
            </a:r>
            <a:r>
              <a:rPr lang="en-US" i="1" dirty="0"/>
              <a:t>in situ</a:t>
            </a:r>
            <a:r>
              <a:rPr lang="en-US" dirty="0"/>
              <a:t> and following intraocular transplantation in the rat. Brain Res. 62, 353–360 (1973). </a:t>
            </a:r>
          </a:p>
          <a:p>
            <a:pPr lvl="1"/>
            <a:r>
              <a:rPr lang="en-US" dirty="0">
                <a:hlinkClick r:id="rId34"/>
              </a:rPr>
              <a:t>CAS</a:t>
            </a:r>
            <a:endParaRPr lang="en-US" dirty="0"/>
          </a:p>
          <a:p>
            <a:pPr lvl="1"/>
            <a:r>
              <a:rPr lang="en-US" dirty="0">
                <a:hlinkClick r:id="rId35"/>
              </a:rPr>
              <a:t>PubMed</a:t>
            </a:r>
            <a:endParaRPr lang="en-US" dirty="0"/>
          </a:p>
          <a:p>
            <a:pPr lvl="1"/>
            <a:r>
              <a:rPr lang="en-US" dirty="0">
                <a:hlinkClick r:id="rId36"/>
              </a:rPr>
              <a:t>Article</a:t>
            </a:r>
            <a:endParaRPr lang="en-US" dirty="0"/>
          </a:p>
          <a:p>
            <a:r>
              <a:rPr lang="en-US" dirty="0"/>
              <a:t>Olson, L. &amp; </a:t>
            </a:r>
            <a:r>
              <a:rPr lang="en-US" dirty="0" err="1"/>
              <a:t>Seiger</a:t>
            </a:r>
            <a:r>
              <a:rPr lang="en-US" dirty="0"/>
              <a:t>, A. Brain tissue transplanted to the anterior chamber of the eye. 1. Fluorescence </a:t>
            </a:r>
            <a:r>
              <a:rPr lang="en-US" dirty="0" err="1"/>
              <a:t>histochemistry</a:t>
            </a:r>
            <a:r>
              <a:rPr lang="en-US" dirty="0"/>
              <a:t> of immature catecholamine and 5-hydroxytryptamine neurons </a:t>
            </a:r>
            <a:r>
              <a:rPr lang="en-US" dirty="0" err="1"/>
              <a:t>reinnervating</a:t>
            </a:r>
            <a:r>
              <a:rPr lang="en-US" dirty="0"/>
              <a:t> the rat iris. Z. </a:t>
            </a:r>
            <a:r>
              <a:rPr lang="en-US" dirty="0" err="1"/>
              <a:t>Zellforsch</a:t>
            </a:r>
            <a:r>
              <a:rPr lang="en-US" dirty="0"/>
              <a:t>. </a:t>
            </a:r>
            <a:r>
              <a:rPr lang="en-US" dirty="0" err="1"/>
              <a:t>Mikrosk</a:t>
            </a:r>
            <a:r>
              <a:rPr lang="en-US" dirty="0"/>
              <a:t>. Anat. 135, 175–194 (1972). </a:t>
            </a:r>
          </a:p>
          <a:p>
            <a:pPr lvl="1"/>
            <a:r>
              <a:rPr lang="en-US" dirty="0">
                <a:hlinkClick r:id="rId37"/>
              </a:rPr>
              <a:t>CAS</a:t>
            </a:r>
            <a:endParaRPr lang="en-US" dirty="0"/>
          </a:p>
          <a:p>
            <a:pPr lvl="1"/>
            <a:r>
              <a:rPr lang="en-US" dirty="0">
                <a:hlinkClick r:id="rId38"/>
              </a:rPr>
              <a:t>PubMed</a:t>
            </a:r>
            <a:endParaRPr lang="en-US" dirty="0"/>
          </a:p>
          <a:p>
            <a:pPr lvl="1"/>
            <a:r>
              <a:rPr lang="en-US" dirty="0">
                <a:hlinkClick r:id="rId39"/>
              </a:rPr>
              <a:t>Article</a:t>
            </a:r>
            <a:endParaRPr lang="en-US" dirty="0"/>
          </a:p>
          <a:p>
            <a:r>
              <a:rPr lang="en-US" dirty="0"/>
              <a:t>Barker, R. &amp; </a:t>
            </a:r>
            <a:r>
              <a:rPr lang="en-US" dirty="0" err="1"/>
              <a:t>Dunnett</a:t>
            </a:r>
            <a:r>
              <a:rPr lang="en-US" dirty="0"/>
              <a:t>, S. The biology and </a:t>
            </a:r>
            <a:r>
              <a:rPr lang="en-US" dirty="0" err="1"/>
              <a:t>behaviour</a:t>
            </a:r>
            <a:r>
              <a:rPr lang="en-US" dirty="0"/>
              <a:t> of </a:t>
            </a:r>
            <a:r>
              <a:rPr lang="en-US" dirty="0" err="1"/>
              <a:t>intracerebral</a:t>
            </a:r>
            <a:r>
              <a:rPr lang="en-US" dirty="0"/>
              <a:t> adrenal transplants in animals and man. Rev. </a:t>
            </a:r>
            <a:r>
              <a:rPr lang="en-US" dirty="0" err="1"/>
              <a:t>Neurosci</a:t>
            </a:r>
            <a:r>
              <a:rPr lang="en-US" dirty="0"/>
              <a:t>. 4, 113–146 (1993). </a:t>
            </a:r>
          </a:p>
          <a:p>
            <a:pPr lvl="1"/>
            <a:r>
              <a:rPr lang="en-US" dirty="0">
                <a:hlinkClick r:id="rId40"/>
              </a:rPr>
              <a:t>CAS</a:t>
            </a:r>
            <a:endParaRPr lang="en-US" dirty="0"/>
          </a:p>
          <a:p>
            <a:pPr lvl="1"/>
            <a:r>
              <a:rPr lang="en-US" dirty="0">
                <a:hlinkClick r:id="rId41"/>
              </a:rPr>
              <a:t>PubMed</a:t>
            </a:r>
            <a:endParaRPr lang="en-US" dirty="0"/>
          </a:p>
          <a:p>
            <a:pPr lvl="1"/>
            <a:r>
              <a:rPr lang="en-US" dirty="0">
                <a:hlinkClick r:id="rId42"/>
              </a:rPr>
              <a:t>Article</a:t>
            </a:r>
            <a:endParaRPr lang="en-US" dirty="0"/>
          </a:p>
          <a:p>
            <a:r>
              <a:rPr lang="en-US" dirty="0" err="1"/>
              <a:t>Ungerstedt</a:t>
            </a:r>
            <a:r>
              <a:rPr lang="en-US" dirty="0"/>
              <a:t>, U., </a:t>
            </a:r>
            <a:r>
              <a:rPr lang="en-US" dirty="0" err="1"/>
              <a:t>Ljungberg</a:t>
            </a:r>
            <a:r>
              <a:rPr lang="en-US" dirty="0"/>
              <a:t>, T. &amp; </a:t>
            </a:r>
            <a:r>
              <a:rPr lang="en-US" dirty="0" err="1"/>
              <a:t>Steg</a:t>
            </a:r>
            <a:r>
              <a:rPr lang="en-US" dirty="0"/>
              <a:t>, G. Behavioral, physiological, and neurochemical changes after 6-hydroxydopamine-induced degeneration of the </a:t>
            </a:r>
            <a:r>
              <a:rPr lang="en-US" dirty="0" err="1"/>
              <a:t>nigro</a:t>
            </a:r>
            <a:r>
              <a:rPr lang="en-US" dirty="0"/>
              <a:t>-striatal dopamine neurons. Adv. Neurol. 5, 421–426 (1974). </a:t>
            </a:r>
          </a:p>
          <a:p>
            <a:pPr lvl="1"/>
            <a:r>
              <a:rPr lang="en-US" dirty="0">
                <a:hlinkClick r:id="rId43"/>
              </a:rPr>
              <a:t>CAS</a:t>
            </a:r>
            <a:endParaRPr lang="en-US" dirty="0"/>
          </a:p>
          <a:p>
            <a:pPr lvl="1"/>
            <a:r>
              <a:rPr lang="en-US" dirty="0">
                <a:hlinkClick r:id="rId44"/>
              </a:rPr>
              <a:t>PubMed</a:t>
            </a:r>
            <a:endParaRPr lang="en-US" dirty="0"/>
          </a:p>
          <a:p>
            <a:r>
              <a:rPr lang="en-US" dirty="0" err="1"/>
              <a:t>Ungerstedt</a:t>
            </a:r>
            <a:r>
              <a:rPr lang="en-US" dirty="0"/>
              <a:t>, U. &amp; </a:t>
            </a:r>
            <a:r>
              <a:rPr lang="en-US" dirty="0" err="1"/>
              <a:t>Arbuthnott</a:t>
            </a:r>
            <a:r>
              <a:rPr lang="en-US" dirty="0"/>
              <a:t>, G. W. Quantitative recording of rotational behavior in rats after 6-hydroxy-dopamine lesions of the </a:t>
            </a:r>
            <a:r>
              <a:rPr lang="en-US" dirty="0" err="1"/>
              <a:t>nigrostriatal</a:t>
            </a:r>
            <a:r>
              <a:rPr lang="en-US" dirty="0"/>
              <a:t> dopamine system. Brain Res. 24, 485–493 (1970). </a:t>
            </a:r>
          </a:p>
          <a:p>
            <a:pPr lvl="1"/>
            <a:r>
              <a:rPr lang="en-US" dirty="0">
                <a:hlinkClick r:id="rId45"/>
              </a:rPr>
              <a:t>CAS</a:t>
            </a:r>
            <a:endParaRPr lang="en-US" dirty="0"/>
          </a:p>
          <a:p>
            <a:pPr lvl="1"/>
            <a:r>
              <a:rPr lang="en-US" dirty="0">
                <a:hlinkClick r:id="rId46"/>
              </a:rPr>
              <a:t>PubMed</a:t>
            </a:r>
            <a:endParaRPr lang="en-US" dirty="0"/>
          </a:p>
          <a:p>
            <a:pPr lvl="1"/>
            <a:r>
              <a:rPr lang="en-US" dirty="0">
                <a:hlinkClick r:id="rId47"/>
              </a:rPr>
              <a:t>Article</a:t>
            </a:r>
            <a:endParaRPr lang="en-US" dirty="0"/>
          </a:p>
          <a:p>
            <a:r>
              <a:rPr lang="en-US" dirty="0" err="1"/>
              <a:t>Ungerstedt</a:t>
            </a:r>
            <a:r>
              <a:rPr lang="en-US" dirty="0"/>
              <a:t>, U. 6-Hydroxy-dopamine induced degeneration of central monoamine neurons. Eur. J. </a:t>
            </a:r>
            <a:r>
              <a:rPr lang="en-US" dirty="0" err="1"/>
              <a:t>Pharmacol</a:t>
            </a:r>
            <a:r>
              <a:rPr lang="en-US" dirty="0"/>
              <a:t>. 5, 107–110 (1968). </a:t>
            </a:r>
          </a:p>
          <a:p>
            <a:pPr lvl="1"/>
            <a:r>
              <a:rPr lang="en-US" dirty="0">
                <a:hlinkClick r:id="rId48"/>
              </a:rPr>
              <a:t>CAS</a:t>
            </a:r>
            <a:endParaRPr lang="en-US" dirty="0"/>
          </a:p>
          <a:p>
            <a:pPr lvl="1"/>
            <a:r>
              <a:rPr lang="en-US" dirty="0">
                <a:hlinkClick r:id="rId49"/>
              </a:rPr>
              <a:t>ISI</a:t>
            </a:r>
            <a:endParaRPr lang="en-US" dirty="0"/>
          </a:p>
          <a:p>
            <a:pPr lvl="1"/>
            <a:r>
              <a:rPr lang="en-US" dirty="0">
                <a:hlinkClick r:id="rId50"/>
              </a:rPr>
              <a:t>PubMed</a:t>
            </a:r>
            <a:endParaRPr lang="en-US" dirty="0"/>
          </a:p>
          <a:p>
            <a:pPr lvl="1"/>
            <a:r>
              <a:rPr lang="en-US" dirty="0">
                <a:hlinkClick r:id="rId51"/>
              </a:rPr>
              <a:t>Article</a:t>
            </a:r>
            <a:endParaRPr lang="en-US" dirty="0"/>
          </a:p>
          <a:p>
            <a:r>
              <a:rPr lang="en-US" dirty="0"/>
              <a:t>Hudson, J. L. </a:t>
            </a:r>
            <a:r>
              <a:rPr lang="en-US" i="1" dirty="0"/>
              <a:t>et al</a:t>
            </a:r>
            <a:r>
              <a:rPr lang="en-US" dirty="0"/>
              <a:t>. Correlation of </a:t>
            </a:r>
            <a:r>
              <a:rPr lang="en-US" dirty="0" err="1"/>
              <a:t>apomorphine</a:t>
            </a:r>
            <a:r>
              <a:rPr lang="en-US" dirty="0"/>
              <a:t>- and amphetamine-induced turning with </a:t>
            </a:r>
            <a:r>
              <a:rPr lang="en-US" dirty="0" err="1"/>
              <a:t>nigrostriatal</a:t>
            </a:r>
            <a:r>
              <a:rPr lang="en-US" dirty="0"/>
              <a:t> dopamine content in unilateral 6-hydroxydopamine </a:t>
            </a:r>
            <a:r>
              <a:rPr lang="en-US" dirty="0" err="1"/>
              <a:t>lesioned</a:t>
            </a:r>
            <a:r>
              <a:rPr lang="en-US" dirty="0"/>
              <a:t> rats. Brain Res. 626, 167–174 (1993). </a:t>
            </a:r>
          </a:p>
          <a:p>
            <a:pPr lvl="1"/>
            <a:r>
              <a:rPr lang="en-US" dirty="0">
                <a:hlinkClick r:id="rId52"/>
              </a:rPr>
              <a:t>CAS</a:t>
            </a:r>
            <a:endParaRPr lang="en-US" dirty="0"/>
          </a:p>
          <a:p>
            <a:pPr lvl="1"/>
            <a:r>
              <a:rPr lang="en-US" dirty="0">
                <a:hlinkClick r:id="rId53"/>
              </a:rPr>
              <a:t>ISI</a:t>
            </a:r>
            <a:endParaRPr lang="en-US" dirty="0"/>
          </a:p>
          <a:p>
            <a:pPr lvl="1"/>
            <a:r>
              <a:rPr lang="en-US" dirty="0">
                <a:hlinkClick r:id="rId54"/>
              </a:rPr>
              <a:t>PubMed</a:t>
            </a:r>
            <a:endParaRPr lang="en-US" dirty="0"/>
          </a:p>
          <a:p>
            <a:pPr lvl="1"/>
            <a:r>
              <a:rPr lang="en-US" dirty="0">
                <a:hlinkClick r:id="rId55"/>
              </a:rPr>
              <a:t>Article</a:t>
            </a:r>
            <a:endParaRPr lang="en-US" dirty="0"/>
          </a:p>
          <a:p>
            <a:r>
              <a:rPr lang="en-US" dirty="0"/>
              <a:t>Freed, W. J. </a:t>
            </a:r>
            <a:r>
              <a:rPr lang="en-US" i="1" dirty="0"/>
              <a:t>et al</a:t>
            </a:r>
            <a:r>
              <a:rPr lang="en-US" dirty="0"/>
              <a:t>. Transplanted adrenal </a:t>
            </a:r>
            <a:r>
              <a:rPr lang="en-US" dirty="0" err="1"/>
              <a:t>chromaffin</a:t>
            </a:r>
            <a:r>
              <a:rPr lang="en-US" dirty="0"/>
              <a:t> cells in rat brain reduce lesion-induced rotational </a:t>
            </a:r>
            <a:r>
              <a:rPr lang="en-US" dirty="0" err="1"/>
              <a:t>behaviour</a:t>
            </a:r>
            <a:r>
              <a:rPr lang="en-US" dirty="0"/>
              <a:t>. Nature 292, 351–352 (1981). </a:t>
            </a:r>
          </a:p>
          <a:p>
            <a:pPr lvl="1"/>
            <a:r>
              <a:rPr lang="en-US" dirty="0">
                <a:hlinkClick r:id="rId56"/>
              </a:rPr>
              <a:t>CAS</a:t>
            </a:r>
            <a:endParaRPr lang="en-US" dirty="0"/>
          </a:p>
          <a:p>
            <a:pPr lvl="1"/>
            <a:r>
              <a:rPr lang="en-US" dirty="0">
                <a:hlinkClick r:id="rId57"/>
              </a:rPr>
              <a:t>ISI</a:t>
            </a:r>
            <a:endParaRPr lang="en-US" dirty="0"/>
          </a:p>
          <a:p>
            <a:pPr lvl="1"/>
            <a:r>
              <a:rPr lang="en-US" dirty="0">
                <a:hlinkClick r:id="rId58"/>
              </a:rPr>
              <a:t>PubMed</a:t>
            </a:r>
            <a:endParaRPr lang="en-US" dirty="0"/>
          </a:p>
          <a:p>
            <a:pPr lvl="1"/>
            <a:r>
              <a:rPr lang="en-US" dirty="0">
                <a:hlinkClick r:id="rId59"/>
              </a:rPr>
              <a:t>Article</a:t>
            </a:r>
            <a:endParaRPr lang="en-US" dirty="0"/>
          </a:p>
          <a:p>
            <a:r>
              <a:rPr lang="en-US" dirty="0" err="1"/>
              <a:t>Perlow</a:t>
            </a:r>
            <a:r>
              <a:rPr lang="en-US" dirty="0"/>
              <a:t>, M. J. </a:t>
            </a:r>
            <a:r>
              <a:rPr lang="en-US" i="1" dirty="0"/>
              <a:t>et al</a:t>
            </a:r>
            <a:r>
              <a:rPr lang="en-US" dirty="0"/>
              <a:t>. Brain grafts reduce motor abnormalities produced by destruction of </a:t>
            </a:r>
            <a:r>
              <a:rPr lang="en-US" dirty="0" err="1"/>
              <a:t>nigrostriatal</a:t>
            </a:r>
            <a:r>
              <a:rPr lang="en-US" dirty="0"/>
              <a:t> dopamine system. Science 204, 643–647 (1979). </a:t>
            </a:r>
          </a:p>
          <a:p>
            <a:pPr lvl="1"/>
            <a:r>
              <a:rPr lang="en-US" dirty="0">
                <a:hlinkClick r:id="rId60"/>
              </a:rPr>
              <a:t>CAS</a:t>
            </a:r>
            <a:endParaRPr lang="en-US" dirty="0"/>
          </a:p>
          <a:p>
            <a:pPr lvl="1"/>
            <a:r>
              <a:rPr lang="en-US" dirty="0">
                <a:hlinkClick r:id="rId61"/>
              </a:rPr>
              <a:t>ISI</a:t>
            </a:r>
            <a:endParaRPr lang="en-US" dirty="0"/>
          </a:p>
          <a:p>
            <a:pPr lvl="1"/>
            <a:r>
              <a:rPr lang="en-US" dirty="0">
                <a:hlinkClick r:id="rId62"/>
              </a:rPr>
              <a:t>PubMed</a:t>
            </a:r>
            <a:endParaRPr lang="en-US" dirty="0"/>
          </a:p>
          <a:p>
            <a:pPr lvl="1"/>
            <a:r>
              <a:rPr lang="en-US" dirty="0">
                <a:hlinkClick r:id="rId63"/>
              </a:rPr>
              <a:t>Article</a:t>
            </a:r>
            <a:endParaRPr lang="en-US" dirty="0"/>
          </a:p>
          <a:p>
            <a:r>
              <a:rPr lang="en-US" dirty="0"/>
              <a:t>Hoffer, B., Freed, W., Olson, L. &amp; Wyatt, R. J. Transplantation of dopamine-containing tissues to the central nervous system. </a:t>
            </a:r>
            <a:r>
              <a:rPr lang="en-US" dirty="0" err="1"/>
              <a:t>Clin</a:t>
            </a:r>
            <a:r>
              <a:rPr lang="en-US" dirty="0"/>
              <a:t>. </a:t>
            </a:r>
            <a:r>
              <a:rPr lang="en-US" dirty="0" err="1"/>
              <a:t>Neurosurg</a:t>
            </a:r>
            <a:r>
              <a:rPr lang="en-US" dirty="0"/>
              <a:t>. 31, 404–416 (1983). </a:t>
            </a:r>
          </a:p>
          <a:p>
            <a:pPr lvl="1"/>
            <a:r>
              <a:rPr lang="en-US" dirty="0">
                <a:hlinkClick r:id="rId64"/>
              </a:rPr>
              <a:t>CAS</a:t>
            </a:r>
            <a:endParaRPr lang="en-US" dirty="0"/>
          </a:p>
          <a:p>
            <a:pPr lvl="1"/>
            <a:r>
              <a:rPr lang="en-US" dirty="0">
                <a:hlinkClick r:id="rId65"/>
              </a:rPr>
              <a:t>PubMed</a:t>
            </a:r>
            <a:endParaRPr lang="en-US" dirty="0"/>
          </a:p>
          <a:p>
            <a:r>
              <a:rPr lang="en-US" dirty="0"/>
              <a:t>Freed, W. J. </a:t>
            </a:r>
            <a:r>
              <a:rPr lang="en-US" i="1" dirty="0"/>
              <a:t>et al</a:t>
            </a:r>
            <a:r>
              <a:rPr lang="en-US" dirty="0"/>
              <a:t>. Restoration of dopaminergic function by grafting of fetal rat </a:t>
            </a:r>
            <a:r>
              <a:rPr lang="en-US" dirty="0" err="1"/>
              <a:t>substantia</a:t>
            </a:r>
            <a:r>
              <a:rPr lang="en-US" dirty="0"/>
              <a:t> </a:t>
            </a:r>
            <a:r>
              <a:rPr lang="en-US" dirty="0" err="1"/>
              <a:t>nigra</a:t>
            </a:r>
            <a:r>
              <a:rPr lang="en-US" dirty="0"/>
              <a:t> to the caudate nucleus: long-term behavioral, biochemical, and </a:t>
            </a:r>
            <a:r>
              <a:rPr lang="en-US" dirty="0" err="1"/>
              <a:t>histochemical</a:t>
            </a:r>
            <a:r>
              <a:rPr lang="en-US" dirty="0"/>
              <a:t> studies. Ann. Neurol. 8, 510–519 (1980). </a:t>
            </a:r>
          </a:p>
          <a:p>
            <a:pPr lvl="1"/>
            <a:r>
              <a:rPr lang="en-US" dirty="0">
                <a:hlinkClick r:id="rId66"/>
              </a:rPr>
              <a:t>CAS</a:t>
            </a:r>
            <a:endParaRPr lang="en-US" dirty="0"/>
          </a:p>
          <a:p>
            <a:pPr lvl="1"/>
            <a:r>
              <a:rPr lang="en-US" dirty="0">
                <a:hlinkClick r:id="rId67"/>
              </a:rPr>
              <a:t>ISI</a:t>
            </a:r>
            <a:endParaRPr lang="en-US" dirty="0"/>
          </a:p>
          <a:p>
            <a:pPr lvl="1"/>
            <a:r>
              <a:rPr lang="en-US" dirty="0">
                <a:hlinkClick r:id="rId68"/>
              </a:rPr>
              <a:t>PubMed</a:t>
            </a:r>
            <a:endParaRPr lang="en-US" dirty="0"/>
          </a:p>
          <a:p>
            <a:pPr lvl="1"/>
            <a:r>
              <a:rPr lang="en-US" dirty="0">
                <a:hlinkClick r:id="rId69"/>
              </a:rPr>
              <a:t>Article</a:t>
            </a:r>
            <a:endParaRPr lang="en-US" dirty="0"/>
          </a:p>
          <a:p>
            <a:r>
              <a:rPr lang="en-US" dirty="0" err="1"/>
              <a:t>Björklund</a:t>
            </a:r>
            <a:r>
              <a:rPr lang="en-US" dirty="0"/>
              <a:t>, A., </a:t>
            </a:r>
            <a:r>
              <a:rPr lang="en-US" dirty="0" err="1"/>
              <a:t>Stenevi</a:t>
            </a:r>
            <a:r>
              <a:rPr lang="en-US" dirty="0"/>
              <a:t>, U., </a:t>
            </a:r>
            <a:r>
              <a:rPr lang="en-US" dirty="0" err="1"/>
              <a:t>Dunnett</a:t>
            </a:r>
            <a:r>
              <a:rPr lang="en-US" dirty="0"/>
              <a:t>, S. B. &amp; </a:t>
            </a:r>
            <a:r>
              <a:rPr lang="en-US" dirty="0" err="1"/>
              <a:t>Iversen</a:t>
            </a:r>
            <a:r>
              <a:rPr lang="en-US" dirty="0"/>
              <a:t>, S. D. Functional reactivation of the </a:t>
            </a:r>
            <a:r>
              <a:rPr lang="en-US" dirty="0" err="1"/>
              <a:t>deafferented</a:t>
            </a:r>
            <a:r>
              <a:rPr lang="en-US" dirty="0"/>
              <a:t> </a:t>
            </a:r>
            <a:r>
              <a:rPr lang="en-US" dirty="0" err="1"/>
              <a:t>neostriatum</a:t>
            </a:r>
            <a:r>
              <a:rPr lang="en-US" dirty="0"/>
              <a:t> by </a:t>
            </a:r>
            <a:r>
              <a:rPr lang="en-US" dirty="0" err="1"/>
              <a:t>nigral</a:t>
            </a:r>
            <a:r>
              <a:rPr lang="en-US" dirty="0"/>
              <a:t> transplants. Nature 289, 497–499 (1981). </a:t>
            </a:r>
          </a:p>
          <a:p>
            <a:pPr lvl="1"/>
            <a:r>
              <a:rPr lang="en-US" dirty="0">
                <a:hlinkClick r:id="rId70"/>
              </a:rPr>
              <a:t>CAS</a:t>
            </a:r>
            <a:endParaRPr lang="en-US" dirty="0"/>
          </a:p>
          <a:p>
            <a:pPr lvl="1"/>
            <a:r>
              <a:rPr lang="en-US" dirty="0">
                <a:hlinkClick r:id="rId71"/>
              </a:rPr>
              <a:t>ISI</a:t>
            </a:r>
            <a:endParaRPr lang="en-US" dirty="0"/>
          </a:p>
          <a:p>
            <a:pPr lvl="1"/>
            <a:r>
              <a:rPr lang="en-US" dirty="0">
                <a:hlinkClick r:id="rId72"/>
              </a:rPr>
              <a:t>PubMed</a:t>
            </a:r>
            <a:endParaRPr lang="en-US" dirty="0"/>
          </a:p>
          <a:p>
            <a:pPr lvl="1"/>
            <a:r>
              <a:rPr lang="en-US" dirty="0">
                <a:hlinkClick r:id="rId73"/>
              </a:rPr>
              <a:t>Article</a:t>
            </a:r>
            <a:endParaRPr lang="en-US" dirty="0"/>
          </a:p>
          <a:p>
            <a:r>
              <a:rPr lang="en-US" dirty="0" err="1"/>
              <a:t>Björklund</a:t>
            </a:r>
            <a:r>
              <a:rPr lang="en-US" dirty="0"/>
              <a:t>, A., </a:t>
            </a:r>
            <a:r>
              <a:rPr lang="en-US" dirty="0" err="1"/>
              <a:t>Dunnett</a:t>
            </a:r>
            <a:r>
              <a:rPr lang="en-US" dirty="0"/>
              <a:t>, S. B., </a:t>
            </a:r>
            <a:r>
              <a:rPr lang="en-US" dirty="0" err="1"/>
              <a:t>Stenevi</a:t>
            </a:r>
            <a:r>
              <a:rPr lang="en-US" dirty="0"/>
              <a:t>, U., Lewis, M. E. &amp; </a:t>
            </a:r>
            <a:r>
              <a:rPr lang="en-US" dirty="0" err="1"/>
              <a:t>Iversen</a:t>
            </a:r>
            <a:r>
              <a:rPr lang="en-US" dirty="0"/>
              <a:t>, S. D. </a:t>
            </a:r>
            <a:r>
              <a:rPr lang="en-US" dirty="0" err="1"/>
              <a:t>Reinnervation</a:t>
            </a:r>
            <a:r>
              <a:rPr lang="en-US" dirty="0"/>
              <a:t> of the </a:t>
            </a:r>
            <a:r>
              <a:rPr lang="en-US" dirty="0" err="1"/>
              <a:t>denervated</a:t>
            </a:r>
            <a:r>
              <a:rPr lang="en-US" dirty="0"/>
              <a:t> striatum by </a:t>
            </a:r>
            <a:r>
              <a:rPr lang="en-US" dirty="0" err="1"/>
              <a:t>substantia</a:t>
            </a:r>
            <a:r>
              <a:rPr lang="en-US" dirty="0"/>
              <a:t> </a:t>
            </a:r>
            <a:r>
              <a:rPr lang="en-US" dirty="0" err="1"/>
              <a:t>nigra</a:t>
            </a:r>
            <a:r>
              <a:rPr lang="en-US" dirty="0"/>
              <a:t> transplants: functional consequences as revealed by pharmacological and sensorimotor testing. Brain Res. 199, 307–333 (1980). </a:t>
            </a:r>
          </a:p>
          <a:p>
            <a:pPr lvl="1"/>
            <a:r>
              <a:rPr lang="en-US" dirty="0">
                <a:hlinkClick r:id="rId74"/>
              </a:rPr>
              <a:t>CAS</a:t>
            </a:r>
            <a:endParaRPr lang="en-US" dirty="0"/>
          </a:p>
          <a:p>
            <a:pPr lvl="1"/>
            <a:r>
              <a:rPr lang="en-US" dirty="0">
                <a:hlinkClick r:id="rId71"/>
              </a:rPr>
              <a:t>ISI</a:t>
            </a:r>
            <a:endParaRPr lang="en-US" dirty="0"/>
          </a:p>
          <a:p>
            <a:pPr lvl="1"/>
            <a:r>
              <a:rPr lang="en-US" dirty="0">
                <a:hlinkClick r:id="rId75"/>
              </a:rPr>
              <a:t>PubMed</a:t>
            </a:r>
            <a:endParaRPr lang="en-US" dirty="0"/>
          </a:p>
          <a:p>
            <a:pPr lvl="1"/>
            <a:r>
              <a:rPr lang="en-US" dirty="0">
                <a:hlinkClick r:id="rId76"/>
              </a:rPr>
              <a:t>Article</a:t>
            </a:r>
            <a:endParaRPr lang="en-US" dirty="0"/>
          </a:p>
          <a:p>
            <a:r>
              <a:rPr lang="en-US" dirty="0" err="1"/>
              <a:t>Björklund</a:t>
            </a:r>
            <a:r>
              <a:rPr lang="en-US" dirty="0"/>
              <a:t>, A. &amp; </a:t>
            </a:r>
            <a:r>
              <a:rPr lang="en-US" dirty="0" err="1"/>
              <a:t>Stenevi</a:t>
            </a:r>
            <a:r>
              <a:rPr lang="en-US" dirty="0"/>
              <a:t>, U. Reconstruction of the </a:t>
            </a:r>
            <a:r>
              <a:rPr lang="en-US" dirty="0" err="1"/>
              <a:t>nigrostriatal</a:t>
            </a:r>
            <a:r>
              <a:rPr lang="en-US" dirty="0"/>
              <a:t> dopamine pathway by </a:t>
            </a:r>
            <a:r>
              <a:rPr lang="en-US" dirty="0" err="1"/>
              <a:t>intracerebral</a:t>
            </a:r>
            <a:r>
              <a:rPr lang="en-US" dirty="0"/>
              <a:t> </a:t>
            </a:r>
            <a:r>
              <a:rPr lang="en-US" dirty="0" err="1"/>
              <a:t>nigral</a:t>
            </a:r>
            <a:r>
              <a:rPr lang="en-US" dirty="0"/>
              <a:t> transplants. Brain Res. 177, 555–560 (1979). </a:t>
            </a:r>
          </a:p>
          <a:p>
            <a:pPr lvl="1"/>
            <a:r>
              <a:rPr lang="en-US" dirty="0">
                <a:hlinkClick r:id="rId71"/>
              </a:rPr>
              <a:t>ISI</a:t>
            </a:r>
            <a:endParaRPr lang="en-US" dirty="0"/>
          </a:p>
          <a:p>
            <a:pPr lvl="1"/>
            <a:r>
              <a:rPr lang="en-US" dirty="0">
                <a:hlinkClick r:id="rId77"/>
              </a:rPr>
              <a:t>PubMed</a:t>
            </a:r>
            <a:endParaRPr lang="en-US" dirty="0"/>
          </a:p>
          <a:p>
            <a:pPr lvl="1"/>
            <a:r>
              <a:rPr lang="en-US" dirty="0">
                <a:hlinkClick r:id="rId78"/>
              </a:rPr>
              <a:t>Article</a:t>
            </a:r>
            <a:endParaRPr lang="en-US" dirty="0"/>
          </a:p>
          <a:p>
            <a:r>
              <a:rPr lang="en-US" dirty="0" err="1"/>
              <a:t>Björklund</a:t>
            </a:r>
            <a:r>
              <a:rPr lang="en-US" dirty="0"/>
              <a:t>, A., </a:t>
            </a:r>
            <a:r>
              <a:rPr lang="en-US" dirty="0" err="1"/>
              <a:t>Stenevi</a:t>
            </a:r>
            <a:r>
              <a:rPr lang="en-US" dirty="0"/>
              <a:t>, U., Schmidt, R. H., </a:t>
            </a:r>
            <a:r>
              <a:rPr lang="en-US" dirty="0" err="1"/>
              <a:t>Dunnett</a:t>
            </a:r>
            <a:r>
              <a:rPr lang="en-US" dirty="0"/>
              <a:t>, S. B. &amp; Gage, F. H. </a:t>
            </a:r>
            <a:r>
              <a:rPr lang="en-US" dirty="0" err="1"/>
              <a:t>Intracerebral</a:t>
            </a:r>
            <a:r>
              <a:rPr lang="en-US" dirty="0"/>
              <a:t> grafting of neuronal cell suspensions. II. Survival and growth of </a:t>
            </a:r>
            <a:r>
              <a:rPr lang="en-US" dirty="0" err="1"/>
              <a:t>nigral</a:t>
            </a:r>
            <a:r>
              <a:rPr lang="en-US" dirty="0"/>
              <a:t> cell suspensions implanted in different brain sites. </a:t>
            </a:r>
            <a:r>
              <a:rPr lang="en-US" dirty="0" err="1"/>
              <a:t>Acta</a:t>
            </a:r>
            <a:r>
              <a:rPr lang="en-US" dirty="0"/>
              <a:t> Physiol. Scand. Suppl. 522, 9–18 (1983). </a:t>
            </a:r>
          </a:p>
          <a:p>
            <a:pPr lvl="1"/>
            <a:r>
              <a:rPr lang="en-US" dirty="0">
                <a:hlinkClick r:id="rId79"/>
              </a:rPr>
              <a:t>PubMed</a:t>
            </a:r>
            <a:endParaRPr lang="en-US" dirty="0"/>
          </a:p>
          <a:p>
            <a:r>
              <a:rPr lang="en-US" dirty="0" err="1"/>
              <a:t>Brundin</a:t>
            </a:r>
            <a:r>
              <a:rPr lang="en-US" dirty="0"/>
              <a:t>, P., Barker, R. A. &amp; </a:t>
            </a:r>
            <a:r>
              <a:rPr lang="en-US" dirty="0" err="1"/>
              <a:t>Parmar</a:t>
            </a:r>
            <a:r>
              <a:rPr lang="en-US" dirty="0"/>
              <a:t>, M. Neural grafting in Parkinson's disease: problems and possibilities. </a:t>
            </a:r>
            <a:r>
              <a:rPr lang="en-US" dirty="0" err="1"/>
              <a:t>Prog</a:t>
            </a:r>
            <a:r>
              <a:rPr lang="en-US" dirty="0"/>
              <a:t>. Brain Res. 184, 265–294 (2010). </a:t>
            </a:r>
          </a:p>
          <a:p>
            <a:pPr lvl="1"/>
            <a:r>
              <a:rPr lang="en-US" dirty="0">
                <a:hlinkClick r:id="rId80"/>
              </a:rPr>
              <a:t>PubMed</a:t>
            </a:r>
            <a:endParaRPr lang="en-US" dirty="0"/>
          </a:p>
          <a:p>
            <a:r>
              <a:rPr lang="en-US" dirty="0"/>
              <a:t>Barker, R. A. What have open label studies of cell based therapies for Parkinson's disease told us, if anything? Basal Ganglia 4, 85–87 (2014). </a:t>
            </a:r>
          </a:p>
          <a:p>
            <a:pPr lvl="1"/>
            <a:r>
              <a:rPr lang="en-US" dirty="0">
                <a:hlinkClick r:id="rId81"/>
              </a:rPr>
              <a:t>Article</a:t>
            </a:r>
            <a:endParaRPr lang="en-US" dirty="0"/>
          </a:p>
          <a:p>
            <a:r>
              <a:rPr lang="en-US" dirty="0" err="1"/>
              <a:t>Backlund</a:t>
            </a:r>
            <a:r>
              <a:rPr lang="en-US" dirty="0"/>
              <a:t>, E. O. </a:t>
            </a:r>
            <a:r>
              <a:rPr lang="en-US" i="1" dirty="0"/>
              <a:t>et al</a:t>
            </a:r>
            <a:r>
              <a:rPr lang="en-US" dirty="0"/>
              <a:t>. Transplantation of adrenal medullary tissue to striatum in parkinsonism. First clinical trials. J. </a:t>
            </a:r>
            <a:r>
              <a:rPr lang="en-US" dirty="0" err="1"/>
              <a:t>Neurosurg</a:t>
            </a:r>
            <a:r>
              <a:rPr lang="en-US" dirty="0"/>
              <a:t>. 62, 169–173 (1985). </a:t>
            </a:r>
          </a:p>
          <a:p>
            <a:pPr lvl="1"/>
            <a:r>
              <a:rPr lang="en-US" dirty="0">
                <a:hlinkClick r:id="rId82"/>
              </a:rPr>
              <a:t>CAS</a:t>
            </a:r>
            <a:endParaRPr lang="en-US" dirty="0"/>
          </a:p>
          <a:p>
            <a:pPr lvl="1"/>
            <a:r>
              <a:rPr lang="en-US" dirty="0">
                <a:hlinkClick r:id="rId83"/>
              </a:rPr>
              <a:t>ISI</a:t>
            </a:r>
            <a:endParaRPr lang="en-US" dirty="0"/>
          </a:p>
          <a:p>
            <a:pPr lvl="1"/>
            <a:r>
              <a:rPr lang="en-US" dirty="0">
                <a:hlinkClick r:id="rId84"/>
              </a:rPr>
              <a:t>PubMed</a:t>
            </a:r>
            <a:endParaRPr lang="en-US" dirty="0"/>
          </a:p>
          <a:p>
            <a:pPr lvl="1"/>
            <a:r>
              <a:rPr lang="en-US" dirty="0">
                <a:hlinkClick r:id="rId85"/>
              </a:rPr>
              <a:t>Article</a:t>
            </a:r>
            <a:endParaRPr lang="en-US" dirty="0"/>
          </a:p>
          <a:p>
            <a:r>
              <a:rPr lang="en-US" dirty="0"/>
              <a:t>Freed, W. J., </a:t>
            </a:r>
            <a:r>
              <a:rPr lang="en-US" dirty="0" err="1"/>
              <a:t>Poltorak</a:t>
            </a:r>
            <a:r>
              <a:rPr lang="en-US" dirty="0"/>
              <a:t>, M. &amp; Becker, J. B. </a:t>
            </a:r>
            <a:r>
              <a:rPr lang="en-US" dirty="0" err="1"/>
              <a:t>Intracerebral</a:t>
            </a:r>
            <a:r>
              <a:rPr lang="en-US" dirty="0"/>
              <a:t> adrenal medulla grafts: a review. Exp. Neurol. 110, 139–166 (1990). </a:t>
            </a:r>
          </a:p>
          <a:p>
            <a:pPr lvl="1"/>
            <a:r>
              <a:rPr lang="en-US" dirty="0">
                <a:hlinkClick r:id="rId86"/>
              </a:rPr>
              <a:t>CAS</a:t>
            </a:r>
            <a:endParaRPr lang="en-US" dirty="0"/>
          </a:p>
          <a:p>
            <a:pPr lvl="1"/>
            <a:r>
              <a:rPr lang="en-US" dirty="0">
                <a:hlinkClick r:id="rId87"/>
              </a:rPr>
              <a:t>PubMed</a:t>
            </a:r>
            <a:endParaRPr lang="en-US" dirty="0"/>
          </a:p>
          <a:p>
            <a:pPr lvl="1"/>
            <a:r>
              <a:rPr lang="en-US" dirty="0">
                <a:hlinkClick r:id="rId88"/>
              </a:rPr>
              <a:t>Article</a:t>
            </a:r>
            <a:endParaRPr lang="en-US" dirty="0"/>
          </a:p>
          <a:p>
            <a:r>
              <a:rPr lang="en-US" dirty="0" err="1"/>
              <a:t>Madrazo</a:t>
            </a:r>
            <a:r>
              <a:rPr lang="en-US" dirty="0"/>
              <a:t>, I. </a:t>
            </a:r>
            <a:r>
              <a:rPr lang="en-US" i="1" dirty="0"/>
              <a:t>et al</a:t>
            </a:r>
            <a:r>
              <a:rPr lang="en-US" dirty="0"/>
              <a:t>. Open microsurgical </a:t>
            </a:r>
            <a:r>
              <a:rPr lang="en-US" dirty="0" err="1"/>
              <a:t>autograft</a:t>
            </a:r>
            <a:r>
              <a:rPr lang="en-US" dirty="0"/>
              <a:t> of adrenal medulla to the right caudate nucleus in two patients with intractable Parkinson's disease. N. Engl. J. Med. 316, 831–834 (1987). </a:t>
            </a:r>
          </a:p>
          <a:p>
            <a:pPr lvl="1"/>
            <a:r>
              <a:rPr lang="en-US" dirty="0">
                <a:hlinkClick r:id="rId89"/>
              </a:rPr>
              <a:t>CAS</a:t>
            </a:r>
            <a:endParaRPr lang="en-US" dirty="0"/>
          </a:p>
          <a:p>
            <a:pPr lvl="1"/>
            <a:r>
              <a:rPr lang="en-US" dirty="0">
                <a:hlinkClick r:id="rId90"/>
              </a:rPr>
              <a:t>ISI</a:t>
            </a:r>
            <a:endParaRPr lang="en-US" dirty="0"/>
          </a:p>
          <a:p>
            <a:pPr lvl="1"/>
            <a:r>
              <a:rPr lang="en-US" dirty="0">
                <a:hlinkClick r:id="rId91"/>
              </a:rPr>
              <a:t>PubMed</a:t>
            </a:r>
            <a:endParaRPr lang="en-US" dirty="0"/>
          </a:p>
          <a:p>
            <a:pPr lvl="1"/>
            <a:r>
              <a:rPr lang="en-US" dirty="0">
                <a:hlinkClick r:id="rId92"/>
              </a:rPr>
              <a:t>Article</a:t>
            </a:r>
            <a:endParaRPr lang="en-US" dirty="0"/>
          </a:p>
          <a:p>
            <a:r>
              <a:rPr lang="en-US" dirty="0"/>
              <a:t>Moore, R. Y. Parkinson's disease—a new therapy? N. Engl. J. Med. 316, 872–873 (1987). </a:t>
            </a:r>
          </a:p>
          <a:p>
            <a:pPr lvl="1"/>
            <a:r>
              <a:rPr lang="en-US" dirty="0">
                <a:hlinkClick r:id="rId93"/>
              </a:rPr>
              <a:t>CAS</a:t>
            </a:r>
            <a:endParaRPr lang="en-US" dirty="0"/>
          </a:p>
          <a:p>
            <a:pPr lvl="1"/>
            <a:r>
              <a:rPr lang="en-US" dirty="0">
                <a:hlinkClick r:id="rId94"/>
              </a:rPr>
              <a:t>PubMed</a:t>
            </a:r>
            <a:endParaRPr lang="en-US" dirty="0"/>
          </a:p>
          <a:p>
            <a:pPr lvl="1"/>
            <a:r>
              <a:rPr lang="en-US" dirty="0">
                <a:hlinkClick r:id="rId95"/>
              </a:rPr>
              <a:t>Article</a:t>
            </a:r>
            <a:endParaRPr lang="en-US" dirty="0"/>
          </a:p>
          <a:p>
            <a:r>
              <a:rPr lang="en-US" dirty="0"/>
              <a:t>Allen, G. S., Burns, R. S., </a:t>
            </a:r>
            <a:r>
              <a:rPr lang="en-US" dirty="0" err="1"/>
              <a:t>Tulipan</a:t>
            </a:r>
            <a:r>
              <a:rPr lang="en-US" dirty="0"/>
              <a:t>, N. B. &amp; Parker, R. A. Adrenal medullary transplantation to the caudate nucleus in Parkinson's disease. Initial clinical results in 18 patients. Arch. Neurol. 46, 487–491 (1989). </a:t>
            </a:r>
          </a:p>
          <a:p>
            <a:pPr lvl="1"/>
            <a:r>
              <a:rPr lang="en-US" dirty="0">
                <a:hlinkClick r:id="rId96"/>
              </a:rPr>
              <a:t>CAS</a:t>
            </a:r>
            <a:endParaRPr lang="en-US" dirty="0"/>
          </a:p>
          <a:p>
            <a:pPr lvl="1"/>
            <a:r>
              <a:rPr lang="en-US" dirty="0">
                <a:hlinkClick r:id="rId97"/>
              </a:rPr>
              <a:t>PubMed</a:t>
            </a:r>
            <a:endParaRPr lang="en-US" dirty="0"/>
          </a:p>
          <a:p>
            <a:pPr lvl="1"/>
            <a:r>
              <a:rPr lang="en-US" dirty="0">
                <a:hlinkClick r:id="rId98"/>
              </a:rPr>
              <a:t>Article</a:t>
            </a:r>
            <a:endParaRPr lang="en-US" dirty="0"/>
          </a:p>
          <a:p>
            <a:r>
              <a:rPr lang="en-US" dirty="0" err="1"/>
              <a:t>Drucker</a:t>
            </a:r>
            <a:r>
              <a:rPr lang="en-US" dirty="0"/>
              <a:t>-Colin, R. </a:t>
            </a:r>
            <a:r>
              <a:rPr lang="en-US" i="1" dirty="0"/>
              <a:t>et al</a:t>
            </a:r>
            <a:r>
              <a:rPr lang="en-US" dirty="0"/>
              <a:t>. Adrenal medullary tissue transplants in the caudate nucleus of Parkinson's patients. </a:t>
            </a:r>
            <a:r>
              <a:rPr lang="en-US" dirty="0" err="1"/>
              <a:t>Prog</a:t>
            </a:r>
            <a:r>
              <a:rPr lang="en-US" dirty="0"/>
              <a:t>. Brain Res. 78, 567–574 (1988). </a:t>
            </a:r>
          </a:p>
          <a:p>
            <a:pPr lvl="1"/>
            <a:r>
              <a:rPr lang="en-US" dirty="0">
                <a:hlinkClick r:id="rId99"/>
              </a:rPr>
              <a:t>CAS</a:t>
            </a:r>
            <a:endParaRPr lang="en-US" dirty="0"/>
          </a:p>
          <a:p>
            <a:pPr lvl="1"/>
            <a:r>
              <a:rPr lang="en-US" dirty="0">
                <a:hlinkClick r:id="rId100"/>
              </a:rPr>
              <a:t>PubMed</a:t>
            </a:r>
            <a:endParaRPr lang="en-US" dirty="0"/>
          </a:p>
          <a:p>
            <a:r>
              <a:rPr lang="en-US" dirty="0"/>
              <a:t>Goetz, C. G. </a:t>
            </a:r>
            <a:r>
              <a:rPr lang="en-US" i="1" dirty="0"/>
              <a:t>et al</a:t>
            </a:r>
            <a:r>
              <a:rPr lang="en-US" dirty="0"/>
              <a:t>. Multicenter study of autologous adrenal medullary transplantation to the corpus striatum in patients with advanced Parkinson's disease. N. Engl. J. Med. 320, 337–341 (1989). </a:t>
            </a:r>
          </a:p>
          <a:p>
            <a:pPr lvl="1"/>
            <a:r>
              <a:rPr lang="en-US" dirty="0">
                <a:hlinkClick r:id="rId101"/>
              </a:rPr>
              <a:t>CAS</a:t>
            </a:r>
            <a:endParaRPr lang="en-US" dirty="0"/>
          </a:p>
          <a:p>
            <a:pPr lvl="1"/>
            <a:r>
              <a:rPr lang="en-US" dirty="0">
                <a:hlinkClick r:id="rId102"/>
              </a:rPr>
              <a:t>PubMed</a:t>
            </a:r>
            <a:endParaRPr lang="en-US" dirty="0"/>
          </a:p>
          <a:p>
            <a:pPr lvl="1"/>
            <a:r>
              <a:rPr lang="en-US" dirty="0">
                <a:hlinkClick r:id="rId103"/>
              </a:rPr>
              <a:t>Article</a:t>
            </a:r>
            <a:endParaRPr lang="en-US" dirty="0"/>
          </a:p>
          <a:p>
            <a:r>
              <a:rPr lang="en-US" dirty="0"/>
              <a:t>Goetz, C. G. </a:t>
            </a:r>
            <a:r>
              <a:rPr lang="en-US" i="1" dirty="0"/>
              <a:t>et al</a:t>
            </a:r>
            <a:r>
              <a:rPr lang="en-US" dirty="0"/>
              <a:t>. Adrenal medullary transplant to the striatum of patients with advanced Parkinson's disease: 1-year motor and psychomotor data. Neurology 40, 273–276 (1990). </a:t>
            </a:r>
          </a:p>
          <a:p>
            <a:pPr lvl="1"/>
            <a:r>
              <a:rPr lang="en-US" dirty="0">
                <a:hlinkClick r:id="rId104"/>
              </a:rPr>
              <a:t>CAS</a:t>
            </a:r>
            <a:endParaRPr lang="en-US" dirty="0"/>
          </a:p>
          <a:p>
            <a:pPr lvl="1"/>
            <a:r>
              <a:rPr lang="en-US" dirty="0">
                <a:hlinkClick r:id="rId105"/>
              </a:rPr>
              <a:t>PubMed</a:t>
            </a:r>
            <a:endParaRPr lang="en-US" dirty="0"/>
          </a:p>
          <a:p>
            <a:pPr lvl="1"/>
            <a:r>
              <a:rPr lang="en-US" dirty="0">
                <a:hlinkClick r:id="rId106"/>
              </a:rPr>
              <a:t>Article</a:t>
            </a:r>
            <a:endParaRPr lang="en-US" dirty="0"/>
          </a:p>
          <a:p>
            <a:r>
              <a:rPr lang="en-US" dirty="0" err="1"/>
              <a:t>Jankovic</a:t>
            </a:r>
            <a:r>
              <a:rPr lang="en-US" dirty="0"/>
              <a:t>, J. </a:t>
            </a:r>
            <a:r>
              <a:rPr lang="en-US" i="1" dirty="0"/>
              <a:t>et al</a:t>
            </a:r>
            <a:r>
              <a:rPr lang="en-US" dirty="0"/>
              <a:t>. Clinical, biochemical, and </a:t>
            </a:r>
            <a:r>
              <a:rPr lang="en-US" dirty="0" err="1"/>
              <a:t>neuropathologic</a:t>
            </a:r>
            <a:r>
              <a:rPr lang="en-US" dirty="0"/>
              <a:t> findings following transplantation of adrenal medulla to the caudate nucleus for treatment of Parkinson's disease. Neurology 39, 1227–1234 (1989). </a:t>
            </a:r>
          </a:p>
          <a:p>
            <a:pPr lvl="1"/>
            <a:r>
              <a:rPr lang="en-US" dirty="0">
                <a:hlinkClick r:id="rId107"/>
              </a:rPr>
              <a:t>CAS</a:t>
            </a:r>
            <a:endParaRPr lang="en-US" dirty="0"/>
          </a:p>
          <a:p>
            <a:pPr lvl="1"/>
            <a:r>
              <a:rPr lang="en-US" dirty="0">
                <a:hlinkClick r:id="rId108"/>
              </a:rPr>
              <a:t>PubMed</a:t>
            </a:r>
            <a:endParaRPr lang="en-US" dirty="0"/>
          </a:p>
          <a:p>
            <a:pPr lvl="1"/>
            <a:r>
              <a:rPr lang="en-US" dirty="0">
                <a:hlinkClick r:id="rId109"/>
              </a:rPr>
              <a:t>Article</a:t>
            </a:r>
            <a:endParaRPr lang="en-US" dirty="0"/>
          </a:p>
          <a:p>
            <a:r>
              <a:rPr lang="en-US" dirty="0"/>
              <a:t>Jiao, S. S. </a:t>
            </a:r>
            <a:r>
              <a:rPr lang="en-US" i="1" dirty="0"/>
              <a:t>et al</a:t>
            </a:r>
            <a:r>
              <a:rPr lang="en-US" dirty="0"/>
              <a:t>. Study of adrenal medullary tissue transplantation to striatum in parkinsonism. </a:t>
            </a:r>
            <a:r>
              <a:rPr lang="en-US" dirty="0" err="1"/>
              <a:t>Prog</a:t>
            </a:r>
            <a:r>
              <a:rPr lang="en-US" dirty="0"/>
              <a:t>. Brain Res. 78, 575–580 (1988). </a:t>
            </a:r>
          </a:p>
          <a:p>
            <a:pPr lvl="1"/>
            <a:r>
              <a:rPr lang="en-US" dirty="0">
                <a:hlinkClick r:id="rId110"/>
              </a:rPr>
              <a:t>CAS</a:t>
            </a:r>
            <a:endParaRPr lang="en-US" dirty="0"/>
          </a:p>
          <a:p>
            <a:pPr lvl="1"/>
            <a:r>
              <a:rPr lang="en-US" dirty="0">
                <a:hlinkClick r:id="rId111"/>
              </a:rPr>
              <a:t>PubMed</a:t>
            </a:r>
            <a:endParaRPr lang="en-US" dirty="0"/>
          </a:p>
          <a:p>
            <a:r>
              <a:rPr lang="en-US" dirty="0"/>
              <a:t>Jiao, S. S. </a:t>
            </a:r>
            <a:r>
              <a:rPr lang="en-US" i="1" dirty="0"/>
              <a:t>et al</a:t>
            </a:r>
            <a:r>
              <a:rPr lang="en-US" dirty="0"/>
              <a:t>. Adrenal medullary </a:t>
            </a:r>
            <a:r>
              <a:rPr lang="en-US" dirty="0" err="1"/>
              <a:t>autografts</a:t>
            </a:r>
            <a:r>
              <a:rPr lang="en-US" dirty="0"/>
              <a:t> in patients with Parkinson's disease. N. Engl. J. Med. 321, 324–327 (1989). </a:t>
            </a:r>
          </a:p>
          <a:p>
            <a:pPr lvl="1"/>
            <a:r>
              <a:rPr lang="en-US" dirty="0">
                <a:hlinkClick r:id="rId112"/>
              </a:rPr>
              <a:t>PubMed</a:t>
            </a:r>
            <a:endParaRPr lang="en-US" dirty="0"/>
          </a:p>
          <a:p>
            <a:pPr lvl="1"/>
            <a:r>
              <a:rPr lang="en-US" dirty="0">
                <a:hlinkClick r:id="rId113"/>
              </a:rPr>
              <a:t>Article</a:t>
            </a:r>
            <a:endParaRPr lang="en-US" dirty="0"/>
          </a:p>
          <a:p>
            <a:r>
              <a:rPr lang="en-US" dirty="0"/>
              <a:t>Kelly, P. J. </a:t>
            </a:r>
            <a:r>
              <a:rPr lang="en-US" i="1" dirty="0"/>
              <a:t>et al</a:t>
            </a:r>
            <a:r>
              <a:rPr lang="en-US" dirty="0"/>
              <a:t>. Adrenal medullary </a:t>
            </a:r>
            <a:r>
              <a:rPr lang="en-US" dirty="0" err="1"/>
              <a:t>autograft</a:t>
            </a:r>
            <a:r>
              <a:rPr lang="en-US" dirty="0"/>
              <a:t> transplantation into the striatum of patients with Parkinson's disease. Mayo </a:t>
            </a:r>
            <a:r>
              <a:rPr lang="en-US" dirty="0" err="1"/>
              <a:t>Clin</a:t>
            </a:r>
            <a:r>
              <a:rPr lang="en-US" dirty="0"/>
              <a:t>. Proc. 64, 282–290 (1989). </a:t>
            </a:r>
          </a:p>
          <a:p>
            <a:pPr lvl="1"/>
            <a:r>
              <a:rPr lang="en-US" dirty="0">
                <a:hlinkClick r:id="rId114"/>
              </a:rPr>
              <a:t>CAS</a:t>
            </a:r>
            <a:endParaRPr lang="en-US" dirty="0"/>
          </a:p>
          <a:p>
            <a:pPr lvl="1"/>
            <a:r>
              <a:rPr lang="en-US" dirty="0">
                <a:hlinkClick r:id="rId115"/>
              </a:rPr>
              <a:t>PubMed</a:t>
            </a:r>
            <a:endParaRPr lang="en-US" dirty="0"/>
          </a:p>
          <a:p>
            <a:pPr lvl="1"/>
            <a:r>
              <a:rPr lang="en-US" dirty="0">
                <a:hlinkClick r:id="rId116"/>
              </a:rPr>
              <a:t>Article</a:t>
            </a:r>
            <a:endParaRPr lang="en-US" dirty="0"/>
          </a:p>
          <a:p>
            <a:r>
              <a:rPr lang="en-US" dirty="0" err="1"/>
              <a:t>Lindvall</a:t>
            </a:r>
            <a:r>
              <a:rPr lang="en-US" dirty="0"/>
              <a:t>, O. </a:t>
            </a:r>
            <a:r>
              <a:rPr lang="en-US" i="1" dirty="0"/>
              <a:t>et al</a:t>
            </a:r>
            <a:r>
              <a:rPr lang="en-US" dirty="0"/>
              <a:t>. Transplantation in Parkinson's disease: two cases of adrenal medullary grafts to the putamen. Ann. Neurol. 22, 457–468 (1987). </a:t>
            </a:r>
          </a:p>
          <a:p>
            <a:pPr lvl="1"/>
            <a:r>
              <a:rPr lang="en-US" dirty="0">
                <a:hlinkClick r:id="rId117"/>
              </a:rPr>
              <a:t>CAS</a:t>
            </a:r>
            <a:endParaRPr lang="en-US" dirty="0"/>
          </a:p>
          <a:p>
            <a:pPr lvl="1"/>
            <a:r>
              <a:rPr lang="en-US" dirty="0">
                <a:hlinkClick r:id="rId118"/>
              </a:rPr>
              <a:t>ISI</a:t>
            </a:r>
            <a:endParaRPr lang="en-US" dirty="0"/>
          </a:p>
          <a:p>
            <a:pPr lvl="1"/>
            <a:r>
              <a:rPr lang="en-US" dirty="0">
                <a:hlinkClick r:id="rId119"/>
              </a:rPr>
              <a:t>PubMed</a:t>
            </a:r>
            <a:endParaRPr lang="en-US" dirty="0"/>
          </a:p>
          <a:p>
            <a:pPr lvl="1"/>
            <a:r>
              <a:rPr lang="en-US" dirty="0">
                <a:hlinkClick r:id="rId120"/>
              </a:rPr>
              <a:t>Article</a:t>
            </a:r>
            <a:endParaRPr lang="en-US" dirty="0"/>
          </a:p>
          <a:p>
            <a:r>
              <a:rPr lang="en-US" dirty="0" err="1"/>
              <a:t>Ostrosky</a:t>
            </a:r>
            <a:r>
              <a:rPr lang="en-US" dirty="0"/>
              <a:t>-Solis, F. </a:t>
            </a:r>
            <a:r>
              <a:rPr lang="en-US" i="1" dirty="0"/>
              <a:t>et al</a:t>
            </a:r>
            <a:r>
              <a:rPr lang="en-US" dirty="0"/>
              <a:t>. Neuropsychological effects of brain </a:t>
            </a:r>
            <a:r>
              <a:rPr lang="en-US" dirty="0" err="1"/>
              <a:t>autograft</a:t>
            </a:r>
            <a:r>
              <a:rPr lang="en-US" dirty="0"/>
              <a:t> of adrenal medullary tissue for the treatment of Parkinson's disease. Neurology 38, 1442–1450 (1988). </a:t>
            </a:r>
          </a:p>
          <a:p>
            <a:pPr lvl="1"/>
            <a:r>
              <a:rPr lang="en-US" dirty="0">
                <a:hlinkClick r:id="rId121"/>
              </a:rPr>
              <a:t>CAS</a:t>
            </a:r>
            <a:endParaRPr lang="en-US" dirty="0"/>
          </a:p>
          <a:p>
            <a:pPr lvl="1"/>
            <a:r>
              <a:rPr lang="en-US" dirty="0">
                <a:hlinkClick r:id="rId122"/>
              </a:rPr>
              <a:t>PubMed</a:t>
            </a:r>
            <a:endParaRPr lang="en-US" dirty="0"/>
          </a:p>
          <a:p>
            <a:pPr lvl="1"/>
            <a:r>
              <a:rPr lang="en-US" dirty="0">
                <a:hlinkClick r:id="rId123"/>
              </a:rPr>
              <a:t>Article</a:t>
            </a:r>
            <a:endParaRPr lang="en-US" dirty="0"/>
          </a:p>
          <a:p>
            <a:r>
              <a:rPr lang="en-US" dirty="0"/>
              <a:t>Goetz, C. G. </a:t>
            </a:r>
            <a:r>
              <a:rPr lang="en-US" i="1" dirty="0"/>
              <a:t>et al</a:t>
            </a:r>
            <a:r>
              <a:rPr lang="en-US" dirty="0"/>
              <a:t>. United Parkinson Foundation </a:t>
            </a:r>
            <a:r>
              <a:rPr lang="en-US" dirty="0" err="1"/>
              <a:t>Neurotransplantation</a:t>
            </a:r>
            <a:r>
              <a:rPr lang="en-US" dirty="0"/>
              <a:t> Registry on adrenal medullary transplants: </a:t>
            </a:r>
            <a:r>
              <a:rPr lang="en-US" dirty="0" err="1"/>
              <a:t>presurgical</a:t>
            </a:r>
            <a:r>
              <a:rPr lang="en-US" dirty="0"/>
              <a:t>, and 1- and 2-year follow-up. Neurology 41, 1719–1722 (1991). </a:t>
            </a:r>
          </a:p>
          <a:p>
            <a:pPr lvl="1"/>
            <a:r>
              <a:rPr lang="en-US" dirty="0">
                <a:hlinkClick r:id="rId124"/>
              </a:rPr>
              <a:t>CAS</a:t>
            </a:r>
            <a:endParaRPr lang="en-US" dirty="0"/>
          </a:p>
          <a:p>
            <a:pPr lvl="1"/>
            <a:r>
              <a:rPr lang="en-US" dirty="0">
                <a:hlinkClick r:id="rId125"/>
              </a:rPr>
              <a:t>PubMed</a:t>
            </a:r>
            <a:endParaRPr lang="en-US" dirty="0"/>
          </a:p>
          <a:p>
            <a:pPr lvl="1"/>
            <a:r>
              <a:rPr lang="en-US" dirty="0">
                <a:hlinkClick r:id="rId126"/>
              </a:rPr>
              <a:t>Article</a:t>
            </a:r>
            <a:endParaRPr lang="en-US" dirty="0"/>
          </a:p>
          <a:p>
            <a:r>
              <a:rPr lang="en-US" dirty="0" err="1"/>
              <a:t>Hurtig</a:t>
            </a:r>
            <a:r>
              <a:rPr lang="en-US" dirty="0"/>
              <a:t>, H., Joyce, J., </a:t>
            </a:r>
            <a:r>
              <a:rPr lang="en-US" dirty="0" err="1"/>
              <a:t>Sladek</a:t>
            </a:r>
            <a:r>
              <a:rPr lang="en-US" dirty="0"/>
              <a:t>, J. R. J. &amp; </a:t>
            </a:r>
            <a:r>
              <a:rPr lang="en-US" dirty="0" err="1"/>
              <a:t>Trojanowski</a:t>
            </a:r>
            <a:r>
              <a:rPr lang="en-US" dirty="0"/>
              <a:t>, J. Q. Postmortem analysis of adrenal-medulla-to-caudate </a:t>
            </a:r>
            <a:r>
              <a:rPr lang="en-US" dirty="0" err="1"/>
              <a:t>autograft</a:t>
            </a:r>
            <a:r>
              <a:rPr lang="en-US" dirty="0"/>
              <a:t> in a patient with Parkinson's disease. Ann. Neurol. 25, 607–614 (1989). </a:t>
            </a:r>
          </a:p>
          <a:p>
            <a:pPr lvl="1"/>
            <a:r>
              <a:rPr lang="en-US" dirty="0">
                <a:hlinkClick r:id="rId127"/>
              </a:rPr>
              <a:t>CAS</a:t>
            </a:r>
            <a:endParaRPr lang="en-US" dirty="0"/>
          </a:p>
          <a:p>
            <a:pPr lvl="1"/>
            <a:r>
              <a:rPr lang="en-US" dirty="0">
                <a:hlinkClick r:id="rId128"/>
              </a:rPr>
              <a:t>PubMed</a:t>
            </a:r>
            <a:endParaRPr lang="en-US" dirty="0"/>
          </a:p>
          <a:p>
            <a:pPr lvl="1"/>
            <a:r>
              <a:rPr lang="en-US" dirty="0">
                <a:hlinkClick r:id="rId129"/>
              </a:rPr>
              <a:t>Article</a:t>
            </a:r>
            <a:endParaRPr lang="en-US" dirty="0"/>
          </a:p>
          <a:p>
            <a:r>
              <a:rPr lang="en-US" dirty="0" err="1"/>
              <a:t>Kompoliti</a:t>
            </a:r>
            <a:r>
              <a:rPr lang="en-US" dirty="0"/>
              <a:t>, K., Chu, Y., Shannon, K. M. &amp; </a:t>
            </a:r>
            <a:r>
              <a:rPr lang="en-US" dirty="0" err="1"/>
              <a:t>Kordower</a:t>
            </a:r>
            <a:r>
              <a:rPr lang="en-US" dirty="0"/>
              <a:t>, J. H. </a:t>
            </a:r>
            <a:r>
              <a:rPr lang="en-US" dirty="0" err="1"/>
              <a:t>Neuropathological</a:t>
            </a:r>
            <a:r>
              <a:rPr lang="en-US" dirty="0"/>
              <a:t> study 16 years after autologous adrenal medullary transplantation in a Parkinson's disease patient. </a:t>
            </a:r>
            <a:r>
              <a:rPr lang="en-US" dirty="0" err="1"/>
              <a:t>Mov</a:t>
            </a:r>
            <a:r>
              <a:rPr lang="en-US" dirty="0"/>
              <a:t>. </a:t>
            </a:r>
            <a:r>
              <a:rPr lang="en-US" dirty="0" err="1"/>
              <a:t>Disord</a:t>
            </a:r>
            <a:r>
              <a:rPr lang="en-US" dirty="0"/>
              <a:t>. 22, 1630–1633 (2007). </a:t>
            </a:r>
          </a:p>
          <a:p>
            <a:pPr lvl="1"/>
            <a:r>
              <a:rPr lang="en-US" dirty="0">
                <a:hlinkClick r:id="rId130"/>
              </a:rPr>
              <a:t>PubMed</a:t>
            </a:r>
            <a:endParaRPr lang="en-US" dirty="0"/>
          </a:p>
          <a:p>
            <a:pPr lvl="1"/>
            <a:r>
              <a:rPr lang="en-US" dirty="0">
                <a:hlinkClick r:id="rId131"/>
              </a:rPr>
              <a:t>Article</a:t>
            </a:r>
            <a:endParaRPr lang="en-US" dirty="0"/>
          </a:p>
          <a:p>
            <a:r>
              <a:rPr lang="en-US" dirty="0" err="1"/>
              <a:t>Kordower</a:t>
            </a:r>
            <a:r>
              <a:rPr lang="en-US" dirty="0"/>
              <a:t>, J. H., Cochran, E., Penn, R. D. &amp; Goetz, C. G. Putative </a:t>
            </a:r>
            <a:r>
              <a:rPr lang="en-US" dirty="0" err="1"/>
              <a:t>chromaffin</a:t>
            </a:r>
            <a:r>
              <a:rPr lang="en-US" dirty="0"/>
              <a:t> cell survival and enhanced host-derived TH-fiber innervation following a functional adrenal medulla </a:t>
            </a:r>
            <a:r>
              <a:rPr lang="en-US" dirty="0" err="1"/>
              <a:t>autograft</a:t>
            </a:r>
            <a:r>
              <a:rPr lang="en-US" dirty="0"/>
              <a:t> for Parkinson's disease. Ann. Neurol. 29, 405–412 (1991). </a:t>
            </a:r>
          </a:p>
          <a:p>
            <a:pPr lvl="1"/>
            <a:r>
              <a:rPr lang="en-US" dirty="0">
                <a:hlinkClick r:id="rId132"/>
              </a:rPr>
              <a:t>CAS</a:t>
            </a:r>
            <a:endParaRPr lang="en-US" dirty="0"/>
          </a:p>
          <a:p>
            <a:pPr lvl="1"/>
            <a:r>
              <a:rPr lang="en-US" dirty="0">
                <a:hlinkClick r:id="rId133"/>
              </a:rPr>
              <a:t>PubMed</a:t>
            </a:r>
            <a:endParaRPr lang="en-US" dirty="0"/>
          </a:p>
          <a:p>
            <a:pPr lvl="1"/>
            <a:r>
              <a:rPr lang="en-US" dirty="0">
                <a:hlinkClick r:id="rId134"/>
              </a:rPr>
              <a:t>Article</a:t>
            </a:r>
            <a:endParaRPr lang="en-US" dirty="0"/>
          </a:p>
          <a:p>
            <a:r>
              <a:rPr lang="en-US" dirty="0"/>
              <a:t>Waters, C., Itabashi, H. H., </a:t>
            </a:r>
            <a:r>
              <a:rPr lang="en-US" dirty="0" err="1"/>
              <a:t>Apuzzo</a:t>
            </a:r>
            <a:r>
              <a:rPr lang="en-US" dirty="0"/>
              <a:t>, M. L. &amp; Weiner, L. P. Adrenal to caudate transplantation—postmortem study. </a:t>
            </a:r>
            <a:r>
              <a:rPr lang="en-US" dirty="0" err="1"/>
              <a:t>Mov</a:t>
            </a:r>
            <a:r>
              <a:rPr lang="en-US" dirty="0"/>
              <a:t>. </a:t>
            </a:r>
            <a:r>
              <a:rPr lang="en-US" dirty="0" err="1"/>
              <a:t>Disord</a:t>
            </a:r>
            <a:r>
              <a:rPr lang="en-US" dirty="0"/>
              <a:t>. 5, 248–250 (1990). </a:t>
            </a:r>
          </a:p>
          <a:p>
            <a:pPr lvl="1"/>
            <a:r>
              <a:rPr lang="en-US" dirty="0">
                <a:hlinkClick r:id="rId135"/>
              </a:rPr>
              <a:t>CAS</a:t>
            </a:r>
            <a:endParaRPr lang="en-US" dirty="0"/>
          </a:p>
          <a:p>
            <a:pPr lvl="1"/>
            <a:r>
              <a:rPr lang="en-US" dirty="0">
                <a:hlinkClick r:id="rId136"/>
              </a:rPr>
              <a:t>PubMed</a:t>
            </a:r>
            <a:endParaRPr lang="en-US" dirty="0"/>
          </a:p>
          <a:p>
            <a:pPr lvl="1"/>
            <a:r>
              <a:rPr lang="en-US" dirty="0">
                <a:hlinkClick r:id="rId137"/>
              </a:rPr>
              <a:t>Article</a:t>
            </a:r>
            <a:endParaRPr lang="en-US" dirty="0"/>
          </a:p>
          <a:p>
            <a:r>
              <a:rPr lang="en-US" dirty="0" err="1"/>
              <a:t>Lindvall</a:t>
            </a:r>
            <a:r>
              <a:rPr lang="en-US" dirty="0"/>
              <a:t>, O. </a:t>
            </a:r>
            <a:r>
              <a:rPr lang="en-US" i="1" dirty="0"/>
              <a:t>et al</a:t>
            </a:r>
            <a:r>
              <a:rPr lang="en-US" dirty="0"/>
              <a:t>. Human fetal dopamine neurons grafted into the striatum in two patients with severe Parkinson's disease. A detailed account of methodology and a 6-month follow-up. Arch. Neurol. 46, 615–631 (1989). </a:t>
            </a:r>
          </a:p>
          <a:p>
            <a:pPr lvl="1"/>
            <a:r>
              <a:rPr lang="en-US" dirty="0">
                <a:hlinkClick r:id="rId138"/>
              </a:rPr>
              <a:t>CAS</a:t>
            </a:r>
            <a:endParaRPr lang="en-US" dirty="0"/>
          </a:p>
          <a:p>
            <a:pPr lvl="1"/>
            <a:r>
              <a:rPr lang="en-US" dirty="0">
                <a:hlinkClick r:id="rId139"/>
              </a:rPr>
              <a:t>ISI</a:t>
            </a:r>
            <a:endParaRPr lang="en-US" dirty="0"/>
          </a:p>
          <a:p>
            <a:pPr lvl="1"/>
            <a:r>
              <a:rPr lang="en-US" dirty="0">
                <a:hlinkClick r:id="rId140"/>
              </a:rPr>
              <a:t>PubMed</a:t>
            </a:r>
            <a:endParaRPr lang="en-US" dirty="0"/>
          </a:p>
          <a:p>
            <a:pPr lvl="1"/>
            <a:r>
              <a:rPr lang="en-US" dirty="0">
                <a:hlinkClick r:id="rId141"/>
              </a:rPr>
              <a:t>Article</a:t>
            </a:r>
            <a:endParaRPr lang="en-US" dirty="0"/>
          </a:p>
          <a:p>
            <a:r>
              <a:rPr lang="en-US" dirty="0" err="1"/>
              <a:t>Lindvall</a:t>
            </a:r>
            <a:r>
              <a:rPr lang="en-US" dirty="0"/>
              <a:t>, O. </a:t>
            </a:r>
            <a:r>
              <a:rPr lang="en-US" i="1" dirty="0"/>
              <a:t>et al</a:t>
            </a:r>
            <a:r>
              <a:rPr lang="en-US" dirty="0"/>
              <a:t>. Grafts of fetal dopamine neurons survive and improve motor function in Parkinson's disease. Science 247, 574–577 (1990). </a:t>
            </a:r>
          </a:p>
          <a:p>
            <a:pPr lvl="1"/>
            <a:r>
              <a:rPr lang="en-US" dirty="0">
                <a:hlinkClick r:id="rId142"/>
              </a:rPr>
              <a:t>CAS</a:t>
            </a:r>
            <a:endParaRPr lang="en-US" dirty="0"/>
          </a:p>
          <a:p>
            <a:pPr lvl="1"/>
            <a:r>
              <a:rPr lang="en-US" dirty="0">
                <a:hlinkClick r:id="rId143"/>
              </a:rPr>
              <a:t>ISI</a:t>
            </a:r>
            <a:endParaRPr lang="en-US" dirty="0"/>
          </a:p>
          <a:p>
            <a:pPr lvl="1"/>
            <a:r>
              <a:rPr lang="en-US" dirty="0">
                <a:hlinkClick r:id="rId144"/>
              </a:rPr>
              <a:t>PubMed</a:t>
            </a:r>
            <a:endParaRPr lang="en-US" dirty="0"/>
          </a:p>
          <a:p>
            <a:pPr lvl="1"/>
            <a:r>
              <a:rPr lang="en-US" dirty="0">
                <a:hlinkClick r:id="rId145"/>
              </a:rPr>
              <a:t>Article</a:t>
            </a:r>
            <a:endParaRPr lang="en-US" dirty="0"/>
          </a:p>
          <a:p>
            <a:r>
              <a:rPr lang="en-US" dirty="0" err="1"/>
              <a:t>Brundin</a:t>
            </a:r>
            <a:r>
              <a:rPr lang="en-US" dirty="0"/>
              <a:t>, P. </a:t>
            </a:r>
            <a:r>
              <a:rPr lang="en-US" i="1" dirty="0"/>
              <a:t>et al</a:t>
            </a:r>
            <a:r>
              <a:rPr lang="en-US" dirty="0"/>
              <a:t>. Bilateral caudate and putamen grafts of embryonic </a:t>
            </a:r>
            <a:r>
              <a:rPr lang="en-US" dirty="0" err="1"/>
              <a:t>mesencephalic</a:t>
            </a:r>
            <a:r>
              <a:rPr lang="en-US" dirty="0"/>
              <a:t> tissue treated with </a:t>
            </a:r>
            <a:r>
              <a:rPr lang="en-US" dirty="0" err="1"/>
              <a:t>lazaroids</a:t>
            </a:r>
            <a:r>
              <a:rPr lang="en-US" dirty="0"/>
              <a:t> in Parkinson's disease. Brain 123, 1380–1390 (2000). </a:t>
            </a:r>
          </a:p>
          <a:p>
            <a:pPr lvl="1"/>
            <a:r>
              <a:rPr lang="en-US" dirty="0">
                <a:hlinkClick r:id="rId146"/>
              </a:rPr>
              <a:t>ISI</a:t>
            </a:r>
            <a:endParaRPr lang="en-US" dirty="0"/>
          </a:p>
          <a:p>
            <a:pPr lvl="1"/>
            <a:r>
              <a:rPr lang="en-US" dirty="0">
                <a:hlinkClick r:id="rId147"/>
              </a:rPr>
              <a:t>PubMed</a:t>
            </a:r>
            <a:endParaRPr lang="en-US" dirty="0"/>
          </a:p>
          <a:p>
            <a:pPr lvl="1"/>
            <a:r>
              <a:rPr lang="en-US" dirty="0">
                <a:hlinkClick r:id="rId148"/>
              </a:rPr>
              <a:t>Article</a:t>
            </a:r>
            <a:endParaRPr lang="en-US" dirty="0"/>
          </a:p>
          <a:p>
            <a:r>
              <a:rPr lang="en-US" dirty="0" err="1"/>
              <a:t>Lindvall</a:t>
            </a:r>
            <a:r>
              <a:rPr lang="en-US" dirty="0"/>
              <a:t>, O. </a:t>
            </a:r>
            <a:r>
              <a:rPr lang="en-US" i="1" dirty="0"/>
              <a:t>et al</a:t>
            </a:r>
            <a:r>
              <a:rPr lang="en-US" dirty="0"/>
              <a:t>. Evidence for long-term survival and function of dopaminergic grafts in progressive Parkinson's disease. Ann. Neurol. 35, 172–180 (1994). </a:t>
            </a:r>
          </a:p>
          <a:p>
            <a:pPr lvl="1"/>
            <a:r>
              <a:rPr lang="en-US" dirty="0">
                <a:hlinkClick r:id="rId149"/>
              </a:rPr>
              <a:t>CAS</a:t>
            </a:r>
            <a:endParaRPr lang="en-US" dirty="0"/>
          </a:p>
          <a:p>
            <a:pPr lvl="1"/>
            <a:r>
              <a:rPr lang="en-US" dirty="0">
                <a:hlinkClick r:id="rId150"/>
              </a:rPr>
              <a:t>ISI</a:t>
            </a:r>
            <a:endParaRPr lang="en-US" dirty="0"/>
          </a:p>
          <a:p>
            <a:pPr lvl="1"/>
            <a:r>
              <a:rPr lang="en-US" dirty="0">
                <a:hlinkClick r:id="rId151"/>
              </a:rPr>
              <a:t>PubMed</a:t>
            </a:r>
            <a:endParaRPr lang="en-US" dirty="0"/>
          </a:p>
          <a:p>
            <a:pPr lvl="1"/>
            <a:r>
              <a:rPr lang="en-US" dirty="0">
                <a:hlinkClick r:id="rId152"/>
              </a:rPr>
              <a:t>Article</a:t>
            </a:r>
            <a:endParaRPr lang="en-US" dirty="0"/>
          </a:p>
          <a:p>
            <a:r>
              <a:rPr lang="en-US" dirty="0" err="1"/>
              <a:t>Wenning</a:t>
            </a:r>
            <a:r>
              <a:rPr lang="en-US" dirty="0"/>
              <a:t>, G. K. </a:t>
            </a:r>
            <a:r>
              <a:rPr lang="en-US" i="1" dirty="0"/>
              <a:t>et al</a:t>
            </a:r>
            <a:r>
              <a:rPr lang="en-US" dirty="0"/>
              <a:t>. Short- and long-term survival and function of unilateral </a:t>
            </a:r>
            <a:r>
              <a:rPr lang="en-US" dirty="0" err="1"/>
              <a:t>intrastriatal</a:t>
            </a:r>
            <a:r>
              <a:rPr lang="en-US" dirty="0"/>
              <a:t> dopaminergic grafts in Parkinson's disease. Ann. Neurol. 42, 95–107 (1997). </a:t>
            </a:r>
          </a:p>
          <a:p>
            <a:pPr lvl="1"/>
            <a:r>
              <a:rPr lang="en-US" dirty="0">
                <a:hlinkClick r:id="rId153"/>
              </a:rPr>
              <a:t>CAS</a:t>
            </a:r>
            <a:endParaRPr lang="en-US" dirty="0"/>
          </a:p>
          <a:p>
            <a:pPr lvl="1"/>
            <a:r>
              <a:rPr lang="en-US" dirty="0">
                <a:hlinkClick r:id="rId154"/>
              </a:rPr>
              <a:t>ISI</a:t>
            </a:r>
            <a:endParaRPr lang="en-US" dirty="0"/>
          </a:p>
          <a:p>
            <a:pPr lvl="1"/>
            <a:r>
              <a:rPr lang="en-US" dirty="0">
                <a:hlinkClick r:id="rId155"/>
              </a:rPr>
              <a:t>PubMed</a:t>
            </a:r>
            <a:endParaRPr lang="en-US" dirty="0"/>
          </a:p>
          <a:p>
            <a:pPr lvl="1"/>
            <a:r>
              <a:rPr lang="en-US" dirty="0">
                <a:hlinkClick r:id="rId156"/>
              </a:rPr>
              <a:t>Article</a:t>
            </a:r>
            <a:endParaRPr lang="en-US" dirty="0"/>
          </a:p>
          <a:p>
            <a:r>
              <a:rPr lang="en-US" dirty="0" err="1"/>
              <a:t>Piccini</a:t>
            </a:r>
            <a:r>
              <a:rPr lang="en-US" dirty="0"/>
              <a:t>, P. </a:t>
            </a:r>
            <a:r>
              <a:rPr lang="en-US" i="1" dirty="0"/>
              <a:t>et al</a:t>
            </a:r>
            <a:r>
              <a:rPr lang="en-US" dirty="0"/>
              <a:t>. Dopamine release from </a:t>
            </a:r>
            <a:r>
              <a:rPr lang="en-US" dirty="0" err="1"/>
              <a:t>nigral</a:t>
            </a:r>
            <a:r>
              <a:rPr lang="en-US" dirty="0"/>
              <a:t> transplants visualized </a:t>
            </a:r>
            <a:r>
              <a:rPr lang="en-US" i="1" dirty="0"/>
              <a:t>in vivo</a:t>
            </a:r>
            <a:r>
              <a:rPr lang="en-US" dirty="0"/>
              <a:t> in a Parkinson's patient. Nat. </a:t>
            </a:r>
            <a:r>
              <a:rPr lang="en-US" dirty="0" err="1"/>
              <a:t>Neurosci</a:t>
            </a:r>
            <a:r>
              <a:rPr lang="en-US" dirty="0"/>
              <a:t>. 2, 1137–1140 (1999). </a:t>
            </a:r>
          </a:p>
          <a:p>
            <a:pPr lvl="1"/>
            <a:r>
              <a:rPr lang="en-US" dirty="0">
                <a:hlinkClick r:id="rId157"/>
              </a:rPr>
              <a:t>CAS</a:t>
            </a:r>
            <a:endParaRPr lang="en-US" dirty="0"/>
          </a:p>
          <a:p>
            <a:pPr lvl="1"/>
            <a:r>
              <a:rPr lang="en-US" dirty="0">
                <a:hlinkClick r:id="rId158"/>
              </a:rPr>
              <a:t>ISI</a:t>
            </a:r>
            <a:endParaRPr lang="en-US" dirty="0"/>
          </a:p>
          <a:p>
            <a:pPr lvl="1"/>
            <a:r>
              <a:rPr lang="en-US" dirty="0">
                <a:hlinkClick r:id="rId159"/>
              </a:rPr>
              <a:t>PubMed</a:t>
            </a:r>
            <a:endParaRPr lang="en-US" dirty="0"/>
          </a:p>
          <a:p>
            <a:pPr lvl="1"/>
            <a:r>
              <a:rPr lang="en-US" dirty="0">
                <a:hlinkClick r:id="rId160"/>
              </a:rPr>
              <a:t>Article</a:t>
            </a:r>
            <a:endParaRPr lang="en-US" dirty="0"/>
          </a:p>
          <a:p>
            <a:r>
              <a:rPr lang="en-US" dirty="0" err="1"/>
              <a:t>Piccini</a:t>
            </a:r>
            <a:r>
              <a:rPr lang="en-US" dirty="0"/>
              <a:t>, P. </a:t>
            </a:r>
            <a:r>
              <a:rPr lang="en-US" i="1" dirty="0"/>
              <a:t>et al</a:t>
            </a:r>
            <a:r>
              <a:rPr lang="en-US" dirty="0"/>
              <a:t>. Delayed recovery of movement-related cortical function in Parkinson's disease after striatal dopaminergic grafts. Ann. Neurol. 48, 689–695 (2000). </a:t>
            </a:r>
          </a:p>
          <a:p>
            <a:pPr lvl="1"/>
            <a:r>
              <a:rPr lang="en-US" dirty="0">
                <a:hlinkClick r:id="rId161"/>
              </a:rPr>
              <a:t>CAS</a:t>
            </a:r>
            <a:endParaRPr lang="en-US" dirty="0"/>
          </a:p>
          <a:p>
            <a:pPr lvl="1"/>
            <a:r>
              <a:rPr lang="en-US" dirty="0">
                <a:hlinkClick r:id="rId162"/>
              </a:rPr>
              <a:t>ISI</a:t>
            </a:r>
            <a:endParaRPr lang="en-US" dirty="0"/>
          </a:p>
          <a:p>
            <a:pPr lvl="1"/>
            <a:r>
              <a:rPr lang="en-US" dirty="0">
                <a:hlinkClick r:id="rId163"/>
              </a:rPr>
              <a:t>PubMed</a:t>
            </a:r>
            <a:endParaRPr lang="en-US" dirty="0"/>
          </a:p>
          <a:p>
            <a:pPr lvl="1"/>
            <a:r>
              <a:rPr lang="en-US" dirty="0">
                <a:hlinkClick r:id="rId164"/>
              </a:rPr>
              <a:t>Article</a:t>
            </a:r>
            <a:endParaRPr lang="en-US" dirty="0"/>
          </a:p>
          <a:p>
            <a:r>
              <a:rPr lang="en-US" dirty="0" err="1"/>
              <a:t>Kefalopoulou</a:t>
            </a:r>
            <a:r>
              <a:rPr lang="en-US" dirty="0"/>
              <a:t>, Z. </a:t>
            </a:r>
            <a:r>
              <a:rPr lang="en-US" i="1" dirty="0"/>
              <a:t>et al</a:t>
            </a:r>
            <a:r>
              <a:rPr lang="en-US" dirty="0"/>
              <a:t>. Long-term clinical outcome of fetal cell transplantation for Parkinson disease: two case reports. JAMA Neurol. 71, 83–87 (2014). </a:t>
            </a:r>
          </a:p>
          <a:p>
            <a:pPr lvl="1"/>
            <a:r>
              <a:rPr lang="en-US" dirty="0">
                <a:hlinkClick r:id="rId165"/>
              </a:rPr>
              <a:t>ISI</a:t>
            </a:r>
            <a:endParaRPr lang="en-US" dirty="0"/>
          </a:p>
          <a:p>
            <a:pPr lvl="1"/>
            <a:r>
              <a:rPr lang="en-US" dirty="0">
                <a:hlinkClick r:id="rId166"/>
              </a:rPr>
              <a:t>PubMed</a:t>
            </a:r>
            <a:endParaRPr lang="en-US" dirty="0"/>
          </a:p>
          <a:p>
            <a:pPr lvl="1"/>
            <a:r>
              <a:rPr lang="en-US" dirty="0">
                <a:hlinkClick r:id="rId167"/>
              </a:rPr>
              <a:t>Article</a:t>
            </a:r>
            <a:endParaRPr lang="en-US" dirty="0"/>
          </a:p>
          <a:p>
            <a:r>
              <a:rPr lang="en-US" dirty="0"/>
              <a:t>Freed, C. R. </a:t>
            </a:r>
            <a:r>
              <a:rPr lang="en-US" i="1" dirty="0"/>
              <a:t>et al</a:t>
            </a:r>
            <a:r>
              <a:rPr lang="en-US" dirty="0"/>
              <a:t>. Survival of implanted fetal dopamine cells and neurologic improvement 12 to 46 months after transplantation for Parkinson's disease. N. Engl. J. Med. 327, 1549–1555 (1992). </a:t>
            </a:r>
          </a:p>
          <a:p>
            <a:pPr lvl="1"/>
            <a:r>
              <a:rPr lang="en-US" dirty="0">
                <a:hlinkClick r:id="rId168"/>
              </a:rPr>
              <a:t>CAS</a:t>
            </a:r>
            <a:endParaRPr lang="en-US" dirty="0"/>
          </a:p>
          <a:p>
            <a:pPr lvl="1"/>
            <a:r>
              <a:rPr lang="en-US" dirty="0">
                <a:hlinkClick r:id="rId169"/>
              </a:rPr>
              <a:t>ISI</a:t>
            </a:r>
            <a:endParaRPr lang="en-US" dirty="0"/>
          </a:p>
          <a:p>
            <a:pPr lvl="1"/>
            <a:r>
              <a:rPr lang="en-US" dirty="0">
                <a:hlinkClick r:id="rId170"/>
              </a:rPr>
              <a:t>PubMed</a:t>
            </a:r>
            <a:endParaRPr lang="en-US" dirty="0"/>
          </a:p>
          <a:p>
            <a:pPr lvl="1"/>
            <a:r>
              <a:rPr lang="en-US" dirty="0">
                <a:hlinkClick r:id="rId171"/>
              </a:rPr>
              <a:t>Article</a:t>
            </a:r>
            <a:endParaRPr lang="en-US" dirty="0"/>
          </a:p>
          <a:p>
            <a:r>
              <a:rPr lang="en-US" dirty="0"/>
              <a:t>Freeman, T. B. </a:t>
            </a:r>
            <a:r>
              <a:rPr lang="en-US" i="1" dirty="0"/>
              <a:t>et al</a:t>
            </a:r>
            <a:r>
              <a:rPr lang="en-US" dirty="0"/>
              <a:t>. Bilateral fetal </a:t>
            </a:r>
            <a:r>
              <a:rPr lang="en-US" dirty="0" err="1"/>
              <a:t>nigral</a:t>
            </a:r>
            <a:r>
              <a:rPr lang="en-US" dirty="0"/>
              <a:t> transplantation into the </a:t>
            </a:r>
            <a:r>
              <a:rPr lang="en-US" dirty="0" err="1"/>
              <a:t>postcommissural</a:t>
            </a:r>
            <a:r>
              <a:rPr lang="en-US" dirty="0"/>
              <a:t> putamen in Parkinson's disease. Ann. Neurol. 38, 379–388 (1995). </a:t>
            </a:r>
          </a:p>
          <a:p>
            <a:pPr lvl="1"/>
            <a:r>
              <a:rPr lang="en-US" dirty="0">
                <a:hlinkClick r:id="rId172"/>
              </a:rPr>
              <a:t>CAS</a:t>
            </a:r>
            <a:endParaRPr lang="en-US" dirty="0"/>
          </a:p>
          <a:p>
            <a:pPr lvl="1"/>
            <a:r>
              <a:rPr lang="en-US" dirty="0">
                <a:hlinkClick r:id="rId173"/>
              </a:rPr>
              <a:t>ISI</a:t>
            </a:r>
            <a:endParaRPr lang="en-US" dirty="0"/>
          </a:p>
          <a:p>
            <a:pPr lvl="1"/>
            <a:r>
              <a:rPr lang="en-US" dirty="0">
                <a:hlinkClick r:id="rId174"/>
              </a:rPr>
              <a:t>PubMed</a:t>
            </a:r>
            <a:endParaRPr lang="en-US" dirty="0"/>
          </a:p>
          <a:p>
            <a:pPr lvl="1"/>
            <a:r>
              <a:rPr lang="en-US" dirty="0">
                <a:hlinkClick r:id="rId175"/>
              </a:rPr>
              <a:t>Article</a:t>
            </a:r>
            <a:endParaRPr lang="en-US" dirty="0"/>
          </a:p>
          <a:p>
            <a:r>
              <a:rPr lang="en-US" dirty="0"/>
              <a:t>Redmond, D. E. </a:t>
            </a:r>
            <a:r>
              <a:rPr lang="en-US" i="1" dirty="0"/>
              <a:t>et al</a:t>
            </a:r>
            <a:r>
              <a:rPr lang="en-US" dirty="0"/>
              <a:t>. Cellular replacement of dopamine deficit in Parkinson's disease using human fetal </a:t>
            </a:r>
            <a:r>
              <a:rPr lang="en-US" dirty="0" err="1"/>
              <a:t>mesencephalic</a:t>
            </a:r>
            <a:r>
              <a:rPr lang="en-US" dirty="0"/>
              <a:t> tissue: preliminary results in four patients. Res. Publ. Assoc. Res. </a:t>
            </a:r>
            <a:r>
              <a:rPr lang="en-US" dirty="0" err="1"/>
              <a:t>Nerv</a:t>
            </a:r>
            <a:r>
              <a:rPr lang="en-US" dirty="0"/>
              <a:t>. </a:t>
            </a:r>
            <a:r>
              <a:rPr lang="en-US" dirty="0" err="1"/>
              <a:t>Ment</a:t>
            </a:r>
            <a:r>
              <a:rPr lang="en-US" dirty="0"/>
              <a:t>. Dis. 71, 325–359 (1993). </a:t>
            </a:r>
          </a:p>
          <a:p>
            <a:pPr lvl="1"/>
            <a:r>
              <a:rPr lang="en-US" dirty="0">
                <a:hlinkClick r:id="rId176"/>
              </a:rPr>
              <a:t>PubMed</a:t>
            </a:r>
            <a:endParaRPr lang="en-US" dirty="0"/>
          </a:p>
          <a:p>
            <a:r>
              <a:rPr lang="en-US" dirty="0" err="1"/>
              <a:t>Widner</a:t>
            </a:r>
            <a:r>
              <a:rPr lang="en-US" dirty="0"/>
              <a:t>, H. </a:t>
            </a:r>
            <a:r>
              <a:rPr lang="en-US" i="1" dirty="0"/>
              <a:t>et al</a:t>
            </a:r>
            <a:r>
              <a:rPr lang="en-US" dirty="0"/>
              <a:t>. Bilateral fetal </a:t>
            </a:r>
            <a:r>
              <a:rPr lang="en-US" dirty="0" err="1"/>
              <a:t>mesencephalic</a:t>
            </a:r>
            <a:r>
              <a:rPr lang="en-US" dirty="0"/>
              <a:t> grafting in two patients with parkinsonism induced by 1-methyl-4-phenyl-1,2,3,6-tetrahydropyridine (MPTP). N. Engl. J. Med. 327, 1556–1563 (1992). </a:t>
            </a:r>
          </a:p>
          <a:p>
            <a:pPr lvl="1"/>
            <a:r>
              <a:rPr lang="en-US" dirty="0">
                <a:hlinkClick r:id="rId177"/>
              </a:rPr>
              <a:t>CAS</a:t>
            </a:r>
            <a:endParaRPr lang="en-US" dirty="0"/>
          </a:p>
          <a:p>
            <a:pPr lvl="1"/>
            <a:r>
              <a:rPr lang="en-US" dirty="0">
                <a:hlinkClick r:id="rId178"/>
              </a:rPr>
              <a:t>ISI</a:t>
            </a:r>
            <a:endParaRPr lang="en-US" dirty="0"/>
          </a:p>
          <a:p>
            <a:pPr lvl="1"/>
            <a:r>
              <a:rPr lang="en-US" dirty="0">
                <a:hlinkClick r:id="rId179"/>
              </a:rPr>
              <a:t>PubMed</a:t>
            </a:r>
            <a:endParaRPr lang="en-US" dirty="0"/>
          </a:p>
          <a:p>
            <a:pPr lvl="1"/>
            <a:r>
              <a:rPr lang="en-US" dirty="0">
                <a:hlinkClick r:id="rId180"/>
              </a:rPr>
              <a:t>Article</a:t>
            </a:r>
            <a:endParaRPr lang="en-US" dirty="0"/>
          </a:p>
          <a:p>
            <a:r>
              <a:rPr lang="en-US" dirty="0"/>
              <a:t>Mendez, I. </a:t>
            </a:r>
            <a:r>
              <a:rPr lang="en-US" i="1" dirty="0"/>
              <a:t>et al</a:t>
            </a:r>
            <a:r>
              <a:rPr lang="en-US" dirty="0"/>
              <a:t>. Enhancement of survival of stored dopaminergic cells and promotion of graft survival by exposure of human fetal </a:t>
            </a:r>
            <a:r>
              <a:rPr lang="en-US" dirty="0" err="1"/>
              <a:t>nigral</a:t>
            </a:r>
            <a:r>
              <a:rPr lang="en-US" dirty="0"/>
              <a:t> tissue to glial cell line-derived </a:t>
            </a:r>
            <a:r>
              <a:rPr lang="en-US" dirty="0" err="1"/>
              <a:t>neurotrophic</a:t>
            </a:r>
            <a:r>
              <a:rPr lang="en-US" dirty="0"/>
              <a:t> factor in patients with Parkinson's disease. Report of two cases and technical considerations. J. </a:t>
            </a:r>
            <a:r>
              <a:rPr lang="en-US" dirty="0" err="1"/>
              <a:t>Neurosurg</a:t>
            </a:r>
            <a:r>
              <a:rPr lang="en-US" dirty="0"/>
              <a:t>. 92, 863–869 (2000). </a:t>
            </a:r>
          </a:p>
          <a:p>
            <a:pPr lvl="1"/>
            <a:r>
              <a:rPr lang="en-US" dirty="0">
                <a:hlinkClick r:id="rId181"/>
              </a:rPr>
              <a:t>CAS</a:t>
            </a:r>
            <a:endParaRPr lang="en-US" dirty="0"/>
          </a:p>
          <a:p>
            <a:pPr lvl="1"/>
            <a:r>
              <a:rPr lang="en-US" dirty="0">
                <a:hlinkClick r:id="rId182"/>
              </a:rPr>
              <a:t>ISI</a:t>
            </a:r>
            <a:endParaRPr lang="en-US" dirty="0"/>
          </a:p>
          <a:p>
            <a:pPr lvl="1"/>
            <a:r>
              <a:rPr lang="en-US" dirty="0">
                <a:hlinkClick r:id="rId183"/>
              </a:rPr>
              <a:t>PubMed</a:t>
            </a:r>
            <a:endParaRPr lang="en-US" dirty="0"/>
          </a:p>
          <a:p>
            <a:pPr lvl="1"/>
            <a:r>
              <a:rPr lang="en-US" dirty="0">
                <a:hlinkClick r:id="rId184"/>
              </a:rPr>
              <a:t>Article</a:t>
            </a:r>
            <a:endParaRPr lang="en-US" dirty="0"/>
          </a:p>
          <a:p>
            <a:r>
              <a:rPr lang="en-US" dirty="0"/>
              <a:t>Mendez, I. </a:t>
            </a:r>
            <a:r>
              <a:rPr lang="en-US" i="1" dirty="0"/>
              <a:t>et al</a:t>
            </a:r>
            <a:r>
              <a:rPr lang="en-US" dirty="0"/>
              <a:t>. Simultaneous </a:t>
            </a:r>
            <a:r>
              <a:rPr lang="en-US" dirty="0" err="1"/>
              <a:t>intrastriatal</a:t>
            </a:r>
            <a:r>
              <a:rPr lang="en-US" dirty="0"/>
              <a:t> and </a:t>
            </a:r>
            <a:r>
              <a:rPr lang="en-US" dirty="0" err="1"/>
              <a:t>intranigral</a:t>
            </a:r>
            <a:r>
              <a:rPr lang="en-US" dirty="0"/>
              <a:t> fetal dopaminergic grafts in patients with Parkinson disease: a pilot study. Report of three cases. J. </a:t>
            </a:r>
            <a:r>
              <a:rPr lang="en-US" dirty="0" err="1"/>
              <a:t>Neurosurg</a:t>
            </a:r>
            <a:r>
              <a:rPr lang="en-US" dirty="0"/>
              <a:t>. 96, 589–596 (2002). </a:t>
            </a:r>
          </a:p>
          <a:p>
            <a:pPr lvl="1"/>
            <a:r>
              <a:rPr lang="en-US" dirty="0">
                <a:hlinkClick r:id="rId185"/>
              </a:rPr>
              <a:t>PubMed</a:t>
            </a:r>
            <a:endParaRPr lang="en-US" dirty="0"/>
          </a:p>
          <a:p>
            <a:pPr lvl="1"/>
            <a:r>
              <a:rPr lang="en-US" dirty="0">
                <a:hlinkClick r:id="rId186"/>
              </a:rPr>
              <a:t>Article</a:t>
            </a:r>
            <a:endParaRPr lang="en-US" dirty="0"/>
          </a:p>
          <a:p>
            <a:r>
              <a:rPr lang="en-US" dirty="0" err="1"/>
              <a:t>Widner</a:t>
            </a:r>
            <a:r>
              <a:rPr lang="en-US" dirty="0"/>
              <a:t>, H. NIH neural transplantation funding. Science 263, 737 (1994). </a:t>
            </a:r>
          </a:p>
          <a:p>
            <a:pPr lvl="1"/>
            <a:r>
              <a:rPr lang="en-US" dirty="0">
                <a:hlinkClick r:id="rId187"/>
              </a:rPr>
              <a:t>CAS</a:t>
            </a:r>
            <a:endParaRPr lang="en-US" dirty="0"/>
          </a:p>
          <a:p>
            <a:pPr lvl="1"/>
            <a:r>
              <a:rPr lang="en-US" dirty="0">
                <a:hlinkClick r:id="rId188"/>
              </a:rPr>
              <a:t>ISI</a:t>
            </a:r>
            <a:endParaRPr lang="en-US" dirty="0"/>
          </a:p>
          <a:p>
            <a:pPr lvl="1"/>
            <a:r>
              <a:rPr lang="en-US" dirty="0">
                <a:hlinkClick r:id="rId189"/>
              </a:rPr>
              <a:t>PubMed</a:t>
            </a:r>
            <a:endParaRPr lang="en-US" dirty="0"/>
          </a:p>
          <a:p>
            <a:pPr lvl="1"/>
            <a:r>
              <a:rPr lang="en-US" dirty="0">
                <a:hlinkClick r:id="rId190"/>
              </a:rPr>
              <a:t>Article</a:t>
            </a:r>
            <a:endParaRPr lang="en-US" dirty="0"/>
          </a:p>
          <a:p>
            <a:r>
              <a:rPr lang="en-US" dirty="0"/>
              <a:t>Kumar, R. </a:t>
            </a:r>
            <a:r>
              <a:rPr lang="en-US" i="1" dirty="0"/>
              <a:t>et al</a:t>
            </a:r>
            <a:r>
              <a:rPr lang="en-US" dirty="0"/>
              <a:t>. Double-blind evaluation of </a:t>
            </a:r>
            <a:r>
              <a:rPr lang="en-US" dirty="0" err="1"/>
              <a:t>subthalamic</a:t>
            </a:r>
            <a:r>
              <a:rPr lang="en-US" dirty="0"/>
              <a:t> nucleus deep brain stimulation in advanced Parkinson's disease. Neurology 51, 850–855 (1998). </a:t>
            </a:r>
          </a:p>
          <a:p>
            <a:pPr lvl="1"/>
            <a:r>
              <a:rPr lang="en-US" dirty="0">
                <a:hlinkClick r:id="rId191"/>
              </a:rPr>
              <a:t>CAS</a:t>
            </a:r>
            <a:endParaRPr lang="en-US" dirty="0"/>
          </a:p>
          <a:p>
            <a:pPr lvl="1"/>
            <a:r>
              <a:rPr lang="en-US" dirty="0">
                <a:hlinkClick r:id="rId192"/>
              </a:rPr>
              <a:t>ISI</a:t>
            </a:r>
            <a:endParaRPr lang="en-US" dirty="0"/>
          </a:p>
          <a:p>
            <a:pPr lvl="1"/>
            <a:r>
              <a:rPr lang="en-US" dirty="0">
                <a:hlinkClick r:id="rId193"/>
              </a:rPr>
              <a:t>PubMed</a:t>
            </a:r>
            <a:endParaRPr lang="en-US" dirty="0"/>
          </a:p>
          <a:p>
            <a:pPr lvl="1"/>
            <a:r>
              <a:rPr lang="en-US" dirty="0">
                <a:hlinkClick r:id="rId194"/>
              </a:rPr>
              <a:t>Article</a:t>
            </a:r>
            <a:endParaRPr lang="en-US" dirty="0"/>
          </a:p>
          <a:p>
            <a:r>
              <a:rPr lang="en-US" dirty="0"/>
              <a:t>Freed, C. R. </a:t>
            </a:r>
            <a:r>
              <a:rPr lang="en-US" i="1" dirty="0"/>
              <a:t>et al</a:t>
            </a:r>
            <a:r>
              <a:rPr lang="en-US" dirty="0"/>
              <a:t>. Transplantation of embryonic dopamine neurons for severe Parkinson's disease. N. Engl. J. Med. 344, 710–719 (2001). </a:t>
            </a:r>
          </a:p>
          <a:p>
            <a:pPr lvl="1"/>
            <a:r>
              <a:rPr lang="en-US" dirty="0">
                <a:hlinkClick r:id="rId195"/>
              </a:rPr>
              <a:t>CAS</a:t>
            </a:r>
            <a:endParaRPr lang="en-US" dirty="0"/>
          </a:p>
          <a:p>
            <a:pPr lvl="1"/>
            <a:r>
              <a:rPr lang="en-US" dirty="0">
                <a:hlinkClick r:id="rId196"/>
              </a:rPr>
              <a:t>ISI</a:t>
            </a:r>
            <a:endParaRPr lang="en-US" dirty="0"/>
          </a:p>
          <a:p>
            <a:pPr lvl="1"/>
            <a:r>
              <a:rPr lang="en-US" dirty="0">
                <a:hlinkClick r:id="rId197"/>
              </a:rPr>
              <a:t>PubMed</a:t>
            </a:r>
            <a:endParaRPr lang="en-US" dirty="0"/>
          </a:p>
          <a:p>
            <a:pPr lvl="1"/>
            <a:r>
              <a:rPr lang="en-US" dirty="0">
                <a:hlinkClick r:id="rId198"/>
              </a:rPr>
              <a:t>Article</a:t>
            </a:r>
            <a:endParaRPr lang="en-US" dirty="0"/>
          </a:p>
          <a:p>
            <a:r>
              <a:rPr lang="en-US" dirty="0" err="1"/>
              <a:t>Olanow</a:t>
            </a:r>
            <a:r>
              <a:rPr lang="en-US" dirty="0"/>
              <a:t>, C. W. </a:t>
            </a:r>
            <a:r>
              <a:rPr lang="en-US" i="1" dirty="0"/>
              <a:t>et al</a:t>
            </a:r>
            <a:r>
              <a:rPr lang="en-US" dirty="0"/>
              <a:t>. A double-blind controlled trial of bilateral fetal </a:t>
            </a:r>
            <a:r>
              <a:rPr lang="en-US" dirty="0" err="1"/>
              <a:t>nigral</a:t>
            </a:r>
            <a:r>
              <a:rPr lang="en-US" dirty="0"/>
              <a:t> transplantation in Parkinson's disease. Ann. Neurol. 54, 403–414 (2003). </a:t>
            </a:r>
          </a:p>
          <a:p>
            <a:pPr lvl="1"/>
            <a:r>
              <a:rPr lang="en-US" dirty="0">
                <a:hlinkClick r:id="rId199"/>
              </a:rPr>
              <a:t>ISI</a:t>
            </a:r>
            <a:endParaRPr lang="en-US" dirty="0"/>
          </a:p>
          <a:p>
            <a:pPr lvl="1"/>
            <a:r>
              <a:rPr lang="en-US" dirty="0">
                <a:hlinkClick r:id="rId200"/>
              </a:rPr>
              <a:t>PubMed</a:t>
            </a:r>
            <a:endParaRPr lang="en-US" dirty="0"/>
          </a:p>
          <a:p>
            <a:pPr lvl="1"/>
            <a:r>
              <a:rPr lang="en-US" dirty="0">
                <a:hlinkClick r:id="rId201"/>
              </a:rPr>
              <a:t>Article</a:t>
            </a:r>
            <a:endParaRPr lang="en-US" dirty="0"/>
          </a:p>
          <a:p>
            <a:r>
              <a:rPr lang="en-US" dirty="0"/>
              <a:t>Cho, C., </a:t>
            </a:r>
            <a:r>
              <a:rPr lang="en-US" dirty="0" err="1"/>
              <a:t>Alterman</a:t>
            </a:r>
            <a:r>
              <a:rPr lang="en-US" dirty="0"/>
              <a:t>, R., </a:t>
            </a:r>
            <a:r>
              <a:rPr lang="en-US" dirty="0" err="1"/>
              <a:t>Miravite</a:t>
            </a:r>
            <a:r>
              <a:rPr lang="en-US" dirty="0"/>
              <a:t>, J., </a:t>
            </a:r>
            <a:r>
              <a:rPr lang="en-US" dirty="0" err="1"/>
              <a:t>Shils</a:t>
            </a:r>
            <a:r>
              <a:rPr lang="en-US" dirty="0"/>
              <a:t>, J. &amp; </a:t>
            </a:r>
            <a:r>
              <a:rPr lang="en-US" dirty="0" err="1"/>
              <a:t>Tagliati</a:t>
            </a:r>
            <a:r>
              <a:rPr lang="en-US" dirty="0"/>
              <a:t>, M. </a:t>
            </a:r>
            <a:r>
              <a:rPr lang="en-US" dirty="0" err="1"/>
              <a:t>Subthalamic</a:t>
            </a:r>
            <a:r>
              <a:rPr lang="en-US" dirty="0"/>
              <a:t> DBS for the treatment of “runaway” </a:t>
            </a:r>
            <a:r>
              <a:rPr lang="en-US" dirty="0" err="1"/>
              <a:t>dyskinesias</a:t>
            </a:r>
            <a:r>
              <a:rPr lang="en-US" dirty="0"/>
              <a:t> after embryonic or fetal tissue transplant. </a:t>
            </a:r>
            <a:r>
              <a:rPr lang="en-US" dirty="0" err="1"/>
              <a:t>Mov</a:t>
            </a:r>
            <a:r>
              <a:rPr lang="en-US" dirty="0"/>
              <a:t>. </a:t>
            </a:r>
            <a:r>
              <a:rPr lang="en-US" dirty="0" err="1"/>
              <a:t>Disord</a:t>
            </a:r>
            <a:r>
              <a:rPr lang="en-US" dirty="0"/>
              <a:t>. 20, 1237 (2005). </a:t>
            </a:r>
          </a:p>
          <a:p>
            <a:r>
              <a:rPr lang="en-US" dirty="0"/>
              <a:t>Graff-Radford, J. </a:t>
            </a:r>
            <a:r>
              <a:rPr lang="en-US" i="1" dirty="0"/>
              <a:t>et al</a:t>
            </a:r>
            <a:r>
              <a:rPr lang="en-US" dirty="0"/>
              <a:t>. Deep brain stimulation of the internal segment of the </a:t>
            </a:r>
            <a:r>
              <a:rPr lang="en-US" dirty="0" err="1"/>
              <a:t>globus</a:t>
            </a:r>
            <a:r>
              <a:rPr lang="en-US" dirty="0"/>
              <a:t> </a:t>
            </a:r>
            <a:r>
              <a:rPr lang="en-US" dirty="0" err="1"/>
              <a:t>pallidus</a:t>
            </a:r>
            <a:r>
              <a:rPr lang="en-US" dirty="0"/>
              <a:t> in delayed runaway dyskinesia. Arch. Neurol. 63, 1181–1184 (2006). </a:t>
            </a:r>
          </a:p>
          <a:p>
            <a:pPr lvl="1"/>
            <a:r>
              <a:rPr lang="en-US" dirty="0">
                <a:hlinkClick r:id="rId202"/>
              </a:rPr>
              <a:t>PubMed</a:t>
            </a:r>
            <a:endParaRPr lang="en-US" dirty="0"/>
          </a:p>
          <a:p>
            <a:pPr lvl="1"/>
            <a:r>
              <a:rPr lang="en-US" dirty="0">
                <a:hlinkClick r:id="rId203"/>
              </a:rPr>
              <a:t>Article</a:t>
            </a:r>
            <a:endParaRPr lang="en-US" dirty="0"/>
          </a:p>
          <a:p>
            <a:r>
              <a:rPr lang="en-US" dirty="0"/>
              <a:t>Herzog, J. </a:t>
            </a:r>
            <a:r>
              <a:rPr lang="en-US" i="1" dirty="0"/>
              <a:t>et al</a:t>
            </a:r>
            <a:r>
              <a:rPr lang="en-US" dirty="0"/>
              <a:t>. Deep brain stimulation in Parkinson's disease following fetal </a:t>
            </a:r>
            <a:r>
              <a:rPr lang="en-US" dirty="0" err="1"/>
              <a:t>nigral</a:t>
            </a:r>
            <a:r>
              <a:rPr lang="en-US" dirty="0"/>
              <a:t> transplantation. </a:t>
            </a:r>
            <a:r>
              <a:rPr lang="en-US" dirty="0" err="1"/>
              <a:t>Mov</a:t>
            </a:r>
            <a:r>
              <a:rPr lang="en-US" dirty="0"/>
              <a:t>. </a:t>
            </a:r>
            <a:r>
              <a:rPr lang="en-US" dirty="0" err="1"/>
              <a:t>Disord</a:t>
            </a:r>
            <a:r>
              <a:rPr lang="en-US" dirty="0"/>
              <a:t>. 23, 1293–1296 (2008). </a:t>
            </a:r>
          </a:p>
          <a:p>
            <a:pPr lvl="1"/>
            <a:r>
              <a:rPr lang="en-US" dirty="0">
                <a:hlinkClick r:id="rId204"/>
              </a:rPr>
              <a:t>PubMed</a:t>
            </a:r>
            <a:endParaRPr lang="en-US" dirty="0"/>
          </a:p>
          <a:p>
            <a:pPr lvl="1"/>
            <a:r>
              <a:rPr lang="en-US" dirty="0">
                <a:hlinkClick r:id="rId205"/>
              </a:rPr>
              <a:t>Article</a:t>
            </a:r>
            <a:endParaRPr lang="en-US" dirty="0"/>
          </a:p>
          <a:p>
            <a:r>
              <a:rPr lang="en-US" dirty="0" err="1"/>
              <a:t>Hagell</a:t>
            </a:r>
            <a:r>
              <a:rPr lang="en-US" dirty="0"/>
              <a:t>, P. </a:t>
            </a:r>
            <a:r>
              <a:rPr lang="en-US" i="1" dirty="0"/>
              <a:t>et al</a:t>
            </a:r>
            <a:r>
              <a:rPr lang="en-US" dirty="0"/>
              <a:t>. </a:t>
            </a:r>
            <a:r>
              <a:rPr lang="en-US" dirty="0" err="1"/>
              <a:t>Dyskinesias</a:t>
            </a:r>
            <a:r>
              <a:rPr lang="en-US" dirty="0"/>
              <a:t> following neural transplantation in Parkinson's disease. Nat. </a:t>
            </a:r>
            <a:r>
              <a:rPr lang="en-US" dirty="0" err="1"/>
              <a:t>Neurosci</a:t>
            </a:r>
            <a:r>
              <a:rPr lang="en-US" dirty="0"/>
              <a:t>. 5, 627–628 (2002). </a:t>
            </a:r>
          </a:p>
          <a:p>
            <a:pPr lvl="1"/>
            <a:r>
              <a:rPr lang="en-US" dirty="0">
                <a:hlinkClick r:id="rId206"/>
              </a:rPr>
              <a:t>CAS</a:t>
            </a:r>
            <a:endParaRPr lang="en-US" dirty="0"/>
          </a:p>
          <a:p>
            <a:pPr lvl="1"/>
            <a:r>
              <a:rPr lang="en-US" dirty="0">
                <a:hlinkClick r:id="rId207"/>
              </a:rPr>
              <a:t>ISI</a:t>
            </a:r>
            <a:endParaRPr lang="en-US" dirty="0"/>
          </a:p>
          <a:p>
            <a:pPr lvl="1"/>
            <a:r>
              <a:rPr lang="en-US" dirty="0">
                <a:hlinkClick r:id="rId208"/>
              </a:rPr>
              <a:t>PubMed</a:t>
            </a:r>
            <a:endParaRPr lang="en-US" dirty="0"/>
          </a:p>
          <a:p>
            <a:pPr lvl="1"/>
            <a:r>
              <a:rPr lang="en-US" dirty="0">
                <a:hlinkClick r:id="rId209"/>
              </a:rPr>
              <a:t>Article</a:t>
            </a:r>
            <a:endParaRPr lang="en-US" dirty="0"/>
          </a:p>
          <a:p>
            <a:r>
              <a:rPr lang="en-US" dirty="0"/>
              <a:t>Ma, Y. </a:t>
            </a:r>
            <a:r>
              <a:rPr lang="en-US" i="1" dirty="0"/>
              <a:t>et al</a:t>
            </a:r>
            <a:r>
              <a:rPr lang="en-US" dirty="0"/>
              <a:t>. Dyskinesia after fetal cell transplantation for parkinsonism: a PET study. Ann. Neurol. 52, 628–634 (2002). </a:t>
            </a:r>
          </a:p>
          <a:p>
            <a:pPr lvl="1"/>
            <a:r>
              <a:rPr lang="en-US" dirty="0">
                <a:hlinkClick r:id="rId210"/>
              </a:rPr>
              <a:t>ISI</a:t>
            </a:r>
            <a:endParaRPr lang="en-US" dirty="0"/>
          </a:p>
          <a:p>
            <a:pPr lvl="1"/>
            <a:r>
              <a:rPr lang="en-US" dirty="0">
                <a:hlinkClick r:id="rId211"/>
              </a:rPr>
              <a:t>PubMed</a:t>
            </a:r>
            <a:endParaRPr lang="en-US" dirty="0"/>
          </a:p>
          <a:p>
            <a:pPr lvl="1"/>
            <a:r>
              <a:rPr lang="en-US" dirty="0">
                <a:hlinkClick r:id="rId212"/>
              </a:rPr>
              <a:t>Article</a:t>
            </a:r>
            <a:endParaRPr lang="en-US" dirty="0"/>
          </a:p>
          <a:p>
            <a:r>
              <a:rPr lang="en-US" dirty="0"/>
              <a:t>Barker, R. A. &amp; </a:t>
            </a:r>
            <a:r>
              <a:rPr lang="en-US" dirty="0" err="1"/>
              <a:t>Kuan</a:t>
            </a:r>
            <a:r>
              <a:rPr lang="en-US" dirty="0"/>
              <a:t>, W. L. Graft-induced </a:t>
            </a:r>
            <a:r>
              <a:rPr lang="en-US" dirty="0" err="1"/>
              <a:t>dyskinesias</a:t>
            </a:r>
            <a:r>
              <a:rPr lang="en-US" dirty="0"/>
              <a:t> in Parkinson's disease: what is it all about? Cell Stem Cell 7, 148–149 (2010). </a:t>
            </a:r>
          </a:p>
          <a:p>
            <a:pPr lvl="1"/>
            <a:r>
              <a:rPr lang="en-US" dirty="0">
                <a:hlinkClick r:id="rId213"/>
              </a:rPr>
              <a:t>CAS</a:t>
            </a:r>
            <a:endParaRPr lang="en-US" dirty="0"/>
          </a:p>
          <a:p>
            <a:pPr lvl="1"/>
            <a:r>
              <a:rPr lang="en-US" dirty="0">
                <a:hlinkClick r:id="rId214"/>
              </a:rPr>
              <a:t>PubMed</a:t>
            </a:r>
            <a:endParaRPr lang="en-US" dirty="0"/>
          </a:p>
          <a:p>
            <a:pPr lvl="1"/>
            <a:r>
              <a:rPr lang="en-US" dirty="0">
                <a:hlinkClick r:id="rId215"/>
              </a:rPr>
              <a:t>Article</a:t>
            </a:r>
            <a:endParaRPr lang="en-US" dirty="0"/>
          </a:p>
          <a:p>
            <a:r>
              <a:rPr lang="en-US" dirty="0" err="1"/>
              <a:t>Politis</a:t>
            </a:r>
            <a:r>
              <a:rPr lang="en-US" dirty="0"/>
              <a:t>, M. </a:t>
            </a:r>
            <a:r>
              <a:rPr lang="en-US" i="1" dirty="0"/>
              <a:t>et al</a:t>
            </a:r>
            <a:r>
              <a:rPr lang="en-US" dirty="0"/>
              <a:t>. Serotonergic neurons mediate dyskinesia side effects in Parkinson's patients with neural transplants. Sci. Transl. Med. 2, 38ra46 (2010). </a:t>
            </a:r>
          </a:p>
          <a:p>
            <a:pPr lvl="1"/>
            <a:r>
              <a:rPr lang="en-US" dirty="0">
                <a:hlinkClick r:id="rId216"/>
              </a:rPr>
              <a:t>CAS</a:t>
            </a:r>
            <a:endParaRPr lang="en-US" dirty="0"/>
          </a:p>
          <a:p>
            <a:pPr lvl="1"/>
            <a:r>
              <a:rPr lang="en-US" dirty="0">
                <a:hlinkClick r:id="rId217"/>
              </a:rPr>
              <a:t>PubMed</a:t>
            </a:r>
            <a:endParaRPr lang="en-US" dirty="0"/>
          </a:p>
          <a:p>
            <a:pPr lvl="1"/>
            <a:r>
              <a:rPr lang="en-US" dirty="0">
                <a:hlinkClick r:id="rId218"/>
              </a:rPr>
              <a:t>Article</a:t>
            </a:r>
            <a:endParaRPr lang="en-US" dirty="0"/>
          </a:p>
          <a:p>
            <a:r>
              <a:rPr lang="en-US" dirty="0" err="1"/>
              <a:t>Politis</a:t>
            </a:r>
            <a:r>
              <a:rPr lang="en-US" dirty="0"/>
              <a:t>, M. </a:t>
            </a:r>
            <a:r>
              <a:rPr lang="en-US" i="1" dirty="0"/>
              <a:t>et al</a:t>
            </a:r>
            <a:r>
              <a:rPr lang="en-US" dirty="0"/>
              <a:t>. Graft-induced </a:t>
            </a:r>
            <a:r>
              <a:rPr lang="en-US" dirty="0" err="1"/>
              <a:t>dyskinesias</a:t>
            </a:r>
            <a:r>
              <a:rPr lang="en-US" dirty="0"/>
              <a:t> in Parkinson's disease: high striatal serotonin/dopamine transporter ratio. </a:t>
            </a:r>
            <a:r>
              <a:rPr lang="en-US" dirty="0" err="1"/>
              <a:t>Mov</a:t>
            </a:r>
            <a:r>
              <a:rPr lang="en-US" dirty="0"/>
              <a:t>. </a:t>
            </a:r>
            <a:r>
              <a:rPr lang="en-US" dirty="0" err="1"/>
              <a:t>Disord</a:t>
            </a:r>
            <a:r>
              <a:rPr lang="en-US" dirty="0"/>
              <a:t>. 26, 1997–2003 (2011). </a:t>
            </a:r>
          </a:p>
          <a:p>
            <a:pPr lvl="1"/>
            <a:r>
              <a:rPr lang="en-US" dirty="0">
                <a:hlinkClick r:id="rId219"/>
              </a:rPr>
              <a:t>ISI</a:t>
            </a:r>
            <a:endParaRPr lang="en-US" dirty="0"/>
          </a:p>
          <a:p>
            <a:pPr lvl="1"/>
            <a:r>
              <a:rPr lang="en-US" dirty="0">
                <a:hlinkClick r:id="rId220"/>
              </a:rPr>
              <a:t>PubMed</a:t>
            </a:r>
            <a:endParaRPr lang="en-US" dirty="0"/>
          </a:p>
          <a:p>
            <a:pPr lvl="1"/>
            <a:r>
              <a:rPr lang="en-US" dirty="0">
                <a:hlinkClick r:id="rId221"/>
              </a:rPr>
              <a:t>Article</a:t>
            </a:r>
            <a:endParaRPr lang="en-US" dirty="0"/>
          </a:p>
          <a:p>
            <a:r>
              <a:rPr lang="en-US" dirty="0"/>
              <a:t>Lane, E. L., Winkler, C., </a:t>
            </a:r>
            <a:r>
              <a:rPr lang="en-US" dirty="0" err="1"/>
              <a:t>Brundin</a:t>
            </a:r>
            <a:r>
              <a:rPr lang="en-US" dirty="0"/>
              <a:t>, P. &amp; Cenci, M. A. The impact of graft size on the development of dyskinesia following </a:t>
            </a:r>
            <a:r>
              <a:rPr lang="en-US" dirty="0" err="1"/>
              <a:t>intrastriatal</a:t>
            </a:r>
            <a:r>
              <a:rPr lang="en-US" dirty="0"/>
              <a:t> grafting of embryonic dopamine neurons in the rat. </a:t>
            </a:r>
            <a:r>
              <a:rPr lang="en-US" dirty="0" err="1"/>
              <a:t>Neurobiol</a:t>
            </a:r>
            <a:r>
              <a:rPr lang="en-US" dirty="0"/>
              <a:t>. Dis. 22, 334–345 (2006). </a:t>
            </a:r>
          </a:p>
          <a:p>
            <a:pPr lvl="1"/>
            <a:r>
              <a:rPr lang="en-US" dirty="0">
                <a:hlinkClick r:id="rId222"/>
              </a:rPr>
              <a:t>CAS</a:t>
            </a:r>
            <a:endParaRPr lang="en-US" dirty="0"/>
          </a:p>
          <a:p>
            <a:pPr lvl="1"/>
            <a:r>
              <a:rPr lang="en-US" dirty="0">
                <a:hlinkClick r:id="rId223"/>
              </a:rPr>
              <a:t>ISI</a:t>
            </a:r>
            <a:endParaRPr lang="en-US" dirty="0"/>
          </a:p>
          <a:p>
            <a:pPr lvl="1"/>
            <a:r>
              <a:rPr lang="en-US" dirty="0">
                <a:hlinkClick r:id="rId224"/>
              </a:rPr>
              <a:t>PubMed</a:t>
            </a:r>
            <a:endParaRPr lang="en-US" dirty="0"/>
          </a:p>
          <a:p>
            <a:pPr lvl="1"/>
            <a:r>
              <a:rPr lang="en-US" dirty="0">
                <a:hlinkClick r:id="rId225"/>
              </a:rPr>
              <a:t>Article</a:t>
            </a:r>
            <a:endParaRPr lang="en-US" dirty="0"/>
          </a:p>
          <a:p>
            <a:r>
              <a:rPr lang="en-US" dirty="0"/>
              <a:t>Winkler, C., </a:t>
            </a:r>
            <a:r>
              <a:rPr lang="en-US" dirty="0" err="1"/>
              <a:t>Georgievska</a:t>
            </a:r>
            <a:r>
              <a:rPr lang="en-US" dirty="0"/>
              <a:t>, B., </a:t>
            </a:r>
            <a:r>
              <a:rPr lang="en-US" dirty="0" err="1"/>
              <a:t>Carlsson</a:t>
            </a:r>
            <a:r>
              <a:rPr lang="en-US" dirty="0"/>
              <a:t>, T., </a:t>
            </a:r>
            <a:r>
              <a:rPr lang="en-US" dirty="0" err="1"/>
              <a:t>Lacar</a:t>
            </a:r>
            <a:r>
              <a:rPr lang="en-US" dirty="0"/>
              <a:t>, B. &amp; </a:t>
            </a:r>
            <a:r>
              <a:rPr lang="en-US" dirty="0" err="1"/>
              <a:t>Kirik</a:t>
            </a:r>
            <a:r>
              <a:rPr lang="en-US" dirty="0"/>
              <a:t>, D. Continuous exposure to glial cell line-derived </a:t>
            </a:r>
            <a:r>
              <a:rPr lang="en-US" dirty="0" err="1"/>
              <a:t>neurotrophic</a:t>
            </a:r>
            <a:r>
              <a:rPr lang="en-US" dirty="0"/>
              <a:t> factor to mature dopaminergic transplants impairs the graft's ability to improve spontaneous motor behavior in </a:t>
            </a:r>
            <a:r>
              <a:rPr lang="en-US" dirty="0" err="1"/>
              <a:t>parkinsonian</a:t>
            </a:r>
            <a:r>
              <a:rPr lang="en-US" dirty="0"/>
              <a:t> rats. Neuroscience 141, 521–531 (2006). </a:t>
            </a:r>
          </a:p>
          <a:p>
            <a:pPr lvl="1"/>
            <a:r>
              <a:rPr lang="en-US" dirty="0">
                <a:hlinkClick r:id="rId226"/>
              </a:rPr>
              <a:t>CAS</a:t>
            </a:r>
            <a:endParaRPr lang="en-US" dirty="0"/>
          </a:p>
          <a:p>
            <a:pPr lvl="1"/>
            <a:r>
              <a:rPr lang="en-US" dirty="0">
                <a:hlinkClick r:id="rId227"/>
              </a:rPr>
              <a:t>PubMed</a:t>
            </a:r>
            <a:endParaRPr lang="en-US" dirty="0"/>
          </a:p>
          <a:p>
            <a:pPr lvl="1"/>
            <a:r>
              <a:rPr lang="en-US" dirty="0">
                <a:hlinkClick r:id="rId228"/>
              </a:rPr>
              <a:t>Article</a:t>
            </a:r>
            <a:endParaRPr lang="en-US" dirty="0"/>
          </a:p>
          <a:p>
            <a:r>
              <a:rPr lang="en-US" dirty="0"/>
              <a:t>Mendez, I. </a:t>
            </a:r>
            <a:r>
              <a:rPr lang="en-US" i="1" dirty="0"/>
              <a:t>et al</a:t>
            </a:r>
            <a:r>
              <a:rPr lang="en-US" dirty="0"/>
              <a:t>. Cell type analysis of functional fetal dopamine cell suspension transplants in the striatum and </a:t>
            </a:r>
            <a:r>
              <a:rPr lang="en-US" dirty="0" err="1"/>
              <a:t>substantia</a:t>
            </a:r>
            <a:r>
              <a:rPr lang="en-US" dirty="0"/>
              <a:t> </a:t>
            </a:r>
            <a:r>
              <a:rPr lang="en-US" dirty="0" err="1"/>
              <a:t>nigra</a:t>
            </a:r>
            <a:r>
              <a:rPr lang="en-US" dirty="0"/>
              <a:t> of patients with Parkinson's disease. Brain 128, 1498–1510 (2005). </a:t>
            </a:r>
          </a:p>
          <a:p>
            <a:pPr lvl="1"/>
            <a:r>
              <a:rPr lang="en-US" dirty="0">
                <a:hlinkClick r:id="rId229"/>
              </a:rPr>
              <a:t>ISI</a:t>
            </a:r>
            <a:endParaRPr lang="en-US" dirty="0"/>
          </a:p>
          <a:p>
            <a:pPr lvl="1"/>
            <a:r>
              <a:rPr lang="en-US" dirty="0">
                <a:hlinkClick r:id="rId230"/>
              </a:rPr>
              <a:t>PubMed</a:t>
            </a:r>
            <a:endParaRPr lang="en-US" dirty="0"/>
          </a:p>
          <a:p>
            <a:pPr lvl="1"/>
            <a:r>
              <a:rPr lang="en-US" dirty="0">
                <a:hlinkClick r:id="rId231"/>
              </a:rPr>
              <a:t>Article</a:t>
            </a:r>
            <a:endParaRPr lang="en-US" dirty="0"/>
          </a:p>
          <a:p>
            <a:r>
              <a:rPr lang="en-US" dirty="0" err="1"/>
              <a:t>Krack</a:t>
            </a:r>
            <a:r>
              <a:rPr lang="en-US" dirty="0"/>
              <a:t>, P., </a:t>
            </a:r>
            <a:r>
              <a:rPr lang="en-US" dirty="0" err="1"/>
              <a:t>Poepping</a:t>
            </a:r>
            <a:r>
              <a:rPr lang="en-US" dirty="0"/>
              <a:t>, M., </a:t>
            </a:r>
            <a:r>
              <a:rPr lang="en-US" dirty="0" err="1"/>
              <a:t>Weinert</a:t>
            </a:r>
            <a:r>
              <a:rPr lang="en-US" dirty="0"/>
              <a:t>, D., Schrader, B. &amp; </a:t>
            </a:r>
            <a:r>
              <a:rPr lang="en-US" dirty="0" err="1"/>
              <a:t>Deuschl</a:t>
            </a:r>
            <a:r>
              <a:rPr lang="en-US" dirty="0"/>
              <a:t>, G. Thalamic, </a:t>
            </a:r>
            <a:r>
              <a:rPr lang="en-US" dirty="0" err="1"/>
              <a:t>pallidal</a:t>
            </a:r>
            <a:r>
              <a:rPr lang="en-US" dirty="0"/>
              <a:t>, or </a:t>
            </a:r>
            <a:r>
              <a:rPr lang="en-US" dirty="0" err="1"/>
              <a:t>subthalamic</a:t>
            </a:r>
            <a:r>
              <a:rPr lang="en-US" dirty="0"/>
              <a:t> surgery for Parkinson's disease? J. Neurol. 247 (Suppl. 2), II122–II134 (2000). </a:t>
            </a:r>
          </a:p>
          <a:p>
            <a:r>
              <a:rPr lang="en-US" dirty="0"/>
              <a:t>Ma, Y. </a:t>
            </a:r>
            <a:r>
              <a:rPr lang="en-US" i="1" dirty="0"/>
              <a:t>et al</a:t>
            </a:r>
            <a:r>
              <a:rPr lang="en-US" dirty="0"/>
              <a:t>. Dopamine cell implantation in Parkinson's disease: long-term clinical and </a:t>
            </a:r>
            <a:r>
              <a:rPr lang="en-US" baseline="30000" dirty="0"/>
              <a:t>18</a:t>
            </a:r>
            <a:r>
              <a:rPr lang="en-US" dirty="0"/>
              <a:t>F-FDOPA PET outcomes. J. </a:t>
            </a:r>
            <a:r>
              <a:rPr lang="en-US" dirty="0" err="1"/>
              <a:t>Nucl</a:t>
            </a:r>
            <a:r>
              <a:rPr lang="en-US" dirty="0"/>
              <a:t>. Med. 51, 7–15 (2010). </a:t>
            </a:r>
          </a:p>
          <a:p>
            <a:pPr lvl="1"/>
            <a:r>
              <a:rPr lang="en-US" dirty="0">
                <a:hlinkClick r:id="rId232"/>
              </a:rPr>
              <a:t>PubMed</a:t>
            </a:r>
            <a:endParaRPr lang="en-US" dirty="0"/>
          </a:p>
          <a:p>
            <a:pPr lvl="1"/>
            <a:r>
              <a:rPr lang="en-US" dirty="0">
                <a:hlinkClick r:id="rId233"/>
              </a:rPr>
              <a:t>Article</a:t>
            </a:r>
            <a:endParaRPr lang="en-US" dirty="0"/>
          </a:p>
          <a:p>
            <a:r>
              <a:rPr lang="en-US" dirty="0"/>
              <a:t>Barker, R. A., Barrett, J., Mason, S. L. &amp; </a:t>
            </a:r>
            <a:r>
              <a:rPr lang="en-US" dirty="0" err="1"/>
              <a:t>Björklund</a:t>
            </a:r>
            <a:r>
              <a:rPr lang="en-US" dirty="0"/>
              <a:t>, A. Fetal dopaminergic transplantation trials and the future of neural grafting in Parkinson's disease. Lancet Neurol. 12, 84–91 (2013). </a:t>
            </a:r>
          </a:p>
          <a:p>
            <a:pPr lvl="1"/>
            <a:r>
              <a:rPr lang="en-US" dirty="0">
                <a:hlinkClick r:id="rId234"/>
              </a:rPr>
              <a:t>CAS</a:t>
            </a:r>
            <a:endParaRPr lang="en-US" dirty="0"/>
          </a:p>
          <a:p>
            <a:pPr lvl="1"/>
            <a:r>
              <a:rPr lang="en-US" dirty="0">
                <a:hlinkClick r:id="rId235"/>
              </a:rPr>
              <a:t>ISI</a:t>
            </a:r>
            <a:endParaRPr lang="en-US" dirty="0"/>
          </a:p>
          <a:p>
            <a:pPr lvl="1"/>
            <a:r>
              <a:rPr lang="en-US" dirty="0">
                <a:hlinkClick r:id="rId236"/>
              </a:rPr>
              <a:t>PubMed</a:t>
            </a:r>
            <a:endParaRPr lang="en-US" dirty="0"/>
          </a:p>
          <a:p>
            <a:pPr lvl="1"/>
            <a:r>
              <a:rPr lang="en-US" dirty="0">
                <a:hlinkClick r:id="rId237"/>
              </a:rPr>
              <a:t>Article</a:t>
            </a:r>
            <a:endParaRPr lang="en-US" dirty="0"/>
          </a:p>
          <a:p>
            <a:r>
              <a:rPr lang="en-US" dirty="0" err="1"/>
              <a:t>Piccini</a:t>
            </a:r>
            <a:r>
              <a:rPr lang="en-US" dirty="0"/>
              <a:t>, P. </a:t>
            </a:r>
            <a:r>
              <a:rPr lang="en-US" i="1" dirty="0"/>
              <a:t>et al</a:t>
            </a:r>
            <a:r>
              <a:rPr lang="en-US" dirty="0"/>
              <a:t>. Factors affecting the clinical outcome after neural transplantation in Parkinson's disease. Brain 128, 2977–2986 (2005). </a:t>
            </a:r>
          </a:p>
          <a:p>
            <a:pPr lvl="1"/>
            <a:r>
              <a:rPr lang="en-US" dirty="0">
                <a:hlinkClick r:id="rId238"/>
              </a:rPr>
              <a:t>PubMed</a:t>
            </a:r>
            <a:endParaRPr lang="en-US" dirty="0"/>
          </a:p>
          <a:p>
            <a:pPr lvl="1"/>
            <a:r>
              <a:rPr lang="en-US" dirty="0">
                <a:hlinkClick r:id="rId239"/>
              </a:rPr>
              <a:t>Article</a:t>
            </a:r>
            <a:endParaRPr lang="en-US" dirty="0"/>
          </a:p>
          <a:p>
            <a:r>
              <a:rPr lang="en-US" dirty="0" err="1"/>
              <a:t>Kordower</a:t>
            </a:r>
            <a:r>
              <a:rPr lang="en-US" dirty="0"/>
              <a:t>, J. H. </a:t>
            </a:r>
            <a:r>
              <a:rPr lang="en-US" i="1" dirty="0"/>
              <a:t>et al</a:t>
            </a:r>
            <a:r>
              <a:rPr lang="en-US" dirty="0"/>
              <a:t>. </a:t>
            </a:r>
            <a:r>
              <a:rPr lang="en-US" dirty="0" err="1"/>
              <a:t>Neuropathological</a:t>
            </a:r>
            <a:r>
              <a:rPr lang="en-US" dirty="0"/>
              <a:t> evidence of graft survival and striatal </a:t>
            </a:r>
            <a:r>
              <a:rPr lang="en-US" dirty="0" err="1"/>
              <a:t>reinnervation</a:t>
            </a:r>
            <a:r>
              <a:rPr lang="en-US" dirty="0"/>
              <a:t> after the transplantation of fetal </a:t>
            </a:r>
            <a:r>
              <a:rPr lang="en-US" dirty="0" err="1"/>
              <a:t>mesencephalic</a:t>
            </a:r>
            <a:r>
              <a:rPr lang="en-US" dirty="0"/>
              <a:t> tissue in a patient with Parkinson's disease. N. Engl. J. Med. 332, 1118–1124 (1995). </a:t>
            </a:r>
          </a:p>
          <a:p>
            <a:pPr lvl="1"/>
            <a:r>
              <a:rPr lang="en-US" dirty="0">
                <a:hlinkClick r:id="rId240"/>
              </a:rPr>
              <a:t>CAS</a:t>
            </a:r>
            <a:endParaRPr lang="en-US" dirty="0"/>
          </a:p>
          <a:p>
            <a:pPr lvl="1"/>
            <a:r>
              <a:rPr lang="en-US" dirty="0">
                <a:hlinkClick r:id="rId241"/>
              </a:rPr>
              <a:t>ISI</a:t>
            </a:r>
            <a:endParaRPr lang="en-US" dirty="0"/>
          </a:p>
          <a:p>
            <a:pPr lvl="1"/>
            <a:r>
              <a:rPr lang="en-US" dirty="0">
                <a:hlinkClick r:id="rId242"/>
              </a:rPr>
              <a:t>PubMed</a:t>
            </a:r>
            <a:endParaRPr lang="en-US" dirty="0"/>
          </a:p>
          <a:p>
            <a:pPr lvl="1"/>
            <a:r>
              <a:rPr lang="en-US" dirty="0">
                <a:hlinkClick r:id="rId243"/>
              </a:rPr>
              <a:t>Article</a:t>
            </a:r>
            <a:endParaRPr lang="en-US" dirty="0"/>
          </a:p>
          <a:p>
            <a:r>
              <a:rPr lang="en-US" dirty="0" err="1"/>
              <a:t>Kordower</a:t>
            </a:r>
            <a:r>
              <a:rPr lang="en-US" dirty="0"/>
              <a:t>, J. H. </a:t>
            </a:r>
            <a:r>
              <a:rPr lang="en-US" i="1" dirty="0"/>
              <a:t>et al</a:t>
            </a:r>
            <a:r>
              <a:rPr lang="en-US" dirty="0"/>
              <a:t>. Functional fetal </a:t>
            </a:r>
            <a:r>
              <a:rPr lang="en-US" dirty="0" err="1"/>
              <a:t>nigral</a:t>
            </a:r>
            <a:r>
              <a:rPr lang="en-US" dirty="0"/>
              <a:t> grafts in a patient with Parkinson's disease: </a:t>
            </a:r>
            <a:r>
              <a:rPr lang="en-US" dirty="0" err="1"/>
              <a:t>chemoanatomic</a:t>
            </a:r>
            <a:r>
              <a:rPr lang="en-US" dirty="0"/>
              <a:t>, </a:t>
            </a:r>
            <a:r>
              <a:rPr lang="en-US" dirty="0" err="1"/>
              <a:t>ultrastructural</a:t>
            </a:r>
            <a:r>
              <a:rPr lang="en-US" dirty="0"/>
              <a:t>, and metabolic studies. J. Comp. Neurol. 370, 203–230 (1996). </a:t>
            </a:r>
          </a:p>
          <a:p>
            <a:pPr lvl="1"/>
            <a:r>
              <a:rPr lang="en-US" dirty="0">
                <a:hlinkClick r:id="rId244"/>
              </a:rPr>
              <a:t>CAS</a:t>
            </a:r>
            <a:endParaRPr lang="en-US" dirty="0"/>
          </a:p>
          <a:p>
            <a:pPr lvl="1"/>
            <a:r>
              <a:rPr lang="en-US" dirty="0">
                <a:hlinkClick r:id="rId245"/>
              </a:rPr>
              <a:t>ISI</a:t>
            </a:r>
            <a:endParaRPr lang="en-US" dirty="0"/>
          </a:p>
          <a:p>
            <a:pPr lvl="1"/>
            <a:r>
              <a:rPr lang="en-US" dirty="0">
                <a:hlinkClick r:id="rId246"/>
              </a:rPr>
              <a:t>PubMed</a:t>
            </a:r>
            <a:endParaRPr lang="en-US" dirty="0"/>
          </a:p>
          <a:p>
            <a:pPr lvl="1"/>
            <a:r>
              <a:rPr lang="en-US" dirty="0">
                <a:hlinkClick r:id="rId247"/>
              </a:rPr>
              <a:t>Article</a:t>
            </a:r>
            <a:endParaRPr lang="en-US" dirty="0"/>
          </a:p>
          <a:p>
            <a:r>
              <a:rPr lang="en-US" dirty="0" err="1"/>
              <a:t>Kordower</a:t>
            </a:r>
            <a:r>
              <a:rPr lang="en-US" dirty="0"/>
              <a:t>, J. H. </a:t>
            </a:r>
            <a:r>
              <a:rPr lang="en-US" i="1" dirty="0"/>
              <a:t>et al</a:t>
            </a:r>
            <a:r>
              <a:rPr lang="en-US" dirty="0"/>
              <a:t>. Fetal </a:t>
            </a:r>
            <a:r>
              <a:rPr lang="en-US" dirty="0" err="1"/>
              <a:t>nigral</a:t>
            </a:r>
            <a:r>
              <a:rPr lang="en-US" dirty="0"/>
              <a:t> grafts survive and mediate clinical benefit in a patient with Parkinson's disease. </a:t>
            </a:r>
            <a:r>
              <a:rPr lang="en-US" dirty="0" err="1"/>
              <a:t>Mov</a:t>
            </a:r>
            <a:r>
              <a:rPr lang="en-US" dirty="0"/>
              <a:t>. </a:t>
            </a:r>
            <a:r>
              <a:rPr lang="en-US" dirty="0" err="1"/>
              <a:t>Disord</a:t>
            </a:r>
            <a:r>
              <a:rPr lang="en-US" dirty="0"/>
              <a:t>. 13, 383–393 (1998). </a:t>
            </a:r>
          </a:p>
          <a:p>
            <a:pPr lvl="1"/>
            <a:r>
              <a:rPr lang="en-US" dirty="0">
                <a:hlinkClick r:id="rId248"/>
              </a:rPr>
              <a:t>CAS</a:t>
            </a:r>
            <a:endParaRPr lang="en-US" dirty="0"/>
          </a:p>
          <a:p>
            <a:pPr lvl="1"/>
            <a:r>
              <a:rPr lang="en-US" dirty="0">
                <a:hlinkClick r:id="rId249"/>
              </a:rPr>
              <a:t>ISI</a:t>
            </a:r>
            <a:endParaRPr lang="en-US" dirty="0"/>
          </a:p>
          <a:p>
            <a:pPr lvl="1"/>
            <a:r>
              <a:rPr lang="en-US" dirty="0">
                <a:hlinkClick r:id="rId250"/>
              </a:rPr>
              <a:t>PubMed</a:t>
            </a:r>
            <a:endParaRPr lang="en-US" dirty="0"/>
          </a:p>
          <a:p>
            <a:pPr lvl="1"/>
            <a:r>
              <a:rPr lang="en-US" dirty="0">
                <a:hlinkClick r:id="rId251"/>
              </a:rPr>
              <a:t>Article</a:t>
            </a:r>
            <a:endParaRPr lang="en-US" dirty="0"/>
          </a:p>
          <a:p>
            <a:r>
              <a:rPr lang="en-US" dirty="0"/>
              <a:t>TRANSEURO </a:t>
            </a:r>
            <a:r>
              <a:rPr lang="en-US" dirty="0">
                <a:hlinkClick r:id="rId252"/>
              </a:rPr>
              <a:t>[online]</a:t>
            </a:r>
            <a:r>
              <a:rPr lang="en-US" dirty="0"/>
              <a:t>, (2014). </a:t>
            </a:r>
          </a:p>
          <a:p>
            <a:r>
              <a:rPr lang="en-US" dirty="0"/>
              <a:t>Barker, R. A., Kendall, A. L. &amp; </a:t>
            </a:r>
            <a:r>
              <a:rPr lang="en-US" dirty="0" err="1"/>
              <a:t>Widner</a:t>
            </a:r>
            <a:r>
              <a:rPr lang="en-US" dirty="0"/>
              <a:t>, H. Neural tissue xenotransplantation: what is needed prior to clinical trials in Parkinson's disease? Neural Tissue </a:t>
            </a:r>
            <a:r>
              <a:rPr lang="en-US" dirty="0" err="1"/>
              <a:t>Xenografting</a:t>
            </a:r>
            <a:r>
              <a:rPr lang="en-US" dirty="0"/>
              <a:t> Project. Cell Transplant. 9, 235–246 (2000). </a:t>
            </a:r>
          </a:p>
          <a:p>
            <a:pPr lvl="1"/>
            <a:r>
              <a:rPr lang="en-US" dirty="0">
                <a:hlinkClick r:id="rId253"/>
              </a:rPr>
              <a:t>CAS</a:t>
            </a:r>
            <a:endParaRPr lang="en-US" dirty="0"/>
          </a:p>
          <a:p>
            <a:pPr lvl="1"/>
            <a:r>
              <a:rPr lang="en-US" dirty="0">
                <a:hlinkClick r:id="rId254"/>
              </a:rPr>
              <a:t>PubMed</a:t>
            </a:r>
            <a:endParaRPr lang="en-US" dirty="0"/>
          </a:p>
          <a:p>
            <a:r>
              <a:rPr lang="en-US" dirty="0" err="1"/>
              <a:t>Galpern</a:t>
            </a:r>
            <a:r>
              <a:rPr lang="en-US" dirty="0"/>
              <a:t>, W. R., Burns, L. H., Deacon, T. W., </a:t>
            </a:r>
            <a:r>
              <a:rPr lang="en-US" dirty="0" err="1"/>
              <a:t>Dinsmore</a:t>
            </a:r>
            <a:r>
              <a:rPr lang="en-US" dirty="0"/>
              <a:t>, J. &amp; </a:t>
            </a:r>
            <a:r>
              <a:rPr lang="en-US" dirty="0" err="1"/>
              <a:t>Isacson</a:t>
            </a:r>
            <a:r>
              <a:rPr lang="en-US" dirty="0"/>
              <a:t>, O. Xenotransplantation of porcine fetal ventral mesencephalon in a rat model of Parkinson's disease: functional recovery and graft morphology. Exp. Neurol. 140, 1–13 (1996). </a:t>
            </a:r>
          </a:p>
          <a:p>
            <a:pPr lvl="1"/>
            <a:r>
              <a:rPr lang="en-US" dirty="0">
                <a:hlinkClick r:id="rId255"/>
              </a:rPr>
              <a:t>CAS</a:t>
            </a:r>
            <a:endParaRPr lang="en-US" dirty="0"/>
          </a:p>
          <a:p>
            <a:pPr lvl="1"/>
            <a:r>
              <a:rPr lang="en-US" dirty="0">
                <a:hlinkClick r:id="rId256"/>
              </a:rPr>
              <a:t>ISI</a:t>
            </a:r>
            <a:endParaRPr lang="en-US" dirty="0"/>
          </a:p>
          <a:p>
            <a:pPr lvl="1"/>
            <a:r>
              <a:rPr lang="en-US" dirty="0">
                <a:hlinkClick r:id="rId257"/>
              </a:rPr>
              <a:t>PubMed</a:t>
            </a:r>
            <a:endParaRPr lang="en-US" dirty="0"/>
          </a:p>
          <a:p>
            <a:pPr lvl="1"/>
            <a:r>
              <a:rPr lang="en-US" dirty="0">
                <a:hlinkClick r:id="rId258"/>
              </a:rPr>
              <a:t>Article</a:t>
            </a:r>
            <a:endParaRPr lang="en-US" dirty="0"/>
          </a:p>
          <a:p>
            <a:r>
              <a:rPr lang="en-US" dirty="0"/>
              <a:t>Schumacher, J. M. </a:t>
            </a:r>
            <a:r>
              <a:rPr lang="en-US" i="1" dirty="0"/>
              <a:t>et al</a:t>
            </a:r>
            <a:r>
              <a:rPr lang="en-US" dirty="0"/>
              <a:t>. Transplantation of embryonic porcine </a:t>
            </a:r>
            <a:r>
              <a:rPr lang="en-US" dirty="0" err="1"/>
              <a:t>mesencephalic</a:t>
            </a:r>
            <a:r>
              <a:rPr lang="en-US" dirty="0"/>
              <a:t> tissue in patients with PD. Neurology 54, 1042–1050 (2000). </a:t>
            </a:r>
          </a:p>
          <a:p>
            <a:pPr lvl="1"/>
            <a:r>
              <a:rPr lang="en-US" dirty="0">
                <a:hlinkClick r:id="rId259"/>
              </a:rPr>
              <a:t>CAS</a:t>
            </a:r>
            <a:endParaRPr lang="en-US" dirty="0"/>
          </a:p>
          <a:p>
            <a:pPr lvl="1"/>
            <a:r>
              <a:rPr lang="en-US" dirty="0">
                <a:hlinkClick r:id="rId260"/>
              </a:rPr>
              <a:t>ISI</a:t>
            </a:r>
            <a:endParaRPr lang="en-US" dirty="0"/>
          </a:p>
          <a:p>
            <a:pPr lvl="1"/>
            <a:r>
              <a:rPr lang="en-US" dirty="0">
                <a:hlinkClick r:id="rId261"/>
              </a:rPr>
              <a:t>PubMed</a:t>
            </a:r>
            <a:endParaRPr lang="en-US" dirty="0"/>
          </a:p>
          <a:p>
            <a:pPr lvl="1"/>
            <a:r>
              <a:rPr lang="en-US" dirty="0">
                <a:hlinkClick r:id="rId262"/>
              </a:rPr>
              <a:t>Article</a:t>
            </a:r>
            <a:endParaRPr lang="en-US" dirty="0"/>
          </a:p>
          <a:p>
            <a:r>
              <a:rPr lang="en-US" dirty="0" err="1"/>
              <a:t>Arjona</a:t>
            </a:r>
            <a:r>
              <a:rPr lang="en-US" dirty="0"/>
              <a:t>, V. </a:t>
            </a:r>
            <a:r>
              <a:rPr lang="en-US" i="1" dirty="0"/>
              <a:t>et al</a:t>
            </a:r>
            <a:r>
              <a:rPr lang="en-US" dirty="0"/>
              <a:t>. </a:t>
            </a:r>
            <a:r>
              <a:rPr lang="en-US" dirty="0" err="1"/>
              <a:t>Autotransplantation</a:t>
            </a:r>
            <a:r>
              <a:rPr lang="en-US" dirty="0"/>
              <a:t> of human carotid body cell aggregates for treatment of Parkinson's disease. Neurosurgery 53, 321–328 (2003). </a:t>
            </a:r>
          </a:p>
          <a:p>
            <a:pPr lvl="1"/>
            <a:r>
              <a:rPr lang="en-US" dirty="0">
                <a:hlinkClick r:id="rId263"/>
              </a:rPr>
              <a:t>PubMed</a:t>
            </a:r>
            <a:endParaRPr lang="en-US" dirty="0"/>
          </a:p>
          <a:p>
            <a:pPr lvl="1"/>
            <a:r>
              <a:rPr lang="en-US" dirty="0">
                <a:hlinkClick r:id="rId264"/>
              </a:rPr>
              <a:t>Article</a:t>
            </a:r>
            <a:endParaRPr lang="en-US" dirty="0"/>
          </a:p>
          <a:p>
            <a:r>
              <a:rPr lang="en-US" dirty="0" err="1"/>
              <a:t>Minguez-Castellanos</a:t>
            </a:r>
            <a:r>
              <a:rPr lang="en-US" dirty="0"/>
              <a:t>, A. </a:t>
            </a:r>
            <a:r>
              <a:rPr lang="en-US" i="1" dirty="0"/>
              <a:t>et al</a:t>
            </a:r>
            <a:r>
              <a:rPr lang="en-US" dirty="0"/>
              <a:t>. Carotid body </a:t>
            </a:r>
            <a:r>
              <a:rPr lang="en-US" dirty="0" err="1"/>
              <a:t>autotransplantation</a:t>
            </a:r>
            <a:r>
              <a:rPr lang="en-US" dirty="0"/>
              <a:t> in Parkinson disease: a clinical and positron emission tomography study. J. Neurol. </a:t>
            </a:r>
            <a:r>
              <a:rPr lang="en-US" dirty="0" err="1"/>
              <a:t>Neurosurg</a:t>
            </a:r>
            <a:r>
              <a:rPr lang="en-US" dirty="0"/>
              <a:t>. Psychiatry 78, 825–831 (2007). </a:t>
            </a:r>
          </a:p>
          <a:p>
            <a:pPr lvl="1"/>
            <a:r>
              <a:rPr lang="en-US" dirty="0">
                <a:hlinkClick r:id="rId265"/>
              </a:rPr>
              <a:t>PubMed</a:t>
            </a:r>
            <a:endParaRPr lang="en-US" dirty="0"/>
          </a:p>
          <a:p>
            <a:pPr lvl="1"/>
            <a:r>
              <a:rPr lang="en-US" dirty="0">
                <a:hlinkClick r:id="rId266"/>
              </a:rPr>
              <a:t>Article</a:t>
            </a:r>
            <a:endParaRPr lang="en-US" dirty="0"/>
          </a:p>
          <a:p>
            <a:r>
              <a:rPr lang="en-US" dirty="0" err="1"/>
              <a:t>Bakay</a:t>
            </a:r>
            <a:r>
              <a:rPr lang="en-US" dirty="0"/>
              <a:t>, R. A. </a:t>
            </a:r>
            <a:r>
              <a:rPr lang="en-US" i="1" dirty="0"/>
              <a:t>et al</a:t>
            </a:r>
            <a:r>
              <a:rPr lang="en-US" dirty="0"/>
              <a:t>. Implantation of </a:t>
            </a:r>
            <a:r>
              <a:rPr lang="en-US" dirty="0" err="1"/>
              <a:t>Spheramine</a:t>
            </a:r>
            <a:r>
              <a:rPr lang="en-US" dirty="0"/>
              <a:t> in advanced Parkinson's disease (PD). Front. </a:t>
            </a:r>
            <a:r>
              <a:rPr lang="en-US" dirty="0" err="1"/>
              <a:t>Biosci</a:t>
            </a:r>
            <a:r>
              <a:rPr lang="en-US" dirty="0"/>
              <a:t>. 9, 592–602 (2004). </a:t>
            </a:r>
          </a:p>
          <a:p>
            <a:pPr lvl="1"/>
            <a:r>
              <a:rPr lang="en-US" dirty="0">
                <a:hlinkClick r:id="rId267"/>
              </a:rPr>
              <a:t>CAS</a:t>
            </a:r>
            <a:endParaRPr lang="en-US" dirty="0"/>
          </a:p>
          <a:p>
            <a:pPr lvl="1"/>
            <a:r>
              <a:rPr lang="en-US" dirty="0">
                <a:hlinkClick r:id="rId268"/>
              </a:rPr>
              <a:t>PubMed</a:t>
            </a:r>
            <a:endParaRPr lang="en-US" dirty="0"/>
          </a:p>
          <a:p>
            <a:pPr lvl="1"/>
            <a:r>
              <a:rPr lang="en-US" dirty="0">
                <a:hlinkClick r:id="rId269"/>
              </a:rPr>
              <a:t>Article</a:t>
            </a:r>
            <a:endParaRPr lang="en-US" dirty="0"/>
          </a:p>
          <a:p>
            <a:r>
              <a:rPr lang="en-US" dirty="0"/>
              <a:t>Stover, N. P. </a:t>
            </a:r>
            <a:r>
              <a:rPr lang="en-US" i="1" dirty="0"/>
              <a:t>et al</a:t>
            </a:r>
            <a:r>
              <a:rPr lang="en-US" dirty="0"/>
              <a:t>. </a:t>
            </a:r>
            <a:r>
              <a:rPr lang="en-US" dirty="0" err="1"/>
              <a:t>Intrastriatal</a:t>
            </a:r>
            <a:r>
              <a:rPr lang="en-US" dirty="0"/>
              <a:t> implantation of human retinal pigment epithelial cells attached to </a:t>
            </a:r>
            <a:r>
              <a:rPr lang="en-US" dirty="0" err="1"/>
              <a:t>microcarriers</a:t>
            </a:r>
            <a:r>
              <a:rPr lang="en-US" dirty="0"/>
              <a:t> in advanced Parkinson disease. Arch. Neurol. 62, 1833–1837 (2005). </a:t>
            </a:r>
          </a:p>
          <a:p>
            <a:pPr lvl="1"/>
            <a:r>
              <a:rPr lang="en-US" dirty="0">
                <a:hlinkClick r:id="rId270"/>
              </a:rPr>
              <a:t>ISI</a:t>
            </a:r>
            <a:endParaRPr lang="en-US" dirty="0"/>
          </a:p>
          <a:p>
            <a:pPr lvl="1"/>
            <a:r>
              <a:rPr lang="en-US" dirty="0">
                <a:hlinkClick r:id="rId271"/>
              </a:rPr>
              <a:t>PubMed</a:t>
            </a:r>
            <a:endParaRPr lang="en-US" dirty="0"/>
          </a:p>
          <a:p>
            <a:pPr lvl="1"/>
            <a:r>
              <a:rPr lang="en-US" dirty="0">
                <a:hlinkClick r:id="rId272"/>
              </a:rPr>
              <a:t>Article</a:t>
            </a:r>
            <a:endParaRPr lang="en-US" dirty="0"/>
          </a:p>
          <a:p>
            <a:r>
              <a:rPr lang="en-US" dirty="0"/>
              <a:t>Stover, N. P. &amp; Watts, R. L. </a:t>
            </a:r>
            <a:r>
              <a:rPr lang="en-US" dirty="0" err="1"/>
              <a:t>Spheramine</a:t>
            </a:r>
            <a:r>
              <a:rPr lang="en-US" dirty="0"/>
              <a:t> for treatment of Parkinson's disease. </a:t>
            </a:r>
            <a:r>
              <a:rPr lang="en-US" dirty="0" err="1"/>
              <a:t>Neurotherapeutics</a:t>
            </a:r>
            <a:r>
              <a:rPr lang="en-US" dirty="0"/>
              <a:t> 5, 252–259 (2008). </a:t>
            </a:r>
          </a:p>
          <a:p>
            <a:pPr lvl="1"/>
            <a:r>
              <a:rPr lang="en-US" dirty="0">
                <a:hlinkClick r:id="rId273"/>
              </a:rPr>
              <a:t>CAS</a:t>
            </a:r>
            <a:endParaRPr lang="en-US" dirty="0"/>
          </a:p>
          <a:p>
            <a:pPr lvl="1"/>
            <a:r>
              <a:rPr lang="en-US" dirty="0">
                <a:hlinkClick r:id="rId274"/>
              </a:rPr>
              <a:t>ISI</a:t>
            </a:r>
            <a:endParaRPr lang="en-US" dirty="0"/>
          </a:p>
          <a:p>
            <a:pPr lvl="1"/>
            <a:r>
              <a:rPr lang="en-US" dirty="0">
                <a:hlinkClick r:id="rId275"/>
              </a:rPr>
              <a:t>PubMed</a:t>
            </a:r>
            <a:endParaRPr lang="en-US" dirty="0"/>
          </a:p>
          <a:p>
            <a:pPr lvl="1"/>
            <a:r>
              <a:rPr lang="en-US" dirty="0">
                <a:hlinkClick r:id="rId276"/>
              </a:rPr>
              <a:t>Article</a:t>
            </a:r>
            <a:endParaRPr lang="en-US" dirty="0"/>
          </a:p>
          <a:p>
            <a:r>
              <a:rPr lang="en-US" dirty="0"/>
              <a:t>Watts, R. L. </a:t>
            </a:r>
            <a:r>
              <a:rPr lang="en-US" i="1" dirty="0"/>
              <a:t>et al</a:t>
            </a:r>
            <a:r>
              <a:rPr lang="en-US" dirty="0"/>
              <a:t>. Stereotaxic </a:t>
            </a:r>
            <a:r>
              <a:rPr lang="en-US" dirty="0" err="1"/>
              <a:t>intrastriatal</a:t>
            </a:r>
            <a:r>
              <a:rPr lang="en-US" dirty="0"/>
              <a:t> implantation of human retinal pigment epithelial (</a:t>
            </a:r>
            <a:r>
              <a:rPr lang="en-US" dirty="0" err="1"/>
              <a:t>hRPE</a:t>
            </a:r>
            <a:r>
              <a:rPr lang="en-US" dirty="0"/>
              <a:t>) cells attached to gelatin </a:t>
            </a:r>
            <a:r>
              <a:rPr lang="en-US" dirty="0" err="1"/>
              <a:t>microcarriers</a:t>
            </a:r>
            <a:r>
              <a:rPr lang="en-US" dirty="0"/>
              <a:t>: a potential new cell therapy for Parkinson's disease. J. Neural </a:t>
            </a:r>
            <a:r>
              <a:rPr lang="en-US" dirty="0" err="1"/>
              <a:t>Transm</a:t>
            </a:r>
            <a:r>
              <a:rPr lang="en-US" dirty="0"/>
              <a:t>. Suppl. 65, 215–227 (2003). </a:t>
            </a:r>
          </a:p>
          <a:p>
            <a:pPr lvl="1"/>
            <a:r>
              <a:rPr lang="en-US" dirty="0">
                <a:hlinkClick r:id="rId277"/>
              </a:rPr>
              <a:t>PubMed</a:t>
            </a:r>
            <a:endParaRPr lang="en-US" dirty="0"/>
          </a:p>
          <a:p>
            <a:r>
              <a:rPr lang="en-US" dirty="0"/>
              <a:t>Gross, R. E. </a:t>
            </a:r>
            <a:r>
              <a:rPr lang="en-US" i="1" dirty="0"/>
              <a:t>et al</a:t>
            </a:r>
            <a:r>
              <a:rPr lang="en-US" dirty="0"/>
              <a:t>. </a:t>
            </a:r>
            <a:r>
              <a:rPr lang="en-US" dirty="0" err="1"/>
              <a:t>Intrastriatal</a:t>
            </a:r>
            <a:r>
              <a:rPr lang="en-US" dirty="0"/>
              <a:t> transplantation of </a:t>
            </a:r>
            <a:r>
              <a:rPr lang="en-US" dirty="0" err="1"/>
              <a:t>microcarrier</a:t>
            </a:r>
            <a:r>
              <a:rPr lang="en-US" dirty="0"/>
              <a:t>-bound human retinal pigment epithelial cells versus sham surgery in patients with advanced Parkinson's disease: a double-blind, </a:t>
            </a:r>
            <a:r>
              <a:rPr lang="en-US" dirty="0" err="1"/>
              <a:t>randomised</a:t>
            </a:r>
            <a:r>
              <a:rPr lang="en-US" dirty="0"/>
              <a:t>, controlled trial. Lancet Neurol. 10, 509–519 (2011). </a:t>
            </a:r>
          </a:p>
          <a:p>
            <a:pPr lvl="1"/>
            <a:r>
              <a:rPr lang="en-US" dirty="0">
                <a:hlinkClick r:id="rId278"/>
              </a:rPr>
              <a:t>ISI</a:t>
            </a:r>
            <a:endParaRPr lang="en-US" dirty="0"/>
          </a:p>
          <a:p>
            <a:pPr lvl="1"/>
            <a:r>
              <a:rPr lang="en-US" dirty="0">
                <a:hlinkClick r:id="rId279"/>
              </a:rPr>
              <a:t>PubMed</a:t>
            </a:r>
            <a:endParaRPr lang="en-US" dirty="0"/>
          </a:p>
          <a:p>
            <a:pPr lvl="1"/>
            <a:r>
              <a:rPr lang="en-US" dirty="0">
                <a:hlinkClick r:id="rId280"/>
              </a:rPr>
              <a:t>Article</a:t>
            </a:r>
            <a:endParaRPr lang="en-US" dirty="0"/>
          </a:p>
          <a:p>
            <a:r>
              <a:rPr lang="en-US" dirty="0" err="1"/>
              <a:t>Ribeiro</a:t>
            </a:r>
            <a:r>
              <a:rPr lang="en-US" dirty="0"/>
              <a:t>, D. </a:t>
            </a:r>
            <a:r>
              <a:rPr lang="en-US" i="1" dirty="0"/>
              <a:t>et al</a:t>
            </a:r>
            <a:r>
              <a:rPr lang="en-US" dirty="0"/>
              <a:t>. Efficient expansion and dopaminergic differentiation of human fetal ventral midbrain neural stem cells by midbrain </a:t>
            </a:r>
            <a:r>
              <a:rPr lang="en-US" dirty="0" err="1"/>
              <a:t>morphogens</a:t>
            </a:r>
            <a:r>
              <a:rPr lang="en-US" dirty="0"/>
              <a:t>. </a:t>
            </a:r>
            <a:r>
              <a:rPr lang="en-US" dirty="0" err="1"/>
              <a:t>Neurobiol</a:t>
            </a:r>
            <a:r>
              <a:rPr lang="en-US" dirty="0"/>
              <a:t>. Dis. 49, 118–127 (2013). </a:t>
            </a:r>
          </a:p>
          <a:p>
            <a:pPr lvl="1"/>
            <a:r>
              <a:rPr lang="en-US" dirty="0">
                <a:hlinkClick r:id="rId281"/>
              </a:rPr>
              <a:t>CAS</a:t>
            </a:r>
            <a:endParaRPr lang="en-US" dirty="0"/>
          </a:p>
          <a:p>
            <a:pPr lvl="1"/>
            <a:r>
              <a:rPr lang="en-US" dirty="0">
                <a:hlinkClick r:id="rId282"/>
              </a:rPr>
              <a:t>PubMed</a:t>
            </a:r>
            <a:endParaRPr lang="en-US" dirty="0"/>
          </a:p>
          <a:p>
            <a:pPr lvl="1"/>
            <a:r>
              <a:rPr lang="en-US" dirty="0">
                <a:hlinkClick r:id="rId283"/>
              </a:rPr>
              <a:t>Article</a:t>
            </a:r>
            <a:endParaRPr lang="en-US" dirty="0"/>
          </a:p>
          <a:p>
            <a:r>
              <a:rPr lang="en-US" dirty="0"/>
              <a:t>Barker, R. A. &amp; de Beaufort, I. Scientific and ethical issues related to stem cell research and interventions in neurodegenerative disorders of the brain. </a:t>
            </a:r>
            <a:r>
              <a:rPr lang="en-US" dirty="0" err="1"/>
              <a:t>Prog</a:t>
            </a:r>
            <a:r>
              <a:rPr lang="en-US" dirty="0"/>
              <a:t>. </a:t>
            </a:r>
            <a:r>
              <a:rPr lang="en-US" dirty="0" err="1"/>
              <a:t>Neurobiol</a:t>
            </a:r>
            <a:r>
              <a:rPr lang="en-US" dirty="0"/>
              <a:t>. 110, 63–73 (2013). </a:t>
            </a:r>
          </a:p>
          <a:p>
            <a:pPr lvl="1"/>
            <a:r>
              <a:rPr lang="en-US" dirty="0">
                <a:hlinkClick r:id="rId284"/>
              </a:rPr>
              <a:t>PubMed</a:t>
            </a:r>
            <a:endParaRPr lang="en-US" dirty="0"/>
          </a:p>
          <a:p>
            <a:pPr lvl="1"/>
            <a:r>
              <a:rPr lang="en-US" dirty="0">
                <a:hlinkClick r:id="rId285"/>
              </a:rPr>
              <a:t>Article</a:t>
            </a:r>
            <a:endParaRPr lang="en-US" dirty="0"/>
          </a:p>
          <a:p>
            <a:r>
              <a:rPr lang="en-US" dirty="0"/>
              <a:t>Barker, R. A. Developing stem cell therapies for Parkinson's disease: waiting until the time is right. Cell Stem Cell 15, 539–542 (2014). </a:t>
            </a:r>
          </a:p>
          <a:p>
            <a:pPr lvl="1"/>
            <a:r>
              <a:rPr lang="en-US" dirty="0">
                <a:hlinkClick r:id="rId286"/>
              </a:rPr>
              <a:t>CAS</a:t>
            </a:r>
            <a:endParaRPr lang="en-US" dirty="0"/>
          </a:p>
          <a:p>
            <a:pPr lvl="1"/>
            <a:r>
              <a:rPr lang="en-US" dirty="0">
                <a:hlinkClick r:id="rId287"/>
              </a:rPr>
              <a:t>PubMed</a:t>
            </a:r>
            <a:endParaRPr lang="en-US" dirty="0"/>
          </a:p>
          <a:p>
            <a:pPr lvl="1"/>
            <a:r>
              <a:rPr lang="en-US" dirty="0">
                <a:hlinkClick r:id="rId288"/>
              </a:rPr>
              <a:t>Article</a:t>
            </a:r>
            <a:endParaRPr lang="en-US" dirty="0"/>
          </a:p>
          <a:p>
            <a:r>
              <a:rPr lang="en-US" dirty="0"/>
              <a:t>Thomson, J. A. </a:t>
            </a:r>
            <a:r>
              <a:rPr lang="en-US" i="1" dirty="0"/>
              <a:t>et al</a:t>
            </a:r>
            <a:r>
              <a:rPr lang="en-US" dirty="0"/>
              <a:t>. Embryonic stem cell lines derived from human blastocysts. Science 282, 1145–1147 (1998). </a:t>
            </a:r>
          </a:p>
          <a:p>
            <a:pPr lvl="1"/>
            <a:r>
              <a:rPr lang="en-US" dirty="0">
                <a:hlinkClick r:id="rId289"/>
              </a:rPr>
              <a:t>CAS</a:t>
            </a:r>
            <a:endParaRPr lang="en-US" dirty="0"/>
          </a:p>
          <a:p>
            <a:pPr lvl="1"/>
            <a:r>
              <a:rPr lang="en-US" dirty="0">
                <a:hlinkClick r:id="rId290"/>
              </a:rPr>
              <a:t>ISI</a:t>
            </a:r>
            <a:endParaRPr lang="en-US" dirty="0"/>
          </a:p>
          <a:p>
            <a:pPr lvl="1"/>
            <a:r>
              <a:rPr lang="en-US" dirty="0">
                <a:hlinkClick r:id="rId291"/>
              </a:rPr>
              <a:t>PubMed</a:t>
            </a:r>
            <a:endParaRPr lang="en-US" dirty="0"/>
          </a:p>
          <a:p>
            <a:pPr lvl="1"/>
            <a:r>
              <a:rPr lang="en-US" dirty="0">
                <a:hlinkClick r:id="rId292"/>
              </a:rPr>
              <a:t>Article</a:t>
            </a:r>
            <a:endParaRPr lang="en-US" dirty="0"/>
          </a:p>
          <a:p>
            <a:r>
              <a:rPr lang="en-US" dirty="0" err="1"/>
              <a:t>Reubinoff</a:t>
            </a:r>
            <a:r>
              <a:rPr lang="en-US" dirty="0"/>
              <a:t>, B. E., </a:t>
            </a:r>
            <a:r>
              <a:rPr lang="en-US" dirty="0" err="1"/>
              <a:t>Pera</a:t>
            </a:r>
            <a:r>
              <a:rPr lang="en-US" dirty="0"/>
              <a:t>, M. F., Fong, C. Y., </a:t>
            </a:r>
            <a:r>
              <a:rPr lang="en-US" dirty="0" err="1"/>
              <a:t>Trounson</a:t>
            </a:r>
            <a:r>
              <a:rPr lang="en-US" dirty="0"/>
              <a:t>, A. &amp; </a:t>
            </a:r>
            <a:r>
              <a:rPr lang="en-US" dirty="0" err="1"/>
              <a:t>Bongso</a:t>
            </a:r>
            <a:r>
              <a:rPr lang="en-US" dirty="0"/>
              <a:t>, A. Embryonic stem cell lines from human blastocysts: somatic differentiation </a:t>
            </a:r>
            <a:r>
              <a:rPr lang="en-US" i="1" dirty="0"/>
              <a:t>in vitro</a:t>
            </a:r>
            <a:r>
              <a:rPr lang="en-US" dirty="0"/>
              <a:t>. Nat. </a:t>
            </a:r>
            <a:r>
              <a:rPr lang="en-US" dirty="0" err="1"/>
              <a:t>Biotechnol</a:t>
            </a:r>
            <a:r>
              <a:rPr lang="en-US" dirty="0"/>
              <a:t>. 18, 399–404 (2000). </a:t>
            </a:r>
          </a:p>
          <a:p>
            <a:pPr lvl="1"/>
            <a:r>
              <a:rPr lang="en-US" dirty="0">
                <a:hlinkClick r:id="rId293"/>
              </a:rPr>
              <a:t>CAS</a:t>
            </a:r>
            <a:endParaRPr lang="en-US" dirty="0"/>
          </a:p>
          <a:p>
            <a:pPr lvl="1"/>
            <a:r>
              <a:rPr lang="en-US" dirty="0">
                <a:hlinkClick r:id="rId294"/>
              </a:rPr>
              <a:t>ISI</a:t>
            </a:r>
            <a:endParaRPr lang="en-US" dirty="0"/>
          </a:p>
          <a:p>
            <a:pPr lvl="1"/>
            <a:r>
              <a:rPr lang="en-US" dirty="0">
                <a:hlinkClick r:id="rId295"/>
              </a:rPr>
              <a:t>PubMed</a:t>
            </a:r>
            <a:endParaRPr lang="en-US" dirty="0"/>
          </a:p>
          <a:p>
            <a:pPr lvl="1"/>
            <a:r>
              <a:rPr lang="en-US" dirty="0">
                <a:hlinkClick r:id="rId296"/>
              </a:rPr>
              <a:t>Article</a:t>
            </a:r>
            <a:endParaRPr lang="en-US" dirty="0"/>
          </a:p>
          <a:p>
            <a:r>
              <a:rPr lang="en-US" dirty="0" err="1"/>
              <a:t>Itskovitz-Eldor</a:t>
            </a:r>
            <a:r>
              <a:rPr lang="en-US" dirty="0"/>
              <a:t>, J. </a:t>
            </a:r>
            <a:r>
              <a:rPr lang="en-US" i="1" dirty="0"/>
              <a:t>et al</a:t>
            </a:r>
            <a:r>
              <a:rPr lang="en-US" dirty="0"/>
              <a:t>. Differentiation of human embryonic stem cells into </a:t>
            </a:r>
            <a:r>
              <a:rPr lang="en-US" dirty="0" err="1"/>
              <a:t>embryoid</a:t>
            </a:r>
            <a:r>
              <a:rPr lang="en-US" dirty="0"/>
              <a:t> bodies compromising the three embryonic germ layers. Mol. Med. 6, 88–95 (2000). </a:t>
            </a:r>
          </a:p>
          <a:p>
            <a:pPr lvl="1"/>
            <a:r>
              <a:rPr lang="en-US" dirty="0">
                <a:hlinkClick r:id="rId297"/>
              </a:rPr>
              <a:t>CAS</a:t>
            </a:r>
            <a:endParaRPr lang="en-US" dirty="0"/>
          </a:p>
          <a:p>
            <a:pPr lvl="1"/>
            <a:r>
              <a:rPr lang="en-US" dirty="0">
                <a:hlinkClick r:id="rId298"/>
              </a:rPr>
              <a:t>ISI</a:t>
            </a:r>
            <a:endParaRPr lang="en-US" dirty="0"/>
          </a:p>
          <a:p>
            <a:pPr lvl="1"/>
            <a:r>
              <a:rPr lang="en-US" dirty="0">
                <a:hlinkClick r:id="rId299"/>
              </a:rPr>
              <a:t>PubMed</a:t>
            </a:r>
            <a:endParaRPr lang="en-US" dirty="0"/>
          </a:p>
          <a:p>
            <a:r>
              <a:rPr lang="en-US" dirty="0" err="1"/>
              <a:t>Reubinoff</a:t>
            </a:r>
            <a:r>
              <a:rPr lang="en-US" dirty="0"/>
              <a:t>, B. E. </a:t>
            </a:r>
            <a:r>
              <a:rPr lang="en-US" i="1" dirty="0"/>
              <a:t>et al</a:t>
            </a:r>
            <a:r>
              <a:rPr lang="en-US" dirty="0"/>
              <a:t>. Neural progenitors from human embryonic stem cells. Nat. </a:t>
            </a:r>
            <a:r>
              <a:rPr lang="en-US" dirty="0" err="1"/>
              <a:t>Biotechnol</a:t>
            </a:r>
            <a:r>
              <a:rPr lang="en-US" dirty="0"/>
              <a:t>. 19, 1134–1140 (2001). </a:t>
            </a:r>
          </a:p>
          <a:p>
            <a:pPr lvl="1"/>
            <a:r>
              <a:rPr lang="en-US" dirty="0">
                <a:hlinkClick r:id="rId300"/>
              </a:rPr>
              <a:t>CAS</a:t>
            </a:r>
            <a:endParaRPr lang="en-US" dirty="0"/>
          </a:p>
          <a:p>
            <a:pPr lvl="1"/>
            <a:r>
              <a:rPr lang="en-US" dirty="0">
                <a:hlinkClick r:id="rId301"/>
              </a:rPr>
              <a:t>ISI</a:t>
            </a:r>
            <a:endParaRPr lang="en-US" dirty="0"/>
          </a:p>
          <a:p>
            <a:pPr lvl="1"/>
            <a:r>
              <a:rPr lang="en-US" dirty="0">
                <a:hlinkClick r:id="rId302"/>
              </a:rPr>
              <a:t>PubMed</a:t>
            </a:r>
            <a:endParaRPr lang="en-US" dirty="0"/>
          </a:p>
          <a:p>
            <a:pPr lvl="1"/>
            <a:r>
              <a:rPr lang="en-US" dirty="0">
                <a:hlinkClick r:id="rId303"/>
              </a:rPr>
              <a:t>Article</a:t>
            </a:r>
            <a:endParaRPr lang="en-US" dirty="0"/>
          </a:p>
          <a:p>
            <a:r>
              <a:rPr lang="en-US" dirty="0"/>
              <a:t>Zhang, S. C., </a:t>
            </a:r>
            <a:r>
              <a:rPr lang="en-US" dirty="0" err="1"/>
              <a:t>Wernig</a:t>
            </a:r>
            <a:r>
              <a:rPr lang="en-US" dirty="0"/>
              <a:t>, M., Duncan, I. D., </a:t>
            </a:r>
            <a:r>
              <a:rPr lang="en-US" dirty="0" err="1"/>
              <a:t>Brustle</a:t>
            </a:r>
            <a:r>
              <a:rPr lang="en-US" dirty="0"/>
              <a:t>, O. &amp; Thomson, J. A. </a:t>
            </a:r>
            <a:r>
              <a:rPr lang="en-US" i="1" dirty="0"/>
              <a:t>In vitro</a:t>
            </a:r>
            <a:r>
              <a:rPr lang="en-US" dirty="0"/>
              <a:t> differentiation of transplantable neural precursors from human embryonic stem cells. Nat. </a:t>
            </a:r>
            <a:r>
              <a:rPr lang="en-US" dirty="0" err="1"/>
              <a:t>Biotechnol</a:t>
            </a:r>
            <a:r>
              <a:rPr lang="en-US" dirty="0"/>
              <a:t>. 19, 1129–1133 (2001). </a:t>
            </a:r>
          </a:p>
          <a:p>
            <a:pPr lvl="1"/>
            <a:r>
              <a:rPr lang="en-US" dirty="0">
                <a:hlinkClick r:id="rId304"/>
              </a:rPr>
              <a:t>CAS</a:t>
            </a:r>
            <a:endParaRPr lang="en-US" dirty="0"/>
          </a:p>
          <a:p>
            <a:pPr lvl="1"/>
            <a:r>
              <a:rPr lang="en-US" dirty="0">
                <a:hlinkClick r:id="rId305"/>
              </a:rPr>
              <a:t>ISI</a:t>
            </a:r>
            <a:endParaRPr lang="en-US" dirty="0"/>
          </a:p>
          <a:p>
            <a:pPr lvl="1"/>
            <a:r>
              <a:rPr lang="en-US" dirty="0">
                <a:hlinkClick r:id="rId306"/>
              </a:rPr>
              <a:t>PubMed</a:t>
            </a:r>
            <a:endParaRPr lang="en-US" dirty="0"/>
          </a:p>
          <a:p>
            <a:pPr lvl="1"/>
            <a:r>
              <a:rPr lang="en-US" dirty="0">
                <a:hlinkClick r:id="rId307"/>
              </a:rPr>
              <a:t>Article</a:t>
            </a:r>
            <a:endParaRPr lang="en-US" dirty="0"/>
          </a:p>
          <a:p>
            <a:r>
              <a:rPr lang="en-US" dirty="0"/>
              <a:t>Kawasaki, H. </a:t>
            </a:r>
            <a:r>
              <a:rPr lang="en-US" i="1" dirty="0"/>
              <a:t>et al</a:t>
            </a:r>
            <a:r>
              <a:rPr lang="en-US" dirty="0"/>
              <a:t>. Induction of midbrain dopaminergic neurons from ES cells by stromal cell-derived inducing activity. Neuron 28, 31–40 (2000). </a:t>
            </a:r>
          </a:p>
          <a:p>
            <a:pPr lvl="1"/>
            <a:r>
              <a:rPr lang="en-US" dirty="0">
                <a:hlinkClick r:id="rId308"/>
              </a:rPr>
              <a:t>CAS</a:t>
            </a:r>
            <a:endParaRPr lang="en-US" dirty="0"/>
          </a:p>
          <a:p>
            <a:pPr lvl="1"/>
            <a:r>
              <a:rPr lang="en-US" dirty="0">
                <a:hlinkClick r:id="rId309"/>
              </a:rPr>
              <a:t>ISI</a:t>
            </a:r>
            <a:endParaRPr lang="en-US" dirty="0"/>
          </a:p>
          <a:p>
            <a:pPr lvl="1"/>
            <a:r>
              <a:rPr lang="en-US" dirty="0">
                <a:hlinkClick r:id="rId310"/>
              </a:rPr>
              <a:t>PubMed</a:t>
            </a:r>
            <a:endParaRPr lang="en-US" dirty="0"/>
          </a:p>
          <a:p>
            <a:pPr lvl="1"/>
            <a:r>
              <a:rPr lang="en-US" dirty="0">
                <a:hlinkClick r:id="rId311"/>
              </a:rPr>
              <a:t>Article</a:t>
            </a:r>
            <a:endParaRPr lang="en-US" dirty="0"/>
          </a:p>
          <a:p>
            <a:r>
              <a:rPr lang="en-US" dirty="0"/>
              <a:t>Kim, J. H. </a:t>
            </a:r>
            <a:r>
              <a:rPr lang="en-US" i="1" dirty="0"/>
              <a:t>et al</a:t>
            </a:r>
            <a:r>
              <a:rPr lang="en-US" dirty="0"/>
              <a:t>. Dopamine neurons derived from embryonic stem cells function in an animal model of Parkinson's disease. Nature 418, 50–56 (2002). </a:t>
            </a:r>
          </a:p>
          <a:p>
            <a:pPr lvl="1"/>
            <a:r>
              <a:rPr lang="en-US" dirty="0">
                <a:hlinkClick r:id="rId312"/>
              </a:rPr>
              <a:t>CAS</a:t>
            </a:r>
            <a:endParaRPr lang="en-US" dirty="0"/>
          </a:p>
          <a:p>
            <a:pPr lvl="1"/>
            <a:r>
              <a:rPr lang="en-US" dirty="0">
                <a:hlinkClick r:id="rId313"/>
              </a:rPr>
              <a:t>ISI</a:t>
            </a:r>
            <a:endParaRPr lang="en-US" dirty="0"/>
          </a:p>
          <a:p>
            <a:pPr lvl="1"/>
            <a:r>
              <a:rPr lang="en-US" dirty="0">
                <a:hlinkClick r:id="rId314"/>
              </a:rPr>
              <a:t>PubMed</a:t>
            </a:r>
            <a:endParaRPr lang="en-US" dirty="0"/>
          </a:p>
          <a:p>
            <a:pPr lvl="1"/>
            <a:r>
              <a:rPr lang="en-US" dirty="0">
                <a:hlinkClick r:id="rId315"/>
              </a:rPr>
              <a:t>Article</a:t>
            </a:r>
            <a:endParaRPr lang="en-US" dirty="0"/>
          </a:p>
          <a:p>
            <a:r>
              <a:rPr lang="en-US" dirty="0" err="1"/>
              <a:t>Brederlau</a:t>
            </a:r>
            <a:r>
              <a:rPr lang="en-US" dirty="0"/>
              <a:t>, A. </a:t>
            </a:r>
            <a:r>
              <a:rPr lang="en-US" i="1" dirty="0"/>
              <a:t>et al</a:t>
            </a:r>
            <a:r>
              <a:rPr lang="en-US" dirty="0"/>
              <a:t>. Transplantation of human embryonic stem cell-derived cells to a rat model of Parkinson's disease: effect of </a:t>
            </a:r>
            <a:r>
              <a:rPr lang="en-US" i="1" dirty="0"/>
              <a:t>in vitro</a:t>
            </a:r>
            <a:r>
              <a:rPr lang="en-US" dirty="0"/>
              <a:t> differentiation on graft survival and </a:t>
            </a:r>
            <a:r>
              <a:rPr lang="en-US" dirty="0" err="1"/>
              <a:t>teratoma</a:t>
            </a:r>
            <a:r>
              <a:rPr lang="en-US" dirty="0"/>
              <a:t> formation. Stem Cells 24, 1433–1440 (2006). </a:t>
            </a:r>
          </a:p>
          <a:p>
            <a:pPr lvl="1"/>
            <a:r>
              <a:rPr lang="en-US" dirty="0">
                <a:hlinkClick r:id="rId316"/>
              </a:rPr>
              <a:t>CAS</a:t>
            </a:r>
            <a:endParaRPr lang="en-US" dirty="0"/>
          </a:p>
          <a:p>
            <a:pPr lvl="1"/>
            <a:r>
              <a:rPr lang="en-US" dirty="0">
                <a:hlinkClick r:id="rId317"/>
              </a:rPr>
              <a:t>ISI</a:t>
            </a:r>
            <a:endParaRPr lang="en-US" dirty="0"/>
          </a:p>
          <a:p>
            <a:pPr lvl="1"/>
            <a:r>
              <a:rPr lang="en-US" dirty="0">
                <a:hlinkClick r:id="rId318"/>
              </a:rPr>
              <a:t>PubMed</a:t>
            </a:r>
            <a:endParaRPr lang="en-US" dirty="0"/>
          </a:p>
          <a:p>
            <a:pPr lvl="1"/>
            <a:r>
              <a:rPr lang="en-US" dirty="0">
                <a:hlinkClick r:id="rId319"/>
              </a:rPr>
              <a:t>Article</a:t>
            </a:r>
            <a:endParaRPr lang="en-US" dirty="0"/>
          </a:p>
          <a:p>
            <a:r>
              <a:rPr lang="en-US" dirty="0"/>
              <a:t>Park, C. H. </a:t>
            </a:r>
            <a:r>
              <a:rPr lang="en-US" i="1" dirty="0"/>
              <a:t>et al</a:t>
            </a:r>
            <a:r>
              <a:rPr lang="en-US" dirty="0"/>
              <a:t>. </a:t>
            </a:r>
            <a:r>
              <a:rPr lang="en-US" i="1" dirty="0"/>
              <a:t>In vitro</a:t>
            </a:r>
            <a:r>
              <a:rPr lang="en-US" dirty="0"/>
              <a:t> and </a:t>
            </a:r>
            <a:r>
              <a:rPr lang="en-US" i="1" dirty="0"/>
              <a:t>in vivo</a:t>
            </a:r>
            <a:r>
              <a:rPr lang="en-US" dirty="0"/>
              <a:t> analyses of human embryonic stem cell-derived dopamine neurons. J. </a:t>
            </a:r>
            <a:r>
              <a:rPr lang="en-US" dirty="0" err="1"/>
              <a:t>Neurochem</a:t>
            </a:r>
            <a:r>
              <a:rPr lang="en-US" dirty="0"/>
              <a:t>. 92, 1265–1276 (2005). </a:t>
            </a:r>
          </a:p>
          <a:p>
            <a:pPr lvl="1"/>
            <a:r>
              <a:rPr lang="en-US" dirty="0">
                <a:hlinkClick r:id="rId320"/>
              </a:rPr>
              <a:t>CAS</a:t>
            </a:r>
            <a:endParaRPr lang="en-US" dirty="0"/>
          </a:p>
          <a:p>
            <a:pPr lvl="1"/>
            <a:r>
              <a:rPr lang="en-US" dirty="0">
                <a:hlinkClick r:id="rId321"/>
              </a:rPr>
              <a:t>ISI</a:t>
            </a:r>
            <a:endParaRPr lang="en-US" dirty="0"/>
          </a:p>
          <a:p>
            <a:pPr lvl="1"/>
            <a:r>
              <a:rPr lang="en-US" dirty="0">
                <a:hlinkClick r:id="rId322"/>
              </a:rPr>
              <a:t>PubMed</a:t>
            </a:r>
            <a:endParaRPr lang="en-US" dirty="0"/>
          </a:p>
          <a:p>
            <a:pPr lvl="1"/>
            <a:r>
              <a:rPr lang="en-US" dirty="0">
                <a:hlinkClick r:id="rId323"/>
              </a:rPr>
              <a:t>Article</a:t>
            </a:r>
            <a:endParaRPr lang="en-US" dirty="0"/>
          </a:p>
          <a:p>
            <a:r>
              <a:rPr lang="en-US" dirty="0"/>
              <a:t>Perrier, A. L. </a:t>
            </a:r>
            <a:r>
              <a:rPr lang="en-US" i="1" dirty="0"/>
              <a:t>et al</a:t>
            </a:r>
            <a:r>
              <a:rPr lang="en-US" dirty="0"/>
              <a:t>. Derivation of midbrain dopamine neurons from human embryonic stem cells. Proc. </a:t>
            </a:r>
            <a:r>
              <a:rPr lang="en-US" dirty="0" err="1"/>
              <a:t>Natl</a:t>
            </a:r>
            <a:r>
              <a:rPr lang="en-US" dirty="0"/>
              <a:t> Acad. Sci. USA 101, 12543–12548 (2004). </a:t>
            </a:r>
          </a:p>
          <a:p>
            <a:pPr lvl="1"/>
            <a:r>
              <a:rPr lang="en-US" dirty="0">
                <a:hlinkClick r:id="rId324"/>
              </a:rPr>
              <a:t>CAS</a:t>
            </a:r>
            <a:endParaRPr lang="en-US" dirty="0"/>
          </a:p>
          <a:p>
            <a:pPr lvl="1"/>
            <a:r>
              <a:rPr lang="en-US" dirty="0">
                <a:hlinkClick r:id="rId325"/>
              </a:rPr>
              <a:t>PubMed</a:t>
            </a:r>
            <a:endParaRPr lang="en-US" dirty="0"/>
          </a:p>
          <a:p>
            <a:pPr lvl="1"/>
            <a:r>
              <a:rPr lang="en-US" dirty="0">
                <a:hlinkClick r:id="rId326"/>
              </a:rPr>
              <a:t>Article</a:t>
            </a:r>
            <a:endParaRPr lang="en-US" dirty="0"/>
          </a:p>
          <a:p>
            <a:r>
              <a:rPr lang="en-US" dirty="0"/>
              <a:t>Sonntag, K. C. </a:t>
            </a:r>
            <a:r>
              <a:rPr lang="en-US" i="1" dirty="0"/>
              <a:t>et al</a:t>
            </a:r>
            <a:r>
              <a:rPr lang="en-US" dirty="0"/>
              <a:t>. Enhanced yield of </a:t>
            </a:r>
            <a:r>
              <a:rPr lang="en-US" dirty="0" err="1"/>
              <a:t>neuroepithelial</a:t>
            </a:r>
            <a:r>
              <a:rPr lang="en-US" dirty="0"/>
              <a:t> precursors and midbrain-like dopaminergic neurons from human embryonic stem cells using the bone </a:t>
            </a:r>
            <a:r>
              <a:rPr lang="en-US" dirty="0" err="1"/>
              <a:t>morphogenic</a:t>
            </a:r>
            <a:r>
              <a:rPr lang="en-US" dirty="0"/>
              <a:t> protein antagonist noggin. Stem Cells 25, 411–418 (2007). </a:t>
            </a:r>
          </a:p>
          <a:p>
            <a:pPr lvl="1"/>
            <a:r>
              <a:rPr lang="en-US" dirty="0">
                <a:hlinkClick r:id="rId327"/>
              </a:rPr>
              <a:t>CAS</a:t>
            </a:r>
            <a:endParaRPr lang="en-US" dirty="0"/>
          </a:p>
          <a:p>
            <a:pPr lvl="1"/>
            <a:r>
              <a:rPr lang="en-US" dirty="0">
                <a:hlinkClick r:id="rId328"/>
              </a:rPr>
              <a:t>PubMed</a:t>
            </a:r>
            <a:endParaRPr lang="en-US" dirty="0"/>
          </a:p>
          <a:p>
            <a:pPr lvl="1"/>
            <a:r>
              <a:rPr lang="en-US" dirty="0">
                <a:hlinkClick r:id="rId329"/>
              </a:rPr>
              <a:t>Article</a:t>
            </a:r>
            <a:endParaRPr lang="en-US" dirty="0"/>
          </a:p>
          <a:p>
            <a:r>
              <a:rPr lang="en-US" dirty="0" err="1"/>
              <a:t>Zeng</a:t>
            </a:r>
            <a:r>
              <a:rPr lang="en-US" dirty="0"/>
              <a:t>, X. </a:t>
            </a:r>
            <a:r>
              <a:rPr lang="en-US" i="1" dirty="0"/>
              <a:t>et al</a:t>
            </a:r>
            <a:r>
              <a:rPr lang="en-US" dirty="0"/>
              <a:t>. Dopaminergic differentiation of human embryonic stem cells. Stem Cells 22, 925–940 (2004). </a:t>
            </a:r>
          </a:p>
          <a:p>
            <a:pPr lvl="1"/>
            <a:r>
              <a:rPr lang="en-US" dirty="0">
                <a:hlinkClick r:id="rId330"/>
              </a:rPr>
              <a:t>CAS</a:t>
            </a:r>
            <a:endParaRPr lang="en-US" dirty="0"/>
          </a:p>
          <a:p>
            <a:pPr lvl="1"/>
            <a:r>
              <a:rPr lang="en-US" dirty="0">
                <a:hlinkClick r:id="rId331"/>
              </a:rPr>
              <a:t>ISI</a:t>
            </a:r>
            <a:endParaRPr lang="en-US" dirty="0"/>
          </a:p>
          <a:p>
            <a:pPr lvl="1"/>
            <a:r>
              <a:rPr lang="en-US" dirty="0">
                <a:hlinkClick r:id="rId332"/>
              </a:rPr>
              <a:t>PubMed</a:t>
            </a:r>
            <a:endParaRPr lang="en-US" dirty="0"/>
          </a:p>
          <a:p>
            <a:pPr lvl="1"/>
            <a:r>
              <a:rPr lang="en-US" dirty="0">
                <a:hlinkClick r:id="rId333"/>
              </a:rPr>
              <a:t>Article</a:t>
            </a:r>
            <a:endParaRPr lang="en-US" dirty="0"/>
          </a:p>
          <a:p>
            <a:r>
              <a:rPr lang="en-US" dirty="0"/>
              <a:t>Roy, N. S. </a:t>
            </a:r>
            <a:r>
              <a:rPr lang="en-US" i="1" dirty="0"/>
              <a:t>et al</a:t>
            </a:r>
            <a:r>
              <a:rPr lang="en-US" dirty="0"/>
              <a:t>. Functional engraftment of human ES cell-derived dopaminergic neurons enriched by </a:t>
            </a:r>
            <a:r>
              <a:rPr lang="en-US" dirty="0" err="1"/>
              <a:t>coculture</a:t>
            </a:r>
            <a:r>
              <a:rPr lang="en-US" dirty="0"/>
              <a:t> with telomerase-immortalized midbrain astrocytes. Nat. Med. 12, 1259–1268 (2006). </a:t>
            </a:r>
          </a:p>
          <a:p>
            <a:pPr lvl="1"/>
            <a:r>
              <a:rPr lang="en-US" dirty="0">
                <a:hlinkClick r:id="rId334"/>
              </a:rPr>
              <a:t>CAS</a:t>
            </a:r>
            <a:endParaRPr lang="en-US" dirty="0"/>
          </a:p>
          <a:p>
            <a:pPr lvl="1"/>
            <a:r>
              <a:rPr lang="en-US" dirty="0">
                <a:hlinkClick r:id="rId335"/>
              </a:rPr>
              <a:t>ISI</a:t>
            </a:r>
            <a:endParaRPr lang="en-US" dirty="0"/>
          </a:p>
          <a:p>
            <a:pPr lvl="1"/>
            <a:r>
              <a:rPr lang="en-US" dirty="0">
                <a:hlinkClick r:id="rId336"/>
              </a:rPr>
              <a:t>PubMed</a:t>
            </a:r>
            <a:endParaRPr lang="en-US" dirty="0"/>
          </a:p>
          <a:p>
            <a:pPr lvl="1"/>
            <a:r>
              <a:rPr lang="en-US" dirty="0">
                <a:hlinkClick r:id="rId337"/>
              </a:rPr>
              <a:t>Article</a:t>
            </a:r>
            <a:endParaRPr lang="en-US" dirty="0"/>
          </a:p>
          <a:p>
            <a:r>
              <a:rPr lang="en-US" dirty="0"/>
              <a:t>Cooper, O. </a:t>
            </a:r>
            <a:r>
              <a:rPr lang="en-US" i="1" dirty="0"/>
              <a:t>et al</a:t>
            </a:r>
            <a:r>
              <a:rPr lang="en-US" dirty="0"/>
              <a:t>. Differentiation of human ES and Parkinson's disease </a:t>
            </a:r>
            <a:r>
              <a:rPr lang="en-US" dirty="0" err="1"/>
              <a:t>iPS</a:t>
            </a:r>
            <a:r>
              <a:rPr lang="en-US" dirty="0"/>
              <a:t> cells into ventral midbrain dopaminergic neurons requires a high activity form of SHH, FGF8a and specific regionalization by retinoic acid. Mol. Cell. </a:t>
            </a:r>
            <a:r>
              <a:rPr lang="en-US" dirty="0" err="1"/>
              <a:t>Neurosci</a:t>
            </a:r>
            <a:r>
              <a:rPr lang="en-US" dirty="0"/>
              <a:t>. 45, 258–266 (2010). </a:t>
            </a:r>
          </a:p>
          <a:p>
            <a:pPr lvl="1"/>
            <a:r>
              <a:rPr lang="en-US" dirty="0">
                <a:hlinkClick r:id="rId338"/>
              </a:rPr>
              <a:t>CAS</a:t>
            </a:r>
            <a:endParaRPr lang="en-US" dirty="0"/>
          </a:p>
          <a:p>
            <a:pPr lvl="1"/>
            <a:r>
              <a:rPr lang="en-US" dirty="0">
                <a:hlinkClick r:id="rId339"/>
              </a:rPr>
              <a:t>ISI</a:t>
            </a:r>
            <a:endParaRPr lang="en-US" dirty="0"/>
          </a:p>
          <a:p>
            <a:pPr lvl="1"/>
            <a:r>
              <a:rPr lang="en-US" dirty="0">
                <a:hlinkClick r:id="rId340"/>
              </a:rPr>
              <a:t>PubMed</a:t>
            </a:r>
            <a:endParaRPr lang="en-US" dirty="0"/>
          </a:p>
          <a:p>
            <a:pPr lvl="1"/>
            <a:r>
              <a:rPr lang="en-US" dirty="0">
                <a:hlinkClick r:id="rId341"/>
              </a:rPr>
              <a:t>Article</a:t>
            </a:r>
            <a:endParaRPr lang="en-US" dirty="0"/>
          </a:p>
          <a:p>
            <a:r>
              <a:rPr lang="en-US" dirty="0"/>
              <a:t>Yan, Y. </a:t>
            </a:r>
            <a:r>
              <a:rPr lang="en-US" i="1" dirty="0"/>
              <a:t>et al</a:t>
            </a:r>
            <a:r>
              <a:rPr lang="en-US" dirty="0"/>
              <a:t>. Directed differentiation of dopaminergic neuronal subtypes from human embryonic stem cells. Stem Cells 23, 781–790 (2005). </a:t>
            </a:r>
          </a:p>
          <a:p>
            <a:pPr lvl="1"/>
            <a:r>
              <a:rPr lang="en-US" dirty="0">
                <a:hlinkClick r:id="rId342"/>
              </a:rPr>
              <a:t>CAS</a:t>
            </a:r>
            <a:endParaRPr lang="en-US" dirty="0"/>
          </a:p>
          <a:p>
            <a:pPr lvl="1"/>
            <a:r>
              <a:rPr lang="en-US" dirty="0">
                <a:hlinkClick r:id="rId343"/>
              </a:rPr>
              <a:t>ISI</a:t>
            </a:r>
            <a:endParaRPr lang="en-US" dirty="0"/>
          </a:p>
          <a:p>
            <a:pPr lvl="1"/>
            <a:r>
              <a:rPr lang="en-US" dirty="0">
                <a:hlinkClick r:id="rId344"/>
              </a:rPr>
              <a:t>PubMed</a:t>
            </a:r>
            <a:endParaRPr lang="en-US" dirty="0"/>
          </a:p>
          <a:p>
            <a:pPr lvl="1"/>
            <a:r>
              <a:rPr lang="en-US" dirty="0">
                <a:hlinkClick r:id="rId345"/>
              </a:rPr>
              <a:t>Article</a:t>
            </a:r>
            <a:endParaRPr lang="en-US" dirty="0"/>
          </a:p>
          <a:p>
            <a:r>
              <a:rPr lang="en-US" dirty="0"/>
              <a:t>Yang, D., Zhang, Z. J., Oldenburg, M., Ayala, M. &amp; Zhang, S. C. Human embryonic stem cell-derived dopaminergic neurons reverse functional deficit in </a:t>
            </a:r>
            <a:r>
              <a:rPr lang="en-US" dirty="0" err="1"/>
              <a:t>parkinsonian</a:t>
            </a:r>
            <a:r>
              <a:rPr lang="en-US" dirty="0"/>
              <a:t> rats. Stem Cells 26, 55–63 (2008). </a:t>
            </a:r>
          </a:p>
          <a:p>
            <a:pPr lvl="1"/>
            <a:r>
              <a:rPr lang="en-US" dirty="0">
                <a:hlinkClick r:id="rId346"/>
              </a:rPr>
              <a:t>CAS</a:t>
            </a:r>
            <a:endParaRPr lang="en-US" dirty="0"/>
          </a:p>
          <a:p>
            <a:pPr lvl="1"/>
            <a:r>
              <a:rPr lang="en-US" dirty="0">
                <a:hlinkClick r:id="rId347"/>
              </a:rPr>
              <a:t>PubMed</a:t>
            </a:r>
            <a:endParaRPr lang="en-US" dirty="0"/>
          </a:p>
          <a:p>
            <a:pPr lvl="1"/>
            <a:r>
              <a:rPr lang="en-US" dirty="0">
                <a:hlinkClick r:id="rId348"/>
              </a:rPr>
              <a:t>Article</a:t>
            </a:r>
            <a:endParaRPr lang="en-US" dirty="0"/>
          </a:p>
          <a:p>
            <a:r>
              <a:rPr lang="en-US" dirty="0"/>
              <a:t>Takahashi, K., </a:t>
            </a:r>
            <a:r>
              <a:rPr lang="en-US" dirty="0" err="1"/>
              <a:t>Okita</a:t>
            </a:r>
            <a:r>
              <a:rPr lang="en-US" dirty="0"/>
              <a:t>, K., Nakagawa, M. &amp; Yamanaka, S. Induction of pluripotent stem cells from fibroblast cultures. Nat. </a:t>
            </a:r>
            <a:r>
              <a:rPr lang="en-US" dirty="0" err="1"/>
              <a:t>Protoc</a:t>
            </a:r>
            <a:r>
              <a:rPr lang="en-US" dirty="0"/>
              <a:t>. 2, 3081–3089 (2007). </a:t>
            </a:r>
          </a:p>
          <a:p>
            <a:pPr lvl="1"/>
            <a:r>
              <a:rPr lang="en-US" dirty="0">
                <a:hlinkClick r:id="rId349"/>
              </a:rPr>
              <a:t>CAS</a:t>
            </a:r>
            <a:endParaRPr lang="en-US" dirty="0"/>
          </a:p>
          <a:p>
            <a:pPr lvl="1"/>
            <a:r>
              <a:rPr lang="en-US" dirty="0">
                <a:hlinkClick r:id="rId350"/>
              </a:rPr>
              <a:t>ISI</a:t>
            </a:r>
            <a:endParaRPr lang="en-US" dirty="0"/>
          </a:p>
          <a:p>
            <a:pPr lvl="1"/>
            <a:r>
              <a:rPr lang="en-US" dirty="0">
                <a:hlinkClick r:id="rId351"/>
              </a:rPr>
              <a:t>PubMed</a:t>
            </a:r>
            <a:endParaRPr lang="en-US" dirty="0"/>
          </a:p>
          <a:p>
            <a:pPr lvl="1"/>
            <a:r>
              <a:rPr lang="en-US" dirty="0">
                <a:hlinkClick r:id="rId352"/>
              </a:rPr>
              <a:t>Article</a:t>
            </a:r>
            <a:endParaRPr lang="en-US" dirty="0"/>
          </a:p>
          <a:p>
            <a:r>
              <a:rPr lang="en-US" dirty="0" err="1"/>
              <a:t>Soldner</a:t>
            </a:r>
            <a:r>
              <a:rPr lang="en-US" dirty="0"/>
              <a:t>, F. </a:t>
            </a:r>
            <a:r>
              <a:rPr lang="en-US" i="1" dirty="0"/>
              <a:t>et al</a:t>
            </a:r>
            <a:r>
              <a:rPr lang="en-US" dirty="0"/>
              <a:t>. Parkinson's disease patient-derived induced pluripotent stem cells free of viral reprogramming factors. Cell 136, 964–977 (2009). </a:t>
            </a:r>
          </a:p>
          <a:p>
            <a:pPr lvl="1"/>
            <a:r>
              <a:rPr lang="en-US" dirty="0">
                <a:hlinkClick r:id="rId353"/>
              </a:rPr>
              <a:t>CAS</a:t>
            </a:r>
            <a:endParaRPr lang="en-US" dirty="0"/>
          </a:p>
          <a:p>
            <a:pPr lvl="1"/>
            <a:r>
              <a:rPr lang="en-US" dirty="0">
                <a:hlinkClick r:id="rId354"/>
              </a:rPr>
              <a:t>ISI</a:t>
            </a:r>
            <a:endParaRPr lang="en-US" dirty="0"/>
          </a:p>
          <a:p>
            <a:pPr lvl="1"/>
            <a:r>
              <a:rPr lang="en-US" dirty="0">
                <a:hlinkClick r:id="rId355"/>
              </a:rPr>
              <a:t>PubMed</a:t>
            </a:r>
            <a:endParaRPr lang="en-US" dirty="0"/>
          </a:p>
          <a:p>
            <a:pPr lvl="1"/>
            <a:r>
              <a:rPr lang="en-US" dirty="0">
                <a:hlinkClick r:id="rId356"/>
              </a:rPr>
              <a:t>Article</a:t>
            </a:r>
            <a:endParaRPr lang="en-US" dirty="0"/>
          </a:p>
          <a:p>
            <a:r>
              <a:rPr lang="en-US" dirty="0" err="1"/>
              <a:t>Hargus</a:t>
            </a:r>
            <a:r>
              <a:rPr lang="en-US" dirty="0"/>
              <a:t>, G. </a:t>
            </a:r>
            <a:r>
              <a:rPr lang="en-US" i="1" dirty="0"/>
              <a:t>et al</a:t>
            </a:r>
            <a:r>
              <a:rPr lang="en-US" dirty="0"/>
              <a:t>. Differentiated Parkinson patient-derived induced pluripotent stem cells grow in the adult rodent brain and reduce motor asymmetry in </a:t>
            </a:r>
            <a:r>
              <a:rPr lang="en-US" dirty="0" err="1"/>
              <a:t>parkinsonian</a:t>
            </a:r>
            <a:r>
              <a:rPr lang="en-US" dirty="0"/>
              <a:t> rats. Proc. </a:t>
            </a:r>
            <a:r>
              <a:rPr lang="en-US" dirty="0" err="1"/>
              <a:t>Natl</a:t>
            </a:r>
            <a:r>
              <a:rPr lang="en-US" dirty="0"/>
              <a:t> Acad. Sci. USA 107, 15921–15926 (2010). </a:t>
            </a:r>
          </a:p>
          <a:p>
            <a:pPr lvl="1"/>
            <a:r>
              <a:rPr lang="en-US" dirty="0">
                <a:hlinkClick r:id="rId357"/>
              </a:rPr>
              <a:t>PubMed</a:t>
            </a:r>
            <a:endParaRPr lang="en-US" dirty="0"/>
          </a:p>
          <a:p>
            <a:pPr lvl="1"/>
            <a:r>
              <a:rPr lang="en-US" dirty="0">
                <a:hlinkClick r:id="rId358"/>
              </a:rPr>
              <a:t>Article</a:t>
            </a:r>
            <a:endParaRPr lang="en-US" dirty="0"/>
          </a:p>
          <a:p>
            <a:r>
              <a:rPr lang="en-US" dirty="0"/>
              <a:t>Kikuchi, T. </a:t>
            </a:r>
            <a:r>
              <a:rPr lang="en-US" i="1" dirty="0"/>
              <a:t>et al</a:t>
            </a:r>
            <a:r>
              <a:rPr lang="en-US" dirty="0"/>
              <a:t>. Survival of human induced pluripotent stem cell-derived midbrain dopaminergic neurons in the brain of a primate model of Parkinson's disease. J. </a:t>
            </a:r>
            <a:r>
              <a:rPr lang="en-US" dirty="0" err="1"/>
              <a:t>Parkinsons</a:t>
            </a:r>
            <a:r>
              <a:rPr lang="en-US" dirty="0"/>
              <a:t> Dis. 1, 395–412 (2011). </a:t>
            </a:r>
          </a:p>
          <a:p>
            <a:pPr lvl="1"/>
            <a:r>
              <a:rPr lang="en-US" dirty="0">
                <a:hlinkClick r:id="rId359"/>
              </a:rPr>
              <a:t>CAS</a:t>
            </a:r>
            <a:endParaRPr lang="en-US" dirty="0"/>
          </a:p>
          <a:p>
            <a:pPr lvl="1"/>
            <a:r>
              <a:rPr lang="en-US" dirty="0">
                <a:hlinkClick r:id="rId360"/>
              </a:rPr>
              <a:t>PubMed</a:t>
            </a:r>
            <a:endParaRPr lang="en-US" dirty="0"/>
          </a:p>
          <a:p>
            <a:r>
              <a:rPr lang="en-US" dirty="0"/>
              <a:t>Bonilla, S. </a:t>
            </a:r>
            <a:r>
              <a:rPr lang="en-US" i="1" dirty="0"/>
              <a:t>et al</a:t>
            </a:r>
            <a:r>
              <a:rPr lang="en-US" dirty="0"/>
              <a:t>. Identification of midbrain floor plate radial glia-like cells as dopaminergic progenitors. Glia 56, 809–820 (2008). </a:t>
            </a:r>
          </a:p>
          <a:p>
            <a:pPr lvl="1"/>
            <a:r>
              <a:rPr lang="en-US" dirty="0">
                <a:hlinkClick r:id="rId361"/>
              </a:rPr>
              <a:t>PubMed</a:t>
            </a:r>
            <a:endParaRPr lang="en-US" dirty="0"/>
          </a:p>
          <a:p>
            <a:pPr lvl="1"/>
            <a:r>
              <a:rPr lang="en-US" dirty="0">
                <a:hlinkClick r:id="rId362"/>
              </a:rPr>
              <a:t>Article</a:t>
            </a:r>
            <a:endParaRPr lang="en-US" dirty="0"/>
          </a:p>
          <a:p>
            <a:r>
              <a:rPr lang="en-US" dirty="0"/>
              <a:t>Ono, Y. </a:t>
            </a:r>
            <a:r>
              <a:rPr lang="en-US" i="1" dirty="0"/>
              <a:t>et al</a:t>
            </a:r>
            <a:r>
              <a:rPr lang="en-US" dirty="0"/>
              <a:t>. Differences in neurogenic potential in floor plate cells along an </a:t>
            </a:r>
            <a:r>
              <a:rPr lang="en-US" dirty="0" err="1"/>
              <a:t>anteroposterior</a:t>
            </a:r>
            <a:r>
              <a:rPr lang="en-US" dirty="0"/>
              <a:t> location: midbrain dopaminergic neurons originate from </a:t>
            </a:r>
            <a:r>
              <a:rPr lang="en-US" dirty="0" err="1"/>
              <a:t>mesencephalic</a:t>
            </a:r>
            <a:r>
              <a:rPr lang="en-US" dirty="0"/>
              <a:t> floor plate cells. Development 134, 3213–3225 (2007). </a:t>
            </a:r>
          </a:p>
          <a:p>
            <a:pPr lvl="1"/>
            <a:r>
              <a:rPr lang="en-US" dirty="0">
                <a:hlinkClick r:id="rId363"/>
              </a:rPr>
              <a:t>CAS</a:t>
            </a:r>
            <a:endParaRPr lang="en-US" dirty="0"/>
          </a:p>
          <a:p>
            <a:pPr lvl="1"/>
            <a:r>
              <a:rPr lang="en-US" dirty="0">
                <a:hlinkClick r:id="rId364"/>
              </a:rPr>
              <a:t>ISI</a:t>
            </a:r>
            <a:endParaRPr lang="en-US" dirty="0"/>
          </a:p>
          <a:p>
            <a:pPr lvl="1"/>
            <a:r>
              <a:rPr lang="en-US" dirty="0">
                <a:hlinkClick r:id="rId365"/>
              </a:rPr>
              <a:t>PubMed</a:t>
            </a:r>
            <a:endParaRPr lang="en-US" dirty="0"/>
          </a:p>
          <a:p>
            <a:pPr lvl="1"/>
            <a:r>
              <a:rPr lang="en-US" dirty="0">
                <a:hlinkClick r:id="rId366"/>
              </a:rPr>
              <a:t>Article</a:t>
            </a:r>
            <a:endParaRPr lang="en-US" dirty="0"/>
          </a:p>
          <a:p>
            <a:r>
              <a:rPr lang="en-US" dirty="0" err="1"/>
              <a:t>Placzek</a:t>
            </a:r>
            <a:r>
              <a:rPr lang="en-US" dirty="0"/>
              <a:t>, M. &amp; Briscoe, J. The floor plate: multiple cells, multiple signals. Nat. Rev. </a:t>
            </a:r>
            <a:r>
              <a:rPr lang="en-US" dirty="0" err="1"/>
              <a:t>Neurosci</a:t>
            </a:r>
            <a:r>
              <a:rPr lang="en-US" dirty="0"/>
              <a:t>. 6, 230–240 (2005). </a:t>
            </a:r>
          </a:p>
          <a:p>
            <a:pPr lvl="1"/>
            <a:r>
              <a:rPr lang="en-US" dirty="0">
                <a:hlinkClick r:id="rId367"/>
              </a:rPr>
              <a:t>CAS</a:t>
            </a:r>
            <a:endParaRPr lang="en-US" dirty="0"/>
          </a:p>
          <a:p>
            <a:pPr lvl="1"/>
            <a:r>
              <a:rPr lang="en-US" dirty="0">
                <a:hlinkClick r:id="rId368"/>
              </a:rPr>
              <a:t>ISI</a:t>
            </a:r>
            <a:endParaRPr lang="en-US" dirty="0"/>
          </a:p>
          <a:p>
            <a:pPr lvl="1"/>
            <a:r>
              <a:rPr lang="en-US" dirty="0">
                <a:hlinkClick r:id="rId369"/>
              </a:rPr>
              <a:t>PubMed</a:t>
            </a:r>
            <a:endParaRPr lang="en-US" dirty="0"/>
          </a:p>
          <a:p>
            <a:pPr lvl="1"/>
            <a:r>
              <a:rPr lang="en-US" dirty="0">
                <a:hlinkClick r:id="rId370"/>
              </a:rPr>
              <a:t>Article</a:t>
            </a:r>
            <a:endParaRPr lang="en-US" dirty="0"/>
          </a:p>
          <a:p>
            <a:r>
              <a:rPr lang="en-US" dirty="0"/>
              <a:t>Arenas, E., Denham, M. &amp; </a:t>
            </a:r>
            <a:r>
              <a:rPr lang="en-US" dirty="0" err="1"/>
              <a:t>Villaescusa</a:t>
            </a:r>
            <a:r>
              <a:rPr lang="en-US" dirty="0"/>
              <a:t>, J. C. How to make a midbrain dopaminergic neuron. Development 142, 1918–1936 (2015). </a:t>
            </a:r>
          </a:p>
          <a:p>
            <a:pPr lvl="1"/>
            <a:r>
              <a:rPr lang="en-US" dirty="0">
                <a:hlinkClick r:id="rId371"/>
              </a:rPr>
              <a:t>CAS</a:t>
            </a:r>
            <a:endParaRPr lang="en-US" dirty="0"/>
          </a:p>
          <a:p>
            <a:pPr lvl="1"/>
            <a:r>
              <a:rPr lang="en-US" dirty="0">
                <a:hlinkClick r:id="rId372"/>
              </a:rPr>
              <a:t>PubMed</a:t>
            </a:r>
            <a:endParaRPr lang="en-US" dirty="0"/>
          </a:p>
          <a:p>
            <a:pPr lvl="1"/>
            <a:r>
              <a:rPr lang="en-US" dirty="0">
                <a:hlinkClick r:id="rId373"/>
              </a:rPr>
              <a:t>Article</a:t>
            </a:r>
            <a:endParaRPr lang="en-US" dirty="0"/>
          </a:p>
          <a:p>
            <a:r>
              <a:rPr lang="en-US" dirty="0"/>
              <a:t>Chambers, S. M. </a:t>
            </a:r>
            <a:r>
              <a:rPr lang="en-US" i="1" dirty="0"/>
              <a:t>et al</a:t>
            </a:r>
            <a:r>
              <a:rPr lang="en-US" dirty="0"/>
              <a:t>. Highly efficient neural conversion of human ES and </a:t>
            </a:r>
            <a:r>
              <a:rPr lang="en-US" dirty="0" err="1"/>
              <a:t>iPS</a:t>
            </a:r>
            <a:r>
              <a:rPr lang="en-US" dirty="0"/>
              <a:t> cells by dual inhibition of SMAD signaling. Nat. </a:t>
            </a:r>
            <a:r>
              <a:rPr lang="en-US" dirty="0" err="1"/>
              <a:t>Biotechnol</a:t>
            </a:r>
            <a:r>
              <a:rPr lang="en-US" dirty="0"/>
              <a:t>. 27, 275–280 (2009). </a:t>
            </a:r>
          </a:p>
          <a:p>
            <a:pPr lvl="1"/>
            <a:r>
              <a:rPr lang="en-US" dirty="0">
                <a:hlinkClick r:id="rId374"/>
              </a:rPr>
              <a:t>CAS</a:t>
            </a:r>
            <a:endParaRPr lang="en-US" dirty="0"/>
          </a:p>
          <a:p>
            <a:pPr lvl="1"/>
            <a:r>
              <a:rPr lang="en-US" dirty="0">
                <a:hlinkClick r:id="rId375"/>
              </a:rPr>
              <a:t>ISI</a:t>
            </a:r>
            <a:endParaRPr lang="en-US" dirty="0"/>
          </a:p>
          <a:p>
            <a:pPr lvl="1"/>
            <a:r>
              <a:rPr lang="en-US" dirty="0">
                <a:hlinkClick r:id="rId376"/>
              </a:rPr>
              <a:t>PubMed</a:t>
            </a:r>
            <a:endParaRPr lang="en-US" dirty="0"/>
          </a:p>
          <a:p>
            <a:pPr lvl="1"/>
            <a:r>
              <a:rPr lang="en-US" dirty="0">
                <a:hlinkClick r:id="rId377"/>
              </a:rPr>
              <a:t>Article</a:t>
            </a:r>
            <a:endParaRPr lang="en-US" dirty="0"/>
          </a:p>
          <a:p>
            <a:r>
              <a:rPr lang="en-US" dirty="0" err="1"/>
              <a:t>Tabar</a:t>
            </a:r>
            <a:r>
              <a:rPr lang="en-US" dirty="0"/>
              <a:t>, V. &amp; </a:t>
            </a:r>
            <a:r>
              <a:rPr lang="en-US" dirty="0" err="1"/>
              <a:t>Studer</a:t>
            </a:r>
            <a:r>
              <a:rPr lang="en-US" dirty="0"/>
              <a:t>, L. Pluripotent stem cells in regenerative medicine: challenges and recent progress. Nat. Rev. Genet. 15, 82–92 (2014). </a:t>
            </a:r>
          </a:p>
          <a:p>
            <a:pPr lvl="1"/>
            <a:r>
              <a:rPr lang="en-US" dirty="0">
                <a:hlinkClick r:id="rId378"/>
              </a:rPr>
              <a:t>CAS</a:t>
            </a:r>
            <a:endParaRPr lang="en-US" dirty="0"/>
          </a:p>
          <a:p>
            <a:pPr lvl="1"/>
            <a:r>
              <a:rPr lang="en-US" dirty="0">
                <a:hlinkClick r:id="rId379"/>
              </a:rPr>
              <a:t>ISI</a:t>
            </a:r>
            <a:endParaRPr lang="en-US" dirty="0"/>
          </a:p>
          <a:p>
            <a:pPr lvl="1"/>
            <a:r>
              <a:rPr lang="en-US" dirty="0">
                <a:hlinkClick r:id="rId380"/>
              </a:rPr>
              <a:t>PubMed</a:t>
            </a:r>
            <a:endParaRPr lang="en-US" dirty="0"/>
          </a:p>
          <a:p>
            <a:pPr lvl="1"/>
            <a:r>
              <a:rPr lang="en-US" dirty="0">
                <a:hlinkClick r:id="rId381"/>
              </a:rPr>
              <a:t>Article</a:t>
            </a:r>
            <a:endParaRPr lang="en-US" dirty="0"/>
          </a:p>
          <a:p>
            <a:r>
              <a:rPr lang="en-US" dirty="0" err="1"/>
              <a:t>Fasano</a:t>
            </a:r>
            <a:r>
              <a:rPr lang="en-US" dirty="0"/>
              <a:t>, C. A., Chambers, S. M., Lee, G., </a:t>
            </a:r>
            <a:r>
              <a:rPr lang="en-US" dirty="0" err="1"/>
              <a:t>Tomishima</a:t>
            </a:r>
            <a:r>
              <a:rPr lang="en-US" dirty="0"/>
              <a:t>, M. J. &amp; </a:t>
            </a:r>
            <a:r>
              <a:rPr lang="en-US" dirty="0" err="1"/>
              <a:t>Studer</a:t>
            </a:r>
            <a:r>
              <a:rPr lang="en-US" dirty="0"/>
              <a:t>, L. Efficient derivation of functional floor plate tissue from human embryonic stem cells. Cell Stem Cell 6, 336–347 (2010). </a:t>
            </a:r>
          </a:p>
          <a:p>
            <a:pPr lvl="1"/>
            <a:r>
              <a:rPr lang="en-US" dirty="0">
                <a:hlinkClick r:id="rId382"/>
              </a:rPr>
              <a:t>CAS</a:t>
            </a:r>
            <a:endParaRPr lang="en-US" dirty="0"/>
          </a:p>
          <a:p>
            <a:pPr lvl="1"/>
            <a:r>
              <a:rPr lang="en-US" dirty="0">
                <a:hlinkClick r:id="rId383"/>
              </a:rPr>
              <a:t>ISI</a:t>
            </a:r>
            <a:endParaRPr lang="en-US" dirty="0"/>
          </a:p>
          <a:p>
            <a:pPr lvl="1"/>
            <a:r>
              <a:rPr lang="en-US" dirty="0">
                <a:hlinkClick r:id="rId384"/>
              </a:rPr>
              <a:t>PubMed</a:t>
            </a:r>
            <a:endParaRPr lang="en-US" dirty="0"/>
          </a:p>
          <a:p>
            <a:pPr lvl="1"/>
            <a:r>
              <a:rPr lang="en-US" dirty="0">
                <a:hlinkClick r:id="rId385"/>
              </a:rPr>
              <a:t>Article</a:t>
            </a:r>
            <a:endParaRPr lang="en-US" dirty="0"/>
          </a:p>
          <a:p>
            <a:r>
              <a:rPr lang="en-US" dirty="0" err="1"/>
              <a:t>Kirkeby</a:t>
            </a:r>
            <a:r>
              <a:rPr lang="en-US" dirty="0"/>
              <a:t>, A. </a:t>
            </a:r>
            <a:r>
              <a:rPr lang="en-US" i="1" dirty="0"/>
              <a:t>et al</a:t>
            </a:r>
            <a:r>
              <a:rPr lang="en-US" dirty="0"/>
              <a:t>. Generation of regionally specified neural progenitors and functional neurons from human embryonic stem cells under defined conditions. Cell Rep. 1, 703–714 (2012). </a:t>
            </a:r>
          </a:p>
          <a:p>
            <a:pPr lvl="1"/>
            <a:r>
              <a:rPr lang="en-US" dirty="0">
                <a:hlinkClick r:id="rId386"/>
              </a:rPr>
              <a:t>CAS</a:t>
            </a:r>
            <a:endParaRPr lang="en-US" dirty="0"/>
          </a:p>
          <a:p>
            <a:pPr lvl="1"/>
            <a:r>
              <a:rPr lang="en-US" dirty="0">
                <a:hlinkClick r:id="rId387"/>
              </a:rPr>
              <a:t>PubMed</a:t>
            </a:r>
            <a:endParaRPr lang="en-US" dirty="0"/>
          </a:p>
          <a:p>
            <a:pPr lvl="1"/>
            <a:r>
              <a:rPr lang="en-US" dirty="0">
                <a:hlinkClick r:id="rId388"/>
              </a:rPr>
              <a:t>Article</a:t>
            </a:r>
            <a:endParaRPr lang="en-US" dirty="0"/>
          </a:p>
          <a:p>
            <a:r>
              <a:rPr lang="en-US" dirty="0" err="1"/>
              <a:t>Kriks</a:t>
            </a:r>
            <a:r>
              <a:rPr lang="en-US" dirty="0"/>
              <a:t>, S. </a:t>
            </a:r>
            <a:r>
              <a:rPr lang="en-US" i="1" dirty="0"/>
              <a:t>et al</a:t>
            </a:r>
            <a:r>
              <a:rPr lang="en-US" dirty="0"/>
              <a:t>. Dopamine neurons derived from human ES cells efficiently engraft in animal models of Parkinson's disease. Nature 480, 547–551 (2011). </a:t>
            </a:r>
          </a:p>
          <a:p>
            <a:pPr lvl="1"/>
            <a:r>
              <a:rPr lang="en-US" dirty="0">
                <a:hlinkClick r:id="rId389"/>
              </a:rPr>
              <a:t>CAS</a:t>
            </a:r>
            <a:endParaRPr lang="en-US" dirty="0"/>
          </a:p>
          <a:p>
            <a:pPr lvl="1"/>
            <a:r>
              <a:rPr lang="en-US" dirty="0">
                <a:hlinkClick r:id="rId390"/>
              </a:rPr>
              <a:t>ISI</a:t>
            </a:r>
            <a:endParaRPr lang="en-US" dirty="0"/>
          </a:p>
          <a:p>
            <a:pPr lvl="1"/>
            <a:r>
              <a:rPr lang="en-US" dirty="0">
                <a:hlinkClick r:id="rId391"/>
              </a:rPr>
              <a:t>PubMed</a:t>
            </a:r>
            <a:endParaRPr lang="en-US" dirty="0"/>
          </a:p>
          <a:p>
            <a:r>
              <a:rPr lang="en-US" dirty="0" err="1"/>
              <a:t>Grealish</a:t>
            </a:r>
            <a:r>
              <a:rPr lang="en-US" dirty="0"/>
              <a:t>, S. </a:t>
            </a:r>
            <a:r>
              <a:rPr lang="en-US" i="1" dirty="0"/>
              <a:t>et al</a:t>
            </a:r>
            <a:r>
              <a:rPr lang="en-US" dirty="0"/>
              <a:t>. Human ESC-derived dopamine neurons show similar preclinical efficacy and potency to fetal neurons when grafted in a rat model of Parkinson's disease. Cell Stem Cell 15, 653–665 (2014). </a:t>
            </a:r>
          </a:p>
          <a:p>
            <a:pPr lvl="1"/>
            <a:r>
              <a:rPr lang="en-US" dirty="0">
                <a:hlinkClick r:id="rId392"/>
              </a:rPr>
              <a:t>CAS</a:t>
            </a:r>
            <a:endParaRPr lang="en-US" dirty="0"/>
          </a:p>
          <a:p>
            <a:pPr lvl="1"/>
            <a:r>
              <a:rPr lang="en-US" dirty="0">
                <a:hlinkClick r:id="rId393"/>
              </a:rPr>
              <a:t>PubMed</a:t>
            </a:r>
            <a:endParaRPr lang="en-US" dirty="0"/>
          </a:p>
          <a:p>
            <a:pPr lvl="1"/>
            <a:r>
              <a:rPr lang="en-US" dirty="0">
                <a:hlinkClick r:id="rId394"/>
              </a:rPr>
              <a:t>Article</a:t>
            </a:r>
            <a:endParaRPr lang="en-US" dirty="0"/>
          </a:p>
          <a:p>
            <a:r>
              <a:rPr lang="en-US" dirty="0" err="1"/>
              <a:t>Grealish</a:t>
            </a:r>
            <a:r>
              <a:rPr lang="en-US" dirty="0"/>
              <a:t>, S. </a:t>
            </a:r>
            <a:r>
              <a:rPr lang="en-US" i="1" dirty="0"/>
              <a:t>et al</a:t>
            </a:r>
            <a:r>
              <a:rPr lang="en-US" dirty="0"/>
              <a:t>. Monosynaptic tracing using modified rabies virus reveals early and extensive circuit integration of human embryonic stem cell-derived neurons. Stem Cell Rep. </a:t>
            </a:r>
            <a:r>
              <a:rPr lang="en-US" dirty="0">
                <a:hlinkClick r:id="rId395"/>
              </a:rPr>
              <a:t>http://dx.doi.org/10.1016/j.stemcr.2015.04.011</a:t>
            </a:r>
            <a:r>
              <a:rPr lang="en-US" dirty="0"/>
              <a:t>. </a:t>
            </a:r>
          </a:p>
          <a:p>
            <a:r>
              <a:rPr lang="en-US" dirty="0"/>
              <a:t>Steinbeck, J. A. </a:t>
            </a:r>
            <a:r>
              <a:rPr lang="en-US" i="1" dirty="0"/>
              <a:t>et al</a:t>
            </a:r>
            <a:r>
              <a:rPr lang="en-US" dirty="0"/>
              <a:t>. </a:t>
            </a:r>
            <a:r>
              <a:rPr lang="en-US" dirty="0" err="1"/>
              <a:t>Optogenetics</a:t>
            </a:r>
            <a:r>
              <a:rPr lang="en-US" dirty="0"/>
              <a:t> enables functional analysis of human embryonic stem cell-derived grafts in a Parkinson's disease model. Nat. </a:t>
            </a:r>
            <a:r>
              <a:rPr lang="en-US" dirty="0" err="1"/>
              <a:t>Biotechnol</a:t>
            </a:r>
            <a:r>
              <a:rPr lang="en-US" dirty="0"/>
              <a:t>. 33, 204–209 (2015). </a:t>
            </a:r>
          </a:p>
          <a:p>
            <a:pPr lvl="1"/>
            <a:r>
              <a:rPr lang="en-US" dirty="0">
                <a:hlinkClick r:id="rId396"/>
              </a:rPr>
              <a:t>CAS</a:t>
            </a:r>
            <a:endParaRPr lang="en-US" dirty="0"/>
          </a:p>
          <a:p>
            <a:pPr lvl="1"/>
            <a:r>
              <a:rPr lang="en-US" dirty="0">
                <a:hlinkClick r:id="rId397"/>
              </a:rPr>
              <a:t>PubMed</a:t>
            </a:r>
            <a:endParaRPr lang="en-US" dirty="0"/>
          </a:p>
          <a:p>
            <a:pPr lvl="1"/>
            <a:r>
              <a:rPr lang="en-US" dirty="0">
                <a:hlinkClick r:id="rId398"/>
              </a:rPr>
              <a:t>Article</a:t>
            </a:r>
            <a:endParaRPr lang="en-US" dirty="0"/>
          </a:p>
          <a:p>
            <a:r>
              <a:rPr lang="en-US" dirty="0" err="1"/>
              <a:t>Rath</a:t>
            </a:r>
            <a:r>
              <a:rPr lang="en-US" dirty="0"/>
              <a:t>, A. </a:t>
            </a:r>
            <a:r>
              <a:rPr lang="en-US" i="1" dirty="0"/>
              <a:t>et al</a:t>
            </a:r>
            <a:r>
              <a:rPr lang="en-US" dirty="0"/>
              <a:t>. Survival and functional restoration of human fetal ventral mesencephalon following transplantation in a rat model of Parkinson's disease. Cell Transplant. 22, 1281–1293 (2013). </a:t>
            </a:r>
          </a:p>
          <a:p>
            <a:pPr lvl="1"/>
            <a:r>
              <a:rPr lang="en-US" dirty="0">
                <a:hlinkClick r:id="rId399"/>
              </a:rPr>
              <a:t>PubMed</a:t>
            </a:r>
            <a:endParaRPr lang="en-US" dirty="0"/>
          </a:p>
          <a:p>
            <a:pPr lvl="1"/>
            <a:r>
              <a:rPr lang="en-US" dirty="0">
                <a:hlinkClick r:id="rId400"/>
              </a:rPr>
              <a:t>Article</a:t>
            </a:r>
            <a:endParaRPr lang="en-US" dirty="0"/>
          </a:p>
          <a:p>
            <a:r>
              <a:rPr lang="en-US" dirty="0" err="1"/>
              <a:t>Alper</a:t>
            </a:r>
            <a:r>
              <a:rPr lang="en-US" dirty="0"/>
              <a:t>, J. </a:t>
            </a:r>
            <a:r>
              <a:rPr lang="en-US" dirty="0" err="1"/>
              <a:t>Geron</a:t>
            </a:r>
            <a:r>
              <a:rPr lang="en-US" dirty="0"/>
              <a:t> gets green light for human trial of ES cell-derived product. Nat. </a:t>
            </a:r>
            <a:r>
              <a:rPr lang="en-US" dirty="0" err="1"/>
              <a:t>Biotechnol</a:t>
            </a:r>
            <a:r>
              <a:rPr lang="en-US" dirty="0"/>
              <a:t>. 27, 213–214 (2009). </a:t>
            </a:r>
          </a:p>
          <a:p>
            <a:pPr lvl="1"/>
            <a:r>
              <a:rPr lang="en-US" dirty="0">
                <a:hlinkClick r:id="rId401"/>
              </a:rPr>
              <a:t>CAS</a:t>
            </a:r>
            <a:endParaRPr lang="en-US" dirty="0"/>
          </a:p>
          <a:p>
            <a:pPr lvl="1"/>
            <a:r>
              <a:rPr lang="en-US" dirty="0">
                <a:hlinkClick r:id="rId402"/>
              </a:rPr>
              <a:t>ISI</a:t>
            </a:r>
            <a:endParaRPr lang="en-US" dirty="0"/>
          </a:p>
          <a:p>
            <a:pPr lvl="1"/>
            <a:r>
              <a:rPr lang="en-US" dirty="0">
                <a:hlinkClick r:id="rId403"/>
              </a:rPr>
              <a:t>PubMed</a:t>
            </a:r>
            <a:endParaRPr lang="en-US" dirty="0"/>
          </a:p>
          <a:p>
            <a:pPr lvl="1"/>
            <a:r>
              <a:rPr lang="en-US" dirty="0">
                <a:hlinkClick r:id="rId404"/>
              </a:rPr>
              <a:t>Article</a:t>
            </a:r>
            <a:endParaRPr lang="en-US" dirty="0"/>
          </a:p>
          <a:p>
            <a:r>
              <a:rPr lang="en-US" dirty="0" err="1"/>
              <a:t>Kanemura</a:t>
            </a:r>
            <a:r>
              <a:rPr lang="en-US" dirty="0"/>
              <a:t>, H. </a:t>
            </a:r>
            <a:r>
              <a:rPr lang="en-US" i="1" dirty="0"/>
              <a:t>et al</a:t>
            </a:r>
            <a:r>
              <a:rPr lang="en-US" dirty="0"/>
              <a:t>. </a:t>
            </a:r>
            <a:r>
              <a:rPr lang="en-US" dirty="0" err="1"/>
              <a:t>Tumorigenicity</a:t>
            </a:r>
            <a:r>
              <a:rPr lang="en-US" dirty="0"/>
              <a:t> studies of induced pluripotent stem cell (</a:t>
            </a:r>
            <a:r>
              <a:rPr lang="en-US" dirty="0" err="1"/>
              <a:t>iPSC</a:t>
            </a:r>
            <a:r>
              <a:rPr lang="en-US" dirty="0"/>
              <a:t>)-Derived retinal pigment epithelium (RPE) for the treatment of age-related macular degeneration. </a:t>
            </a:r>
            <a:r>
              <a:rPr lang="en-US" dirty="0" err="1"/>
              <a:t>PLoS</a:t>
            </a:r>
            <a:r>
              <a:rPr lang="en-US" dirty="0"/>
              <a:t> ONE 9, e85336 (2014). </a:t>
            </a:r>
          </a:p>
          <a:p>
            <a:pPr lvl="1"/>
            <a:r>
              <a:rPr lang="en-US" dirty="0">
                <a:hlinkClick r:id="rId405"/>
              </a:rPr>
              <a:t>CAS</a:t>
            </a:r>
            <a:endParaRPr lang="en-US" dirty="0"/>
          </a:p>
          <a:p>
            <a:pPr lvl="1"/>
            <a:r>
              <a:rPr lang="en-US" dirty="0">
                <a:hlinkClick r:id="rId406"/>
              </a:rPr>
              <a:t>PubMed</a:t>
            </a:r>
            <a:endParaRPr lang="en-US" dirty="0"/>
          </a:p>
          <a:p>
            <a:pPr lvl="1"/>
            <a:r>
              <a:rPr lang="en-US" dirty="0">
                <a:hlinkClick r:id="rId407"/>
              </a:rPr>
              <a:t>Article</a:t>
            </a:r>
            <a:endParaRPr lang="en-US" dirty="0"/>
          </a:p>
          <a:p>
            <a:r>
              <a:rPr lang="en-US" dirty="0" err="1"/>
              <a:t>Kordower</a:t>
            </a:r>
            <a:r>
              <a:rPr lang="en-US" dirty="0"/>
              <a:t>, J. H., Chu, Y., Hauser, R. A., Freeman, T. B. &amp; </a:t>
            </a:r>
            <a:r>
              <a:rPr lang="en-US" dirty="0" err="1"/>
              <a:t>Olanow</a:t>
            </a:r>
            <a:r>
              <a:rPr lang="en-US" dirty="0"/>
              <a:t>, C. W. </a:t>
            </a:r>
            <a:r>
              <a:rPr lang="en-US" dirty="0" err="1"/>
              <a:t>Lewy</a:t>
            </a:r>
            <a:r>
              <a:rPr lang="en-US" dirty="0"/>
              <a:t> body-like pathology in long-term embryonic </a:t>
            </a:r>
            <a:r>
              <a:rPr lang="en-US" dirty="0" err="1"/>
              <a:t>nigral</a:t>
            </a:r>
            <a:r>
              <a:rPr lang="en-US" dirty="0"/>
              <a:t> transplants in Parkinson's disease. Nat. Med. 14, 504–506 (2008). </a:t>
            </a:r>
          </a:p>
          <a:p>
            <a:pPr lvl="1"/>
            <a:r>
              <a:rPr lang="en-US" dirty="0">
                <a:hlinkClick r:id="rId408"/>
              </a:rPr>
              <a:t>CAS</a:t>
            </a:r>
            <a:endParaRPr lang="en-US" dirty="0"/>
          </a:p>
          <a:p>
            <a:pPr lvl="1"/>
            <a:r>
              <a:rPr lang="en-US" dirty="0">
                <a:hlinkClick r:id="rId409"/>
              </a:rPr>
              <a:t>ISI</a:t>
            </a:r>
            <a:endParaRPr lang="en-US" dirty="0"/>
          </a:p>
          <a:p>
            <a:pPr lvl="1"/>
            <a:r>
              <a:rPr lang="en-US" dirty="0">
                <a:hlinkClick r:id="rId410"/>
              </a:rPr>
              <a:t>PubMed</a:t>
            </a:r>
            <a:endParaRPr lang="en-US" dirty="0"/>
          </a:p>
          <a:p>
            <a:pPr lvl="1"/>
            <a:r>
              <a:rPr lang="en-US" dirty="0">
                <a:hlinkClick r:id="rId411"/>
              </a:rPr>
              <a:t>Article</a:t>
            </a:r>
            <a:endParaRPr lang="en-US" dirty="0"/>
          </a:p>
          <a:p>
            <a:r>
              <a:rPr lang="en-US" dirty="0"/>
              <a:t>Li, J. Y. </a:t>
            </a:r>
            <a:r>
              <a:rPr lang="en-US" i="1" dirty="0"/>
              <a:t>et al</a:t>
            </a:r>
            <a:r>
              <a:rPr lang="en-US" dirty="0"/>
              <a:t>. </a:t>
            </a:r>
            <a:r>
              <a:rPr lang="en-US" dirty="0" err="1"/>
              <a:t>Lewy</a:t>
            </a:r>
            <a:r>
              <a:rPr lang="en-US" dirty="0"/>
              <a:t> bodies in grafted neurons in subjects with Parkinson's disease suggest host-to-graft disease propagation. Nat. Med. 14, 501–503 (2008). </a:t>
            </a:r>
          </a:p>
          <a:p>
            <a:pPr lvl="1"/>
            <a:r>
              <a:rPr lang="en-US" dirty="0">
                <a:hlinkClick r:id="rId412"/>
              </a:rPr>
              <a:t>CAS</a:t>
            </a:r>
            <a:endParaRPr lang="en-US" dirty="0"/>
          </a:p>
          <a:p>
            <a:pPr lvl="1"/>
            <a:r>
              <a:rPr lang="en-US" dirty="0">
                <a:hlinkClick r:id="rId413"/>
              </a:rPr>
              <a:t>ISI</a:t>
            </a:r>
            <a:endParaRPr lang="en-US" dirty="0"/>
          </a:p>
          <a:p>
            <a:pPr lvl="1"/>
            <a:r>
              <a:rPr lang="en-US" dirty="0">
                <a:hlinkClick r:id="rId414"/>
              </a:rPr>
              <a:t>PubMed</a:t>
            </a:r>
            <a:endParaRPr lang="en-US" dirty="0"/>
          </a:p>
          <a:p>
            <a:pPr lvl="1"/>
            <a:r>
              <a:rPr lang="en-US" dirty="0">
                <a:hlinkClick r:id="rId415"/>
              </a:rPr>
              <a:t>Article</a:t>
            </a:r>
            <a:endParaRPr lang="en-US" dirty="0"/>
          </a:p>
          <a:p>
            <a:r>
              <a:rPr lang="en-US" dirty="0"/>
              <a:t>Chu, Y. &amp; </a:t>
            </a:r>
            <a:r>
              <a:rPr lang="en-US" dirty="0" err="1"/>
              <a:t>Kordower</a:t>
            </a:r>
            <a:r>
              <a:rPr lang="en-US" dirty="0"/>
              <a:t>, J. H. </a:t>
            </a:r>
            <a:r>
              <a:rPr lang="en-US" dirty="0" err="1"/>
              <a:t>Lewy</a:t>
            </a:r>
            <a:r>
              <a:rPr lang="en-US" dirty="0"/>
              <a:t> body pathology in fetal grafts. Ann. N. Y. Acad. Sci. 1184, 55–67 (2010). </a:t>
            </a:r>
          </a:p>
          <a:p>
            <a:pPr lvl="1"/>
            <a:r>
              <a:rPr lang="en-US" dirty="0">
                <a:hlinkClick r:id="rId416"/>
              </a:rPr>
              <a:t>CAS</a:t>
            </a:r>
            <a:endParaRPr lang="en-US" dirty="0"/>
          </a:p>
          <a:p>
            <a:pPr lvl="1"/>
            <a:r>
              <a:rPr lang="en-US" dirty="0">
                <a:hlinkClick r:id="rId417"/>
              </a:rPr>
              <a:t>PubMed</a:t>
            </a:r>
            <a:endParaRPr lang="en-US" dirty="0"/>
          </a:p>
          <a:p>
            <a:pPr lvl="1"/>
            <a:r>
              <a:rPr lang="en-US" dirty="0">
                <a:hlinkClick r:id="rId418"/>
              </a:rPr>
              <a:t>Article</a:t>
            </a:r>
            <a:endParaRPr lang="en-US" dirty="0"/>
          </a:p>
          <a:p>
            <a:r>
              <a:rPr lang="en-US" dirty="0"/>
              <a:t>Li, J. Y. </a:t>
            </a:r>
            <a:r>
              <a:rPr lang="en-US" i="1" dirty="0"/>
              <a:t>et al</a:t>
            </a:r>
            <a:r>
              <a:rPr lang="en-US" dirty="0"/>
              <a:t>. Characterization of </a:t>
            </a:r>
            <a:r>
              <a:rPr lang="en-US" dirty="0" err="1"/>
              <a:t>Lewy</a:t>
            </a:r>
            <a:r>
              <a:rPr lang="en-US" dirty="0"/>
              <a:t> body pathology in 12- and 16-year-old </a:t>
            </a:r>
            <a:r>
              <a:rPr lang="en-US" dirty="0" err="1"/>
              <a:t>intrastriatal</a:t>
            </a:r>
            <a:r>
              <a:rPr lang="en-US" dirty="0"/>
              <a:t> </a:t>
            </a:r>
            <a:r>
              <a:rPr lang="en-US" dirty="0" err="1"/>
              <a:t>mesencephalic</a:t>
            </a:r>
            <a:r>
              <a:rPr lang="en-US" dirty="0"/>
              <a:t> grafts surviving in a patient with Parkinson's disease. </a:t>
            </a:r>
            <a:r>
              <a:rPr lang="en-US" dirty="0" err="1"/>
              <a:t>Mov</a:t>
            </a:r>
            <a:r>
              <a:rPr lang="en-US" dirty="0"/>
              <a:t>. </a:t>
            </a:r>
            <a:r>
              <a:rPr lang="en-US" dirty="0" err="1"/>
              <a:t>Disord</a:t>
            </a:r>
            <a:r>
              <a:rPr lang="en-US" dirty="0"/>
              <a:t>. 25, 1091–1096 (2010). </a:t>
            </a:r>
          </a:p>
          <a:p>
            <a:pPr lvl="1"/>
            <a:r>
              <a:rPr lang="en-US" dirty="0">
                <a:hlinkClick r:id="rId419"/>
              </a:rPr>
              <a:t>ISI</a:t>
            </a:r>
            <a:endParaRPr lang="en-US" dirty="0"/>
          </a:p>
          <a:p>
            <a:pPr lvl="1"/>
            <a:r>
              <a:rPr lang="en-US" dirty="0">
                <a:hlinkClick r:id="rId420"/>
              </a:rPr>
              <a:t>PubMed</a:t>
            </a:r>
            <a:endParaRPr lang="en-US" dirty="0"/>
          </a:p>
          <a:p>
            <a:pPr lvl="1"/>
            <a:r>
              <a:rPr lang="en-US" dirty="0">
                <a:hlinkClick r:id="rId421"/>
              </a:rPr>
              <a:t>Article</a:t>
            </a:r>
            <a:endParaRPr lang="en-US" dirty="0"/>
          </a:p>
          <a:p>
            <a:r>
              <a:rPr lang="en-US" dirty="0" err="1"/>
              <a:t>Guo</a:t>
            </a:r>
            <a:r>
              <a:rPr lang="en-US" dirty="0"/>
              <a:t>, J. L. &amp; Lee, V. M. Cell-to-cell transmission of pathogenic proteins in neurodegenerative diseases. Nat. Med. 20, 130–138 (2014). </a:t>
            </a:r>
          </a:p>
          <a:p>
            <a:pPr lvl="1"/>
            <a:r>
              <a:rPr lang="en-US" dirty="0">
                <a:hlinkClick r:id="rId422"/>
              </a:rPr>
              <a:t>CAS</a:t>
            </a:r>
            <a:endParaRPr lang="en-US" dirty="0"/>
          </a:p>
          <a:p>
            <a:pPr lvl="1"/>
            <a:r>
              <a:rPr lang="en-US" dirty="0">
                <a:hlinkClick r:id="rId423"/>
              </a:rPr>
              <a:t>ISI</a:t>
            </a:r>
            <a:endParaRPr lang="en-US" dirty="0"/>
          </a:p>
          <a:p>
            <a:pPr lvl="1"/>
            <a:r>
              <a:rPr lang="en-US" dirty="0">
                <a:hlinkClick r:id="rId424"/>
              </a:rPr>
              <a:t>PubMed</a:t>
            </a:r>
            <a:endParaRPr lang="en-US" dirty="0"/>
          </a:p>
          <a:p>
            <a:pPr lvl="1"/>
            <a:r>
              <a:rPr lang="en-US" dirty="0">
                <a:hlinkClick r:id="rId425"/>
              </a:rPr>
              <a:t>Article</a:t>
            </a:r>
            <a:endParaRPr lang="en-US" dirty="0"/>
          </a:p>
          <a:p>
            <a:r>
              <a:rPr lang="en-US" dirty="0" err="1"/>
              <a:t>Hallett</a:t>
            </a:r>
            <a:r>
              <a:rPr lang="en-US" dirty="0"/>
              <a:t>, P. J. </a:t>
            </a:r>
            <a:r>
              <a:rPr lang="en-US" i="1" dirty="0"/>
              <a:t>et al</a:t>
            </a:r>
            <a:r>
              <a:rPr lang="en-US" dirty="0"/>
              <a:t>. Long-term health of dopaminergic neuron transplants in Parkinson's disease patients. Cell Rep. 7, 1755–1761 (2014). </a:t>
            </a:r>
          </a:p>
          <a:p>
            <a:pPr lvl="1"/>
            <a:r>
              <a:rPr lang="en-US" dirty="0">
                <a:hlinkClick r:id="rId426"/>
              </a:rPr>
              <a:t>CAS</a:t>
            </a:r>
            <a:endParaRPr lang="en-US" dirty="0"/>
          </a:p>
          <a:p>
            <a:pPr lvl="1"/>
            <a:r>
              <a:rPr lang="en-US" dirty="0">
                <a:hlinkClick r:id="rId427"/>
              </a:rPr>
              <a:t>ISI</a:t>
            </a:r>
            <a:endParaRPr lang="en-US" dirty="0"/>
          </a:p>
          <a:p>
            <a:pPr lvl="1"/>
            <a:r>
              <a:rPr lang="en-US" dirty="0">
                <a:hlinkClick r:id="rId428"/>
              </a:rPr>
              <a:t>PubMed</a:t>
            </a:r>
            <a:endParaRPr lang="en-US" dirty="0"/>
          </a:p>
          <a:p>
            <a:pPr lvl="1"/>
            <a:r>
              <a:rPr lang="en-US" dirty="0">
                <a:hlinkClick r:id="rId429"/>
              </a:rPr>
              <a:t>Article</a:t>
            </a:r>
            <a:endParaRPr lang="en-US" dirty="0"/>
          </a:p>
          <a:p>
            <a:r>
              <a:rPr lang="en-US" dirty="0"/>
              <a:t>Abbott, A. Fetal-cell revival for Parkinson's. Nature 510, 195–196 (2014). </a:t>
            </a:r>
          </a:p>
          <a:p>
            <a:pPr lvl="1"/>
            <a:r>
              <a:rPr lang="en-US" dirty="0">
                <a:hlinkClick r:id="rId430"/>
              </a:rPr>
              <a:t>CAS</a:t>
            </a:r>
            <a:endParaRPr lang="en-US" dirty="0"/>
          </a:p>
          <a:p>
            <a:pPr lvl="1"/>
            <a:r>
              <a:rPr lang="en-US" dirty="0">
                <a:hlinkClick r:id="rId431"/>
              </a:rPr>
              <a:t>PubMed</a:t>
            </a:r>
            <a:endParaRPr lang="en-US" dirty="0"/>
          </a:p>
          <a:p>
            <a:pPr lvl="1"/>
            <a:r>
              <a:rPr lang="en-US" dirty="0">
                <a:hlinkClick r:id="rId432"/>
              </a:rPr>
              <a:t>Article</a:t>
            </a:r>
            <a:endParaRPr lang="en-US" dirty="0"/>
          </a:p>
          <a:p>
            <a:r>
              <a:rPr lang="en-US" dirty="0" err="1"/>
              <a:t>GForce</a:t>
            </a:r>
            <a:r>
              <a:rPr lang="en-US" dirty="0"/>
              <a:t>-PD </a:t>
            </a:r>
            <a:r>
              <a:rPr lang="en-US" dirty="0">
                <a:hlinkClick r:id="rId433"/>
              </a:rPr>
              <a:t>[online]</a:t>
            </a:r>
            <a:r>
              <a:rPr lang="en-US" dirty="0"/>
              <a:t>, (2015). </a:t>
            </a:r>
          </a:p>
          <a:p>
            <a:r>
              <a:rPr lang="en-US" dirty="0"/>
              <a:t>Hirsch, E. C., </a:t>
            </a:r>
            <a:r>
              <a:rPr lang="en-US" dirty="0" err="1"/>
              <a:t>Duyckaerts</a:t>
            </a:r>
            <a:r>
              <a:rPr lang="en-US" dirty="0"/>
              <a:t>, C., </a:t>
            </a:r>
            <a:r>
              <a:rPr lang="en-US" dirty="0" err="1"/>
              <a:t>Javoy-Agid</a:t>
            </a:r>
            <a:r>
              <a:rPr lang="en-US" dirty="0"/>
              <a:t>, F., </a:t>
            </a:r>
            <a:r>
              <a:rPr lang="en-US" dirty="0" err="1"/>
              <a:t>Hauw</a:t>
            </a:r>
            <a:r>
              <a:rPr lang="en-US" dirty="0"/>
              <a:t>, J. J. &amp; </a:t>
            </a:r>
            <a:r>
              <a:rPr lang="en-US" dirty="0" err="1"/>
              <a:t>Agid</a:t>
            </a:r>
            <a:r>
              <a:rPr lang="en-US" dirty="0"/>
              <a:t>, Y. Does adrenal graft enhance recovery of dopaminergic neurons in Parkinson's disease? Ann. Neurol. 27, 676–682 (1990). </a:t>
            </a:r>
          </a:p>
          <a:p>
            <a:pPr lvl="1"/>
            <a:r>
              <a:rPr lang="en-US" dirty="0">
                <a:hlinkClick r:id="rId434"/>
              </a:rPr>
              <a:t>CAS</a:t>
            </a:r>
            <a:endParaRPr lang="en-US" dirty="0"/>
          </a:p>
          <a:p>
            <a:pPr lvl="1"/>
            <a:r>
              <a:rPr lang="en-US" dirty="0">
                <a:hlinkClick r:id="rId435"/>
              </a:rPr>
              <a:t>PubMed</a:t>
            </a:r>
            <a:endParaRPr lang="en-US" dirty="0"/>
          </a:p>
          <a:p>
            <a:pPr lvl="1"/>
            <a:r>
              <a:rPr lang="en-US" dirty="0">
                <a:hlinkClick r:id="rId436"/>
              </a:rPr>
              <a:t>Article</a:t>
            </a:r>
            <a:endParaRPr lang="en-US" dirty="0"/>
          </a:p>
          <a:p>
            <a:r>
              <a:rPr lang="en-US" dirty="0"/>
              <a:t>Peterson, D. I., Price, M. L. &amp; Small, C. S. Autopsy findings in a patient who had an adrenal-to-brain transplant for Parkinson's disease. Neurology 39, 235–238 (1989). </a:t>
            </a:r>
          </a:p>
          <a:p>
            <a:pPr lvl="1"/>
            <a:r>
              <a:rPr lang="en-US" dirty="0">
                <a:hlinkClick r:id="rId437"/>
              </a:rPr>
              <a:t>CAS</a:t>
            </a:r>
            <a:endParaRPr lang="en-US" dirty="0"/>
          </a:p>
          <a:p>
            <a:pPr lvl="1"/>
            <a:r>
              <a:rPr lang="en-US" dirty="0">
                <a:hlinkClick r:id="rId438"/>
              </a:rPr>
              <a:t>PubMed</a:t>
            </a:r>
            <a:endParaRPr lang="en-US" dirty="0"/>
          </a:p>
          <a:p>
            <a:pPr lvl="1"/>
            <a:r>
              <a:rPr lang="en-US" dirty="0">
                <a:hlinkClick r:id="rId439"/>
              </a:rPr>
              <a:t>Article</a:t>
            </a:r>
            <a:endParaRPr lang="en-US" dirty="0"/>
          </a:p>
          <a:p>
            <a:r>
              <a:rPr lang="en-US" dirty="0" err="1"/>
              <a:t>Olanow</a:t>
            </a:r>
            <a:r>
              <a:rPr lang="en-US" dirty="0"/>
              <a:t>, C. W. </a:t>
            </a:r>
            <a:r>
              <a:rPr lang="en-US" i="1" dirty="0"/>
              <a:t>et al</a:t>
            </a:r>
            <a:r>
              <a:rPr lang="en-US" dirty="0"/>
              <a:t>. Autologous transplantation of adrenal medulla in Parkinson's disease. 18-month results. Arch. Neurol. 47, 1286–1289 (1990). </a:t>
            </a:r>
          </a:p>
          <a:p>
            <a:pPr lvl="1"/>
            <a:r>
              <a:rPr lang="en-US" dirty="0">
                <a:hlinkClick r:id="rId440"/>
              </a:rPr>
              <a:t>CAS</a:t>
            </a:r>
            <a:endParaRPr lang="en-US" dirty="0"/>
          </a:p>
          <a:p>
            <a:pPr lvl="1"/>
            <a:r>
              <a:rPr lang="en-US" dirty="0">
                <a:hlinkClick r:id="rId441"/>
              </a:rPr>
              <a:t>PubMed</a:t>
            </a:r>
            <a:endParaRPr lang="en-US" dirty="0"/>
          </a:p>
          <a:p>
            <a:pPr lvl="1"/>
            <a:r>
              <a:rPr lang="en-US" dirty="0">
                <a:hlinkClick r:id="rId442"/>
              </a:rPr>
              <a:t>Article</a:t>
            </a:r>
            <a:endParaRPr lang="en-US" dirty="0"/>
          </a:p>
          <a:p>
            <a:r>
              <a:rPr lang="en-US" dirty="0" err="1"/>
              <a:t>Hallett</a:t>
            </a:r>
            <a:r>
              <a:rPr lang="en-US" dirty="0"/>
              <a:t>, P. J. </a:t>
            </a:r>
            <a:r>
              <a:rPr lang="en-US" i="1" dirty="0"/>
              <a:t>et al</a:t>
            </a:r>
            <a:r>
              <a:rPr lang="en-US" dirty="0"/>
              <a:t>. Successful function of autologous </a:t>
            </a:r>
            <a:r>
              <a:rPr lang="en-US" dirty="0" err="1"/>
              <a:t>iPSC</a:t>
            </a:r>
            <a:r>
              <a:rPr lang="en-US" dirty="0"/>
              <a:t>-derived dopamine neurons following transplantation in a non-human primate model of Parkinson's disease. Cell Stem Cell 16, 269–274 (2015). </a:t>
            </a:r>
          </a:p>
          <a:p>
            <a:pPr lvl="1"/>
            <a:r>
              <a:rPr lang="en-US" dirty="0">
                <a:hlinkClick r:id="rId443"/>
              </a:rPr>
              <a:t>CAS</a:t>
            </a:r>
            <a:endParaRPr lang="en-US" dirty="0"/>
          </a:p>
          <a:p>
            <a:pPr lvl="1"/>
            <a:r>
              <a:rPr lang="en-US" dirty="0">
                <a:hlinkClick r:id="rId444"/>
              </a:rPr>
              <a:t>PubMed</a:t>
            </a:r>
            <a:endParaRPr lang="en-US" dirty="0"/>
          </a:p>
          <a:p>
            <a:pPr lvl="1"/>
            <a:r>
              <a:rPr lang="en-US" dirty="0">
                <a:hlinkClick r:id="rId445"/>
              </a:rPr>
              <a:t>Article</a:t>
            </a:r>
            <a:endParaRPr lang="en-US" dirty="0"/>
          </a:p>
          <a:p>
            <a:r>
              <a:rPr lang="en-US" dirty="0" err="1"/>
              <a:t>Delcroix</a:t>
            </a:r>
            <a:r>
              <a:rPr lang="en-US" dirty="0"/>
              <a:t>, G. J. </a:t>
            </a:r>
            <a:r>
              <a:rPr lang="en-US" i="1" dirty="0"/>
              <a:t>et al</a:t>
            </a:r>
            <a:r>
              <a:rPr lang="en-US" dirty="0"/>
              <a:t>. The therapeutic potential of human </a:t>
            </a:r>
            <a:r>
              <a:rPr lang="en-US" dirty="0" err="1"/>
              <a:t>multipotent</a:t>
            </a:r>
            <a:r>
              <a:rPr lang="en-US" dirty="0"/>
              <a:t> </a:t>
            </a:r>
            <a:r>
              <a:rPr lang="en-US" dirty="0" err="1"/>
              <a:t>mesenchymal</a:t>
            </a:r>
            <a:r>
              <a:rPr lang="en-US" dirty="0"/>
              <a:t> stromal cells combined with pharmacologically active </a:t>
            </a:r>
            <a:r>
              <a:rPr lang="en-US" dirty="0" err="1"/>
              <a:t>microcarriers</a:t>
            </a:r>
            <a:r>
              <a:rPr lang="en-US" dirty="0"/>
              <a:t> transplanted in hemi-</a:t>
            </a:r>
            <a:r>
              <a:rPr lang="en-US" dirty="0" err="1"/>
              <a:t>parkinsonian</a:t>
            </a:r>
            <a:r>
              <a:rPr lang="en-US" dirty="0"/>
              <a:t> rats. Biomaterials 32, 1560–1573 (2011). </a:t>
            </a:r>
          </a:p>
          <a:p>
            <a:pPr lvl="1"/>
            <a:r>
              <a:rPr lang="en-US" dirty="0">
                <a:hlinkClick r:id="rId446"/>
              </a:rPr>
              <a:t>CAS</a:t>
            </a:r>
            <a:endParaRPr lang="en-US" dirty="0"/>
          </a:p>
          <a:p>
            <a:pPr lvl="1"/>
            <a:r>
              <a:rPr lang="en-US" dirty="0">
                <a:hlinkClick r:id="rId447"/>
              </a:rPr>
              <a:t>PubMed</a:t>
            </a:r>
            <a:endParaRPr lang="en-US" dirty="0"/>
          </a:p>
          <a:p>
            <a:pPr lvl="1"/>
            <a:r>
              <a:rPr lang="en-US" dirty="0">
                <a:hlinkClick r:id="rId448"/>
              </a:rPr>
              <a:t>Article</a:t>
            </a:r>
            <a:endParaRPr lang="en-US" dirty="0"/>
          </a:p>
          <a:p>
            <a:r>
              <a:rPr lang="en-US" dirty="0" err="1"/>
              <a:t>Offen</a:t>
            </a:r>
            <a:r>
              <a:rPr lang="en-US" dirty="0"/>
              <a:t>, D. </a:t>
            </a:r>
            <a:r>
              <a:rPr lang="en-US" i="1" dirty="0"/>
              <a:t>et al</a:t>
            </a:r>
            <a:r>
              <a:rPr lang="en-US" dirty="0"/>
              <a:t>. </a:t>
            </a:r>
            <a:r>
              <a:rPr lang="en-US" dirty="0" err="1"/>
              <a:t>Intrastriatal</a:t>
            </a:r>
            <a:r>
              <a:rPr lang="en-US" dirty="0"/>
              <a:t> transplantation of mouse bone marrow-derived stem cells improves motor behavior in a mouse model of Parkinson's disease. J. Neural </a:t>
            </a:r>
            <a:r>
              <a:rPr lang="en-US" dirty="0" err="1"/>
              <a:t>Transm</a:t>
            </a:r>
            <a:r>
              <a:rPr lang="en-US" dirty="0"/>
              <a:t>. Suppl. 133–143 (2007). </a:t>
            </a:r>
          </a:p>
          <a:p>
            <a:r>
              <a:rPr lang="en-US" dirty="0"/>
              <a:t>Sanchez-</a:t>
            </a:r>
            <a:r>
              <a:rPr lang="en-US" dirty="0" err="1"/>
              <a:t>Pernaute</a:t>
            </a:r>
            <a:r>
              <a:rPr lang="en-US" dirty="0"/>
              <a:t>, R., </a:t>
            </a:r>
            <a:r>
              <a:rPr lang="en-US" dirty="0" err="1"/>
              <a:t>Studer</a:t>
            </a:r>
            <a:r>
              <a:rPr lang="en-US" dirty="0"/>
              <a:t>, L., </a:t>
            </a:r>
            <a:r>
              <a:rPr lang="en-US" dirty="0" err="1"/>
              <a:t>Bankiewicz</a:t>
            </a:r>
            <a:r>
              <a:rPr lang="en-US" dirty="0"/>
              <a:t>, K. S., Major, E. O. &amp; McKay, R. D. </a:t>
            </a:r>
            <a:r>
              <a:rPr lang="en-US" i="1" dirty="0"/>
              <a:t>In vitro</a:t>
            </a:r>
            <a:r>
              <a:rPr lang="en-US" dirty="0"/>
              <a:t> generation and transplantation of precursor-derived human dopamine neurons. J. </a:t>
            </a:r>
            <a:r>
              <a:rPr lang="en-US" dirty="0" err="1"/>
              <a:t>Neurosci</a:t>
            </a:r>
            <a:r>
              <a:rPr lang="en-US" dirty="0"/>
              <a:t>. Res. 65, 284–288 (2001). </a:t>
            </a:r>
          </a:p>
          <a:p>
            <a:pPr lvl="1"/>
            <a:r>
              <a:rPr lang="en-US" dirty="0">
                <a:hlinkClick r:id="rId449"/>
              </a:rPr>
              <a:t>CAS</a:t>
            </a:r>
            <a:endParaRPr lang="en-US" dirty="0"/>
          </a:p>
          <a:p>
            <a:pPr lvl="1"/>
            <a:r>
              <a:rPr lang="en-US" dirty="0">
                <a:hlinkClick r:id="rId450"/>
              </a:rPr>
              <a:t>ISI</a:t>
            </a:r>
            <a:endParaRPr lang="en-US" dirty="0"/>
          </a:p>
          <a:p>
            <a:pPr lvl="1"/>
            <a:r>
              <a:rPr lang="en-US" dirty="0">
                <a:hlinkClick r:id="rId451"/>
              </a:rPr>
              <a:t>PubMed</a:t>
            </a:r>
            <a:endParaRPr lang="en-US" dirty="0"/>
          </a:p>
          <a:p>
            <a:pPr lvl="1"/>
            <a:r>
              <a:rPr lang="en-US" dirty="0">
                <a:hlinkClick r:id="rId452"/>
              </a:rPr>
              <a:t>Article</a:t>
            </a:r>
            <a:endParaRPr lang="en-US" dirty="0"/>
          </a:p>
          <a:p>
            <a:r>
              <a:rPr lang="en-US" dirty="0" err="1"/>
              <a:t>Caiazzo</a:t>
            </a:r>
            <a:r>
              <a:rPr lang="en-US" dirty="0"/>
              <a:t>, M. </a:t>
            </a:r>
            <a:r>
              <a:rPr lang="en-US" i="1" dirty="0"/>
              <a:t>et al</a:t>
            </a:r>
            <a:r>
              <a:rPr lang="en-US" dirty="0"/>
              <a:t>. Direct generation of functional dopaminergic neurons from mouse and human fibroblasts. Nature 476, 224–227 (2011). </a:t>
            </a:r>
          </a:p>
          <a:p>
            <a:pPr lvl="1"/>
            <a:r>
              <a:rPr lang="en-US" dirty="0">
                <a:hlinkClick r:id="rId453"/>
              </a:rPr>
              <a:t>CAS</a:t>
            </a:r>
            <a:endParaRPr lang="en-US" dirty="0"/>
          </a:p>
          <a:p>
            <a:pPr lvl="1"/>
            <a:r>
              <a:rPr lang="en-US" dirty="0">
                <a:hlinkClick r:id="rId454"/>
              </a:rPr>
              <a:t>ISI</a:t>
            </a:r>
            <a:endParaRPr lang="en-US" dirty="0"/>
          </a:p>
          <a:p>
            <a:pPr lvl="1"/>
            <a:r>
              <a:rPr lang="en-US" dirty="0">
                <a:hlinkClick r:id="rId455"/>
              </a:rPr>
              <a:t>PubMed</a:t>
            </a:r>
            <a:endParaRPr lang="en-US" dirty="0"/>
          </a:p>
          <a:p>
            <a:pPr lvl="1"/>
            <a:r>
              <a:rPr lang="en-US" dirty="0">
                <a:hlinkClick r:id="rId456"/>
              </a:rPr>
              <a:t>Article</a:t>
            </a:r>
            <a:endParaRPr lang="en-US" dirty="0"/>
          </a:p>
          <a:p>
            <a:r>
              <a:rPr lang="en-US" dirty="0" err="1"/>
              <a:t>Pfisterer</a:t>
            </a:r>
            <a:r>
              <a:rPr lang="en-US" dirty="0"/>
              <a:t>, U. </a:t>
            </a:r>
            <a:r>
              <a:rPr lang="en-US" i="1" dirty="0"/>
              <a:t>et al</a:t>
            </a:r>
            <a:r>
              <a:rPr lang="en-US" dirty="0"/>
              <a:t>. Direct conversion of human fibroblasts to dopaminergic neurons. Proc. </a:t>
            </a:r>
            <a:r>
              <a:rPr lang="en-US" dirty="0" err="1"/>
              <a:t>Natl</a:t>
            </a:r>
            <a:r>
              <a:rPr lang="en-US" dirty="0"/>
              <a:t> Acad. Sci. USA 108, 10343–10348 (2011). </a:t>
            </a:r>
          </a:p>
          <a:p>
            <a:pPr lvl="1"/>
            <a:r>
              <a:rPr lang="en-US" dirty="0">
                <a:hlinkClick r:id="rId457"/>
              </a:rPr>
              <a:t>PubMed</a:t>
            </a:r>
            <a:endParaRPr lang="en-US" dirty="0"/>
          </a:p>
          <a:p>
            <a:pPr lvl="1"/>
            <a:r>
              <a:rPr lang="en-US" dirty="0">
                <a:hlinkClick r:id="rId458"/>
              </a:rPr>
              <a:t>Article</a:t>
            </a:r>
            <a:endParaRPr lang="en-US" dirty="0"/>
          </a:p>
          <a:p>
            <a:r>
              <a:rPr lang="en-US" dirty="0">
                <a:hlinkClick r:id="rId459"/>
              </a:rPr>
              <a:t>Download references</a:t>
            </a:r>
            <a:endParaRPr lang="en-US" dirty="0"/>
          </a:p>
          <a:p>
            <a:r>
              <a:rPr lang="en-US" b="1" dirty="0"/>
              <a:t>Author information</a:t>
            </a:r>
          </a:p>
          <a:p>
            <a:r>
              <a:rPr lang="en-US" dirty="0">
                <a:hlinkClick r:id="rId16"/>
              </a:rPr>
              <a:t>Abstract</a:t>
            </a:r>
            <a:r>
              <a:rPr lang="en-US" dirty="0"/>
              <a:t>• </a:t>
            </a:r>
          </a:p>
          <a:p>
            <a:r>
              <a:rPr lang="en-US" dirty="0">
                <a:hlinkClick r:id="rId9"/>
              </a:rPr>
              <a:t>References</a:t>
            </a:r>
            <a:r>
              <a:rPr lang="en-US" dirty="0"/>
              <a:t>• </a:t>
            </a:r>
          </a:p>
          <a:p>
            <a:r>
              <a:rPr lang="en-US" dirty="0"/>
              <a:t>Author information</a:t>
            </a:r>
          </a:p>
          <a:p>
            <a:r>
              <a:rPr lang="en-US" b="1" dirty="0"/>
              <a:t>Affiliations</a:t>
            </a:r>
          </a:p>
          <a:p>
            <a:r>
              <a:rPr lang="en-US" b="1" dirty="0"/>
              <a:t>John van </a:t>
            </a:r>
            <a:r>
              <a:rPr lang="en-US" b="1" dirty="0" err="1"/>
              <a:t>Geest</a:t>
            </a:r>
            <a:r>
              <a:rPr lang="en-US" b="1" dirty="0"/>
              <a:t> Centre for Brain Repair &amp; Department of Neurology, Department of Clinical Neurosciences, University of Cambridge, </a:t>
            </a:r>
            <a:r>
              <a:rPr lang="en-US" b="1" dirty="0" err="1"/>
              <a:t>Forvie</a:t>
            </a:r>
            <a:r>
              <a:rPr lang="en-US" b="1" dirty="0"/>
              <a:t> Site, Cambridge CB2 0PY, UK.</a:t>
            </a:r>
          </a:p>
          <a:p>
            <a:pPr lvl="1"/>
            <a:r>
              <a:rPr lang="en-US" dirty="0"/>
              <a:t>Roger A. Barker</a:t>
            </a:r>
          </a:p>
          <a:p>
            <a:r>
              <a:rPr lang="en-US" b="1" dirty="0"/>
              <a:t>Wallenberg Neuroscience Center, Division of Neurobiology and Lund Stem Cell Center, Lund University, BMC A11, S-221 84 Lund, Sweden.</a:t>
            </a:r>
          </a:p>
          <a:p>
            <a:pPr lvl="1"/>
            <a:r>
              <a:rPr lang="en-US" dirty="0"/>
              <a:t>Janelle </a:t>
            </a:r>
            <a:r>
              <a:rPr lang="en-US" dirty="0" err="1"/>
              <a:t>Drouin-Ouellet</a:t>
            </a:r>
            <a:r>
              <a:rPr lang="en-US" dirty="0"/>
              <a:t> &amp;</a:t>
            </a:r>
          </a:p>
          <a:p>
            <a:pPr lvl="1"/>
            <a:r>
              <a:rPr lang="en-US" dirty="0" err="1"/>
              <a:t>Malin</a:t>
            </a:r>
            <a:r>
              <a:rPr lang="en-US" dirty="0"/>
              <a:t> </a:t>
            </a:r>
            <a:r>
              <a:rPr lang="en-US" dirty="0" err="1"/>
              <a:t>Parmar</a:t>
            </a:r>
            <a:endParaRPr lang="en-US" dirty="0"/>
          </a:p>
          <a:p>
            <a:r>
              <a:rPr lang="en-US" b="1" dirty="0"/>
              <a:t>Contributions</a:t>
            </a:r>
          </a:p>
          <a:p>
            <a:r>
              <a:rPr lang="en-US" dirty="0"/>
              <a:t>All authors researched data for the article and reviewed and/or edited the manuscript before submission. R.A.B. and M.P. discussed the content and wrote the article.</a:t>
            </a:r>
          </a:p>
          <a:p>
            <a:r>
              <a:rPr lang="en-US" b="1" dirty="0"/>
              <a:t>Competing interests statement</a:t>
            </a:r>
          </a:p>
          <a:p>
            <a:r>
              <a:rPr lang="en-US" dirty="0"/>
              <a:t>The authors declare no competing interests.</a:t>
            </a:r>
          </a:p>
          <a:p>
            <a:r>
              <a:rPr lang="en-US" b="1" dirty="0"/>
              <a:t>Corresponding author</a:t>
            </a:r>
          </a:p>
          <a:p>
            <a:r>
              <a:rPr lang="en-US" dirty="0"/>
              <a:t>Correspondence to: </a:t>
            </a:r>
          </a:p>
          <a:p>
            <a:r>
              <a:rPr lang="en-US" dirty="0">
                <a:hlinkClick r:id="rId460"/>
              </a:rPr>
              <a:t>Roger A. Barker</a:t>
            </a:r>
            <a:endParaRPr lang="en-US" dirty="0"/>
          </a:p>
          <a:p>
            <a:r>
              <a:rPr lang="en-US" b="1" dirty="0"/>
              <a:t>Author details</a:t>
            </a:r>
          </a:p>
          <a:p>
            <a:r>
              <a:rPr lang="en-US" dirty="0"/>
              <a:t>Roger A. Barker is the Professor of Clinical Neuroscience and Honorary Consultant in Neurology at the University of Cambridge and at </a:t>
            </a:r>
            <a:r>
              <a:rPr lang="en-US" dirty="0" err="1"/>
              <a:t>Addenbrooke's</a:t>
            </a:r>
            <a:r>
              <a:rPr lang="en-US" dirty="0"/>
              <a:t> Hospital, Cambridge, UK. He trained in Oxford and London, and has been in his current position for over 15 years, having previously completed a Medical Research Council Clinician Scientist Fellowship. His main interests are in the neurodegenerative disorders of the nervous system, in particular Parkinson disease (PD) and Huntington disease. He combines basic research, looking at novel therapies (including cell transplants) to treat these conditions, with clinically based work on defining the natural history and heterogeneity of both diseases, and is the coordinator of the FP7 TRANSEURO project looking at fetal cell grafting in patients with early PD.</a:t>
            </a:r>
          </a:p>
          <a:p>
            <a:r>
              <a:rPr lang="en-US" dirty="0"/>
              <a:t>Janelle </a:t>
            </a:r>
            <a:r>
              <a:rPr lang="en-US" dirty="0" err="1"/>
              <a:t>Drouin-Ouellet</a:t>
            </a:r>
            <a:r>
              <a:rPr lang="en-US" dirty="0"/>
              <a:t> did a fellowship in the group of Professor Roger Barker at the John van </a:t>
            </a:r>
            <a:r>
              <a:rPr lang="en-US" dirty="0" err="1"/>
              <a:t>Geest</a:t>
            </a:r>
            <a:r>
              <a:rPr lang="en-US" dirty="0"/>
              <a:t> Centre for Brain Repair, University of Cambridge, UK, and is now a Postdoctoral Research Fellow in the laboratory of </a:t>
            </a:r>
            <a:r>
              <a:rPr lang="en-US" dirty="0" err="1"/>
              <a:t>Dr</a:t>
            </a:r>
            <a:r>
              <a:rPr lang="en-US" dirty="0"/>
              <a:t> </a:t>
            </a:r>
            <a:r>
              <a:rPr lang="en-US" dirty="0" err="1"/>
              <a:t>Malin</a:t>
            </a:r>
            <a:r>
              <a:rPr lang="en-US" dirty="0"/>
              <a:t> </a:t>
            </a:r>
            <a:r>
              <a:rPr lang="en-US" dirty="0" err="1"/>
              <a:t>Parmar</a:t>
            </a:r>
            <a:r>
              <a:rPr lang="en-US" dirty="0"/>
              <a:t> at the Wallenberg Neuroscience Center at Lund University, Sweden. </a:t>
            </a:r>
            <a:r>
              <a:rPr lang="en-US" dirty="0" err="1"/>
              <a:t>Dr</a:t>
            </a:r>
            <a:r>
              <a:rPr lang="en-US" dirty="0"/>
              <a:t> </a:t>
            </a:r>
            <a:r>
              <a:rPr lang="en-US" dirty="0" err="1"/>
              <a:t>Drouin-Ouellet</a:t>
            </a:r>
            <a:r>
              <a:rPr lang="en-US" dirty="0"/>
              <a:t> received her PhD in neurobiology from Laval University, Canada, under </a:t>
            </a:r>
            <a:r>
              <a:rPr lang="en-US" dirty="0" err="1"/>
              <a:t>Dr</a:t>
            </a:r>
            <a:r>
              <a:rPr lang="en-US" dirty="0"/>
              <a:t> Francesca </a:t>
            </a:r>
            <a:r>
              <a:rPr lang="en-US" dirty="0" err="1"/>
              <a:t>Cicchetti</a:t>
            </a:r>
            <a:r>
              <a:rPr lang="en-US" dirty="0"/>
              <a:t>. The overall aim of her research is to further develop the direct neural reprogramming technology for use as a tool for cell-based therapy and disease </a:t>
            </a:r>
            <a:r>
              <a:rPr lang="en-US" dirty="0" err="1"/>
              <a:t>modelling</a:t>
            </a:r>
            <a:r>
              <a:rPr lang="en-US" dirty="0"/>
              <a:t> in Parkinson disease.</a:t>
            </a:r>
          </a:p>
          <a:p>
            <a:r>
              <a:rPr lang="en-US" dirty="0" err="1"/>
              <a:t>Malin</a:t>
            </a:r>
            <a:r>
              <a:rPr lang="en-US" dirty="0"/>
              <a:t> </a:t>
            </a:r>
            <a:r>
              <a:rPr lang="en-US" dirty="0" err="1"/>
              <a:t>Parmar</a:t>
            </a:r>
            <a:r>
              <a:rPr lang="en-US" dirty="0"/>
              <a:t> is an Associate Professor at Lund University, Sweden. Together with her laboratory, she has shown in a series of high-profile publications how human fibroblasts can be converted into neurons, how glial cells can be reprogrammed into neurons </a:t>
            </a:r>
            <a:r>
              <a:rPr lang="en-US" i="1" dirty="0"/>
              <a:t>in vivo</a:t>
            </a:r>
            <a:r>
              <a:rPr lang="en-US" dirty="0"/>
              <a:t>, and how functional dopamine neurons can be generated from human embryonic stem cells. Her research has a strong translational focus. She is a member of several national, European global consortia aimed at developing cell-based therapies for Parkinson disease, and she was recently awarded a prestigious grant from the European Research Council.</a:t>
            </a:r>
          </a:p>
          <a:p>
            <a:r>
              <a:rPr lang="en-US" b="1" dirty="0"/>
              <a:t>Additional data</a:t>
            </a:r>
          </a:p>
          <a:p>
            <a:r>
              <a:rPr lang="en-US" b="1" dirty="0">
                <a:effectLst/>
              </a:rPr>
              <a:t>Science jobs</a:t>
            </a:r>
          </a:p>
          <a:p>
            <a:r>
              <a:rPr lang="en-US" b="1" dirty="0">
                <a:effectLst/>
              </a:rPr>
              <a:t>Science events</a:t>
            </a:r>
          </a:p>
          <a:p>
            <a:r>
              <a:rPr lang="en-US" b="1" dirty="0" err="1">
                <a:effectLst/>
              </a:rPr>
              <a:t>NatureEvents</a:t>
            </a:r>
            <a:r>
              <a:rPr lang="en-US" b="1" dirty="0">
                <a:effectLst/>
              </a:rPr>
              <a:t> Directory</a:t>
            </a:r>
          </a:p>
          <a:p>
            <a:r>
              <a:rPr lang="en-US" b="1" dirty="0">
                <a:effectLst/>
                <a:hlinkClick r:id="rId461"/>
              </a:rPr>
              <a:t>Genome Variation in Precision Medicine 2017</a:t>
            </a:r>
            <a:endParaRPr lang="en-US" b="1" dirty="0">
              <a:effectLst/>
            </a:endParaRPr>
          </a:p>
          <a:p>
            <a:r>
              <a:rPr lang="en-US" b="1" dirty="0">
                <a:effectLst/>
              </a:rPr>
              <a:t>18 May 2017 — 20 May 2017 </a:t>
            </a:r>
            <a:endParaRPr lang="en-US" dirty="0">
              <a:effectLst/>
            </a:endParaRPr>
          </a:p>
          <a:p>
            <a:r>
              <a:rPr lang="en-US" dirty="0">
                <a:effectLst/>
              </a:rPr>
              <a:t>Guangzhou, China</a:t>
            </a:r>
          </a:p>
          <a:p>
            <a:r>
              <a:rPr lang="en-US" b="1" dirty="0">
                <a:effectLst/>
                <a:hlinkClick r:id="rId462"/>
              </a:rPr>
              <a:t>Electron Microscopy for Materials — The Next Ten Years</a:t>
            </a:r>
            <a:endParaRPr lang="en-US" b="1" dirty="0">
              <a:effectLst/>
            </a:endParaRPr>
          </a:p>
          <a:p>
            <a:r>
              <a:rPr lang="en-US" b="1" dirty="0">
                <a:effectLst/>
              </a:rPr>
              <a:t>27 May 2017 — 29 May 2017 </a:t>
            </a:r>
            <a:endParaRPr lang="en-US" dirty="0">
              <a:effectLst/>
            </a:endParaRPr>
          </a:p>
          <a:p>
            <a:r>
              <a:rPr lang="en-US" dirty="0">
                <a:effectLst/>
              </a:rPr>
              <a:t>Zhejiang, China</a:t>
            </a:r>
          </a:p>
          <a:p>
            <a:r>
              <a:rPr lang="en-US" b="1" dirty="0">
                <a:effectLst/>
                <a:hlinkClick r:id="rId463"/>
              </a:rPr>
              <a:t>European Congress of Surgical Case Reports (EUSCR-2017)</a:t>
            </a:r>
            <a:endParaRPr lang="en-US" b="1" dirty="0">
              <a:effectLst/>
            </a:endParaRPr>
          </a:p>
          <a:p>
            <a:r>
              <a:rPr lang="en-US" b="1" dirty="0">
                <a:effectLst/>
              </a:rPr>
              <a:t>14 July 2017 — 15 July 2017 </a:t>
            </a:r>
            <a:endParaRPr lang="en-US" dirty="0">
              <a:effectLst/>
            </a:endParaRPr>
          </a:p>
          <a:p>
            <a:r>
              <a:rPr lang="en-US" dirty="0">
                <a:effectLst/>
              </a:rPr>
              <a:t>Vienna, Austria</a:t>
            </a:r>
          </a:p>
          <a:p>
            <a:r>
              <a:rPr lang="en-US" dirty="0">
                <a:effectLst/>
                <a:hlinkClick r:id="rId464"/>
              </a:rPr>
              <a:t>Post a free event</a:t>
            </a:r>
            <a:endParaRPr lang="en-US" dirty="0">
              <a:effectLst/>
            </a:endParaRPr>
          </a:p>
          <a:p>
            <a:r>
              <a:rPr lang="en-US" dirty="0">
                <a:effectLst/>
                <a:hlinkClick r:id="rId465"/>
              </a:rPr>
              <a:t>More science events</a:t>
            </a:r>
            <a:endParaRPr lang="en-US" dirty="0">
              <a:effectLst/>
            </a:endParaRPr>
          </a:p>
          <a:p>
            <a:r>
              <a:rPr lang="en-US" b="1" dirty="0">
                <a:effectLst/>
              </a:rPr>
              <a:t>Discover more</a:t>
            </a:r>
          </a:p>
          <a:p>
            <a:r>
              <a:rPr lang="en-US" b="1" dirty="0">
                <a:effectLst/>
                <a:hlinkClick r:id="rId466"/>
              </a:rPr>
              <a:t>Subcellular expression and neuroprotective effects of SK channels in human dopaminergic neurons</a:t>
            </a:r>
            <a:endParaRPr lang="en-US" b="1" dirty="0">
              <a:effectLst/>
            </a:endParaRPr>
          </a:p>
          <a:p>
            <a:r>
              <a:rPr lang="en-US" dirty="0">
                <a:effectLst/>
              </a:rPr>
              <a:t>Cell Death and Disease 16 Jan 2014 </a:t>
            </a:r>
          </a:p>
          <a:p>
            <a:r>
              <a:rPr lang="en-US" b="1" dirty="0">
                <a:effectLst/>
                <a:hlinkClick r:id="rId467"/>
              </a:rPr>
              <a:t>Functional engraftment of human ES cell–derived dopaminergic neurons enriched by coculture with telomerase-immortalized midbrain astrocytes</a:t>
            </a:r>
            <a:endParaRPr lang="en-US" b="1" dirty="0">
              <a:effectLst/>
            </a:endParaRPr>
          </a:p>
          <a:p>
            <a:r>
              <a:rPr lang="en-US" dirty="0">
                <a:effectLst/>
              </a:rPr>
              <a:t>Nature Medicine 22 Oct 2006 </a:t>
            </a:r>
          </a:p>
          <a:p>
            <a:r>
              <a:rPr lang="en-US" b="1" dirty="0">
                <a:effectLst/>
                <a:hlinkClick r:id="rId468"/>
              </a:rPr>
              <a:t>Prokineticin-2 upregulation during neuronal injury mediates a compensatory protective response against dopaminergic neuronal degeneration</a:t>
            </a:r>
            <a:endParaRPr lang="en-US" b="1" dirty="0">
              <a:effectLst/>
            </a:endParaRPr>
          </a:p>
          <a:p>
            <a:r>
              <a:rPr lang="en-US" dirty="0">
                <a:effectLst/>
              </a:rPr>
              <a:t>Nature Communications 05 Oct 2016 </a:t>
            </a:r>
          </a:p>
          <a:p>
            <a:r>
              <a:rPr lang="en-US" b="1" dirty="0">
                <a:effectLst/>
              </a:rPr>
              <a:t>Most read</a:t>
            </a:r>
          </a:p>
          <a:p>
            <a:endParaRPr lang="en-US" dirty="0"/>
          </a:p>
        </p:txBody>
      </p:sp>
      <p:sp>
        <p:nvSpPr>
          <p:cNvPr id="4" name="Slide Number Placeholder 3"/>
          <p:cNvSpPr>
            <a:spLocks noGrp="1"/>
          </p:cNvSpPr>
          <p:nvPr>
            <p:ph type="sldNum" sz="quarter" idx="10"/>
          </p:nvPr>
        </p:nvSpPr>
        <p:spPr/>
        <p:txBody>
          <a:bodyPr/>
          <a:lstStyle/>
          <a:p>
            <a:fld id="{C3021839-A2AB-D948-9D7C-ED0A5E6FC898}" type="slidenum">
              <a:rPr lang="en-US" smtClean="0"/>
              <a:pPr/>
              <a:t>18</a:t>
            </a:fld>
            <a:endParaRPr lang="en-US"/>
          </a:p>
        </p:txBody>
      </p:sp>
    </p:spTree>
    <p:extLst>
      <p:ext uri="{BB962C8B-B14F-4D97-AF65-F5344CB8AC3E}">
        <p14:creationId xmlns:p14="http://schemas.microsoft.com/office/powerpoint/2010/main" val="125421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8B102-E048-AD44-A52C-CBBE082FAE1C}" type="slidenum">
              <a:rPr lang="en-US"/>
              <a:pPr/>
              <a:t>19</a:t>
            </a:fld>
            <a:endParaRPr lang="en-US"/>
          </a:p>
        </p:txBody>
      </p:sp>
      <p:sp>
        <p:nvSpPr>
          <p:cNvPr id="200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03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4096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8F0EC-6566-1C41-833B-A0238322E9D0}" type="slidenum">
              <a:rPr lang="en-US"/>
              <a:pPr/>
              <a:t>2</a:t>
            </a:fld>
            <a:endParaRPr lang="en-US"/>
          </a:p>
        </p:txBody>
      </p:sp>
      <p:sp>
        <p:nvSpPr>
          <p:cNvPr id="2185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185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0945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5FBF0-7AD6-6C49-AD0C-21A7AC947837}" type="slidenum">
              <a:rPr lang="en-US" smtClean="0"/>
              <a:pPr/>
              <a:t>20</a:t>
            </a:fld>
            <a:endParaRPr lang="en-US"/>
          </a:p>
        </p:txBody>
      </p:sp>
    </p:spTree>
    <p:extLst>
      <p:ext uri="{BB962C8B-B14F-4D97-AF65-F5344CB8AC3E}">
        <p14:creationId xmlns:p14="http://schemas.microsoft.com/office/powerpoint/2010/main" val="2183896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A4F6A-8290-7941-A837-70AEB4E3599A}" type="slidenum">
              <a:rPr lang="en-US"/>
              <a:pPr/>
              <a:t>21</a:t>
            </a:fld>
            <a:endParaRPr lang="en-US"/>
          </a:p>
        </p:txBody>
      </p:sp>
      <p:sp>
        <p:nvSpPr>
          <p:cNvPr id="1903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3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0682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0" i="0" u="none" strike="noStrike" kern="1200" dirty="0">
              <a:solidFill>
                <a:srgbClr val="FF0000"/>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0135D1A5-A348-4F4B-AB60-4A7FA9DA6BCB}" type="slidenum">
              <a:rPr lang="en-US" smtClean="0"/>
              <a:t>23</a:t>
            </a:fld>
            <a:endParaRPr lang="en-US"/>
          </a:p>
        </p:txBody>
      </p:sp>
    </p:spTree>
    <p:extLst>
      <p:ext uri="{BB962C8B-B14F-4D97-AF65-F5344CB8AC3E}">
        <p14:creationId xmlns:p14="http://schemas.microsoft.com/office/powerpoint/2010/main" val="143933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A4F6A-8290-7941-A837-70AEB4E3599A}" type="slidenum">
              <a:rPr lang="en-US"/>
              <a:pPr/>
              <a:t>3</a:t>
            </a:fld>
            <a:endParaRPr lang="en-US"/>
          </a:p>
        </p:txBody>
      </p:sp>
      <p:sp>
        <p:nvSpPr>
          <p:cNvPr id="1903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3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4507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8B102-E048-AD44-A52C-CBBE082FAE1C}" type="slidenum">
              <a:rPr lang="en-US"/>
              <a:pPr/>
              <a:t>4</a:t>
            </a:fld>
            <a:endParaRPr lang="en-US"/>
          </a:p>
        </p:txBody>
      </p:sp>
      <p:sp>
        <p:nvSpPr>
          <p:cNvPr id="200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03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934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a:t>
            </a:r>
            <a:r>
              <a:rPr lang="en-US" b="1" dirty="0"/>
              <a:t>:</a:t>
            </a:r>
          </a:p>
          <a:p>
            <a:r>
              <a:rPr lang="en-US" dirty="0">
                <a:solidFill>
                  <a:schemeClr val="tx1"/>
                </a:solidFill>
                <a:hlinkClick r:id="rId3"/>
              </a:rPr>
              <a:t>Parkinson's disease and cancer: two wars, one front</a:t>
            </a:r>
            <a:endParaRPr lang="en-US" dirty="0">
              <a:solidFill>
                <a:schemeClr val="tx1"/>
              </a:solidFill>
            </a:endParaRPr>
          </a:p>
          <a:p>
            <a:r>
              <a:rPr lang="en-US" dirty="0"/>
              <a:t>Michael J. Devine, Hélène </a:t>
            </a:r>
            <a:r>
              <a:rPr lang="en-US" dirty="0" err="1"/>
              <a:t>Plun-Favreau</a:t>
            </a:r>
            <a:r>
              <a:rPr lang="en-US" dirty="0"/>
              <a:t> &amp; Nicholas W. Wood</a:t>
            </a:r>
          </a:p>
          <a:p>
            <a:r>
              <a:rPr lang="en-US" dirty="0"/>
              <a:t>Nature Reviews Cancer 11, 812-823 (November 2011)</a:t>
            </a:r>
          </a:p>
          <a:p>
            <a:r>
              <a:rPr lang="en-US" dirty="0"/>
              <a:t>doi:10.1038/nrc3150</a:t>
            </a:r>
          </a:p>
          <a:p>
            <a:endParaRPr lang="en-US" dirty="0"/>
          </a:p>
          <a:p>
            <a:endParaRPr lang="en-US" sz="1200" dirty="0">
              <a:solidFill>
                <a:srgbClr val="FFFF00"/>
              </a:solidFill>
              <a:effectLst>
                <a:outerShdw blurRad="38100" dist="38100" dir="2700000" algn="tl">
                  <a:srgbClr val="FFFFFF"/>
                </a:outerShdw>
              </a:effectLst>
              <a:latin typeface="Arial"/>
              <a:cs typeface="Arial"/>
            </a:endParaRPr>
          </a:p>
          <a:p>
            <a:r>
              <a:rPr lang="en-US" sz="1200" dirty="0">
                <a:solidFill>
                  <a:srgbClr val="FFFF00"/>
                </a:solidFill>
                <a:effectLst>
                  <a:outerShdw blurRad="38100" dist="38100" dir="2700000" algn="tl">
                    <a:srgbClr val="FFFFFF"/>
                  </a:outerShdw>
                </a:effectLst>
                <a:latin typeface="Arial"/>
                <a:cs typeface="Arial"/>
              </a:rPr>
              <a:t>α-</a:t>
            </a:r>
            <a:r>
              <a:rPr lang="en-US" sz="1200" dirty="0" err="1">
                <a:solidFill>
                  <a:srgbClr val="FFFF00"/>
                </a:solidFill>
                <a:effectLst>
                  <a:outerShdw blurRad="38100" dist="38100" dir="2700000" algn="tl">
                    <a:srgbClr val="FFFFFF"/>
                  </a:outerShdw>
                </a:effectLst>
                <a:latin typeface="Arial"/>
                <a:cs typeface="Arial"/>
              </a:rPr>
              <a:t>synuclein</a:t>
            </a:r>
            <a:endParaRPr lang="en-US" sz="1200" i="1" dirty="0">
              <a:solidFill>
                <a:srgbClr val="FFFF00"/>
              </a:solidFill>
              <a:effectLst>
                <a:outerShdw blurRad="38100" dist="38100" dir="2700000" algn="tl">
                  <a:srgbClr val="FFFFFF"/>
                </a:outerShdw>
              </a:effectLst>
              <a:latin typeface="Arial"/>
              <a:cs typeface="Arial"/>
            </a:endParaRPr>
          </a:p>
          <a:p>
            <a:endParaRPr lang="en-US" dirty="0"/>
          </a:p>
          <a:p>
            <a:r>
              <a:rPr lang="en-US" dirty="0"/>
              <a:t>Published online 04 August 2015 </a:t>
            </a:r>
            <a:r>
              <a:rPr lang="en-US" b="1" dirty="0"/>
              <a:t>Article tools</a:t>
            </a:r>
          </a:p>
          <a:p>
            <a:r>
              <a:rPr lang="en-US" dirty="0">
                <a:hlinkClick r:id="rId4"/>
              </a:rPr>
              <a:t>Full text</a:t>
            </a:r>
            <a:endParaRPr lang="en-US" dirty="0"/>
          </a:p>
          <a:p>
            <a:r>
              <a:rPr lang="en-US" b="1" dirty="0"/>
              <a:t>PDF</a:t>
            </a:r>
          </a:p>
          <a:p>
            <a:r>
              <a:rPr lang="en-US" dirty="0">
                <a:hlinkClick r:id="rId5"/>
              </a:rPr>
              <a:t>Citation</a:t>
            </a:r>
            <a:endParaRPr lang="en-US" dirty="0"/>
          </a:p>
          <a:p>
            <a:r>
              <a:rPr lang="en-US" dirty="0">
                <a:hlinkClick r:id="rId6"/>
              </a:rPr>
              <a:t>Reprints</a:t>
            </a:r>
            <a:endParaRPr lang="en-US" dirty="0"/>
          </a:p>
          <a:p>
            <a:r>
              <a:rPr lang="en-US" dirty="0">
                <a:hlinkClick r:id="rId7"/>
              </a:rPr>
              <a:t>Rights &amp; permissions</a:t>
            </a:r>
            <a:endParaRPr lang="en-US" dirty="0"/>
          </a:p>
          <a:p>
            <a:r>
              <a:rPr lang="en-US" dirty="0">
                <a:hlinkClick r:id="rId8"/>
              </a:rPr>
              <a:t>Article metrics</a:t>
            </a:r>
            <a:r>
              <a:rPr lang="en-US" dirty="0"/>
              <a:t> </a:t>
            </a:r>
          </a:p>
          <a:p>
            <a:r>
              <a:rPr lang="en-US" b="1" dirty="0"/>
              <a:t>Abstract</a:t>
            </a:r>
          </a:p>
          <a:p>
            <a:r>
              <a:rPr lang="en-US" dirty="0"/>
              <a:t>Abstract• </a:t>
            </a:r>
          </a:p>
          <a:p>
            <a:r>
              <a:rPr lang="en-US" dirty="0">
                <a:hlinkClick r:id="rId9"/>
              </a:rPr>
              <a:t>References</a:t>
            </a:r>
            <a:r>
              <a:rPr lang="en-US" dirty="0"/>
              <a:t>• </a:t>
            </a:r>
          </a:p>
          <a:p>
            <a:r>
              <a:rPr lang="en-US" dirty="0">
                <a:hlinkClick r:id="rId10"/>
              </a:rPr>
              <a:t>Author information</a:t>
            </a:r>
            <a:endParaRPr lang="en-US" dirty="0"/>
          </a:p>
          <a:p>
            <a:r>
              <a:rPr lang="en-US" dirty="0"/>
              <a:t>Parkinson disease (PD) is characterized by loss of the A9 </a:t>
            </a:r>
            <a:r>
              <a:rPr lang="en-US" dirty="0" err="1"/>
              <a:t>nigral</a:t>
            </a:r>
            <a:r>
              <a:rPr lang="en-US" dirty="0"/>
              <a:t> neurons that provide dopaminergic innervation to the striatum. This discovery led to the successful instigation of dopaminergic drug treatments in the 1960s, although these drugs were soon recognized to lose some of their efficacy and generate their own adverse effects over time. Despite the fact that PD is now known to have extensive non-</a:t>
            </a:r>
            <a:r>
              <a:rPr lang="en-US" dirty="0" err="1"/>
              <a:t>nigral</a:t>
            </a:r>
            <a:r>
              <a:rPr lang="en-US" dirty="0"/>
              <a:t> pathology with a wide range of clinical features, dopaminergic drug therapies are still the mainstay of therapy, and work well for many years. Given the success of pharmacological dopamine replacement, pursuit of cell-based dopamine replacement strategies seemed to be the next logical step, and studies were initiated over 30 years ago to explore the possibility of dopaminergic cell transplantation. In this Review, we outline the history of this therapeutic approach to PD and highlight the lessons that we have learned </a:t>
            </a:r>
            <a:r>
              <a:rPr lang="en-US" i="1" dirty="0"/>
              <a:t>en route</a:t>
            </a:r>
            <a:r>
              <a:rPr lang="en-US" dirty="0"/>
              <a:t>. We discuss how the best clinical outcomes have been obtained with fetal ventral </a:t>
            </a:r>
            <a:r>
              <a:rPr lang="en-US" dirty="0" err="1"/>
              <a:t>mesencephalic</a:t>
            </a:r>
            <a:r>
              <a:rPr lang="en-US" dirty="0"/>
              <a:t> allografts, while acknowledging inconsistencies in the results owing to problems in trial design, patient selection, tissue preparation, and immunotherapy used post-grafting. We conclude by discussing the challenges of bringing the new generation of stem cell-derived dopamine cells to the clinic.</a:t>
            </a:r>
          </a:p>
          <a:p>
            <a:r>
              <a:rPr lang="en-US" dirty="0">
                <a:hlinkClick r:id="rId4"/>
              </a:rPr>
              <a:t>View full text</a:t>
            </a:r>
            <a:endParaRPr lang="en-US" dirty="0"/>
          </a:p>
          <a:p>
            <a:r>
              <a:rPr lang="en-US" b="1" dirty="0"/>
              <a:t>Subject terms:</a:t>
            </a:r>
          </a:p>
          <a:p>
            <a:r>
              <a:rPr lang="en-US" dirty="0">
                <a:hlinkClick r:id="rId11"/>
              </a:rPr>
              <a:t>Parkinson's disease</a:t>
            </a:r>
            <a:r>
              <a:rPr lang="en-US" dirty="0"/>
              <a:t> </a:t>
            </a:r>
          </a:p>
          <a:p>
            <a:r>
              <a:rPr lang="en-US" dirty="0">
                <a:hlinkClick r:id="rId12"/>
              </a:rPr>
              <a:t>Stem-cell biotechnology</a:t>
            </a:r>
            <a:r>
              <a:rPr lang="en-US" dirty="0"/>
              <a:t> </a:t>
            </a:r>
          </a:p>
          <a:p>
            <a:r>
              <a:rPr lang="en-US" dirty="0">
                <a:hlinkClick r:id="rId13"/>
              </a:rPr>
              <a:t>Stem-cell research</a:t>
            </a:r>
            <a:r>
              <a:rPr lang="en-US" dirty="0"/>
              <a:t> </a:t>
            </a:r>
          </a:p>
          <a:p>
            <a:r>
              <a:rPr lang="en-US" dirty="0">
                <a:hlinkClick r:id="rId14"/>
              </a:rPr>
              <a:t>Translational research</a:t>
            </a:r>
            <a:endParaRPr lang="en-US" dirty="0"/>
          </a:p>
          <a:p>
            <a:r>
              <a:rPr lang="en-US" b="1" dirty="0"/>
              <a:t>At a glance</a:t>
            </a:r>
          </a:p>
          <a:p>
            <a:r>
              <a:rPr lang="en-US" b="1" dirty="0">
                <a:effectLst/>
              </a:rPr>
              <a:t>Figures</a:t>
            </a:r>
          </a:p>
          <a:p>
            <a:r>
              <a:rPr lang="en-US" dirty="0">
                <a:effectLst/>
              </a:rPr>
              <a:t>First | 1-2 of 5 | Last</a:t>
            </a:r>
          </a:p>
          <a:p>
            <a:r>
              <a:rPr lang="en-US" dirty="0">
                <a:effectLst/>
                <a:hlinkClick r:id="rId15"/>
              </a:rPr>
              <a:t>View all figures</a:t>
            </a:r>
            <a:r>
              <a:rPr lang="en-US" dirty="0">
                <a:effectLst/>
              </a:rPr>
              <a:t> </a:t>
            </a:r>
          </a:p>
          <a:p>
            <a:r>
              <a:rPr lang="en-US" dirty="0" err="1">
                <a:effectLst/>
              </a:rPr>
              <a:t>leftFigure</a:t>
            </a:r>
            <a:r>
              <a:rPr lang="en-US" dirty="0">
                <a:effectLst/>
              </a:rPr>
              <a:t> 1 </a:t>
            </a:r>
          </a:p>
          <a:p>
            <a:r>
              <a:rPr lang="en-US" dirty="0">
                <a:effectLst/>
              </a:rPr>
              <a:t>Figure 2 </a:t>
            </a:r>
          </a:p>
          <a:p>
            <a:r>
              <a:rPr lang="en-US" dirty="0">
                <a:effectLst/>
              </a:rPr>
              <a:t>Figure 3 </a:t>
            </a:r>
          </a:p>
          <a:p>
            <a:r>
              <a:rPr lang="en-US" dirty="0">
                <a:effectLst/>
              </a:rPr>
              <a:t>Figure 4 </a:t>
            </a:r>
          </a:p>
          <a:p>
            <a:r>
              <a:rPr lang="en-US" dirty="0">
                <a:effectLst/>
              </a:rPr>
              <a:t>Figure 5 </a:t>
            </a:r>
          </a:p>
          <a:p>
            <a:r>
              <a:rPr lang="en-US" dirty="0">
                <a:effectLst/>
              </a:rPr>
              <a:t>right </a:t>
            </a:r>
          </a:p>
          <a:p>
            <a:r>
              <a:rPr lang="en-US" b="1" dirty="0"/>
              <a:t>References</a:t>
            </a:r>
          </a:p>
          <a:p>
            <a:r>
              <a:rPr lang="en-US" dirty="0">
                <a:hlinkClick r:id="rId16"/>
              </a:rPr>
              <a:t>Abstract</a:t>
            </a:r>
            <a:r>
              <a:rPr lang="en-US" dirty="0"/>
              <a:t>• </a:t>
            </a:r>
          </a:p>
          <a:p>
            <a:r>
              <a:rPr lang="en-US" dirty="0"/>
              <a:t>References• </a:t>
            </a:r>
          </a:p>
          <a:p>
            <a:r>
              <a:rPr lang="en-US" dirty="0">
                <a:hlinkClick r:id="rId10"/>
              </a:rPr>
              <a:t>Author information</a:t>
            </a:r>
            <a:endParaRPr lang="en-US" dirty="0"/>
          </a:p>
          <a:p>
            <a:r>
              <a:rPr lang="en-US" dirty="0" err="1"/>
              <a:t>Spillantini</a:t>
            </a:r>
            <a:r>
              <a:rPr lang="en-US" dirty="0"/>
              <a:t>, M. G. </a:t>
            </a:r>
            <a:r>
              <a:rPr lang="en-US" i="1" dirty="0"/>
              <a:t>et al</a:t>
            </a:r>
            <a:r>
              <a:rPr lang="en-US" dirty="0"/>
              <a:t>. α-</a:t>
            </a:r>
            <a:r>
              <a:rPr lang="en-US" dirty="0" err="1"/>
              <a:t>Synuclein</a:t>
            </a:r>
            <a:r>
              <a:rPr lang="en-US" dirty="0"/>
              <a:t> in </a:t>
            </a:r>
            <a:r>
              <a:rPr lang="en-US" dirty="0" err="1"/>
              <a:t>Lewy</a:t>
            </a:r>
            <a:r>
              <a:rPr lang="en-US" dirty="0"/>
              <a:t> bodies. Nature 388, 839–840 (1997). </a:t>
            </a:r>
          </a:p>
          <a:p>
            <a:pPr lvl="1"/>
            <a:r>
              <a:rPr lang="en-US" dirty="0">
                <a:hlinkClick r:id="rId17"/>
              </a:rPr>
              <a:t>CAS</a:t>
            </a:r>
            <a:endParaRPr lang="en-US" dirty="0"/>
          </a:p>
          <a:p>
            <a:pPr lvl="1"/>
            <a:r>
              <a:rPr lang="en-US" dirty="0">
                <a:hlinkClick r:id="rId18"/>
              </a:rPr>
              <a:t>ISI</a:t>
            </a:r>
            <a:endParaRPr lang="en-US" dirty="0"/>
          </a:p>
          <a:p>
            <a:pPr lvl="1"/>
            <a:r>
              <a:rPr lang="en-US" dirty="0">
                <a:hlinkClick r:id="rId19"/>
              </a:rPr>
              <a:t>PubMed</a:t>
            </a:r>
            <a:endParaRPr lang="en-US" dirty="0"/>
          </a:p>
          <a:p>
            <a:pPr lvl="1"/>
            <a:r>
              <a:rPr lang="en-US" dirty="0">
                <a:hlinkClick r:id="rId20"/>
              </a:rPr>
              <a:t>Article</a:t>
            </a:r>
            <a:endParaRPr lang="en-US" dirty="0"/>
          </a:p>
          <a:p>
            <a:r>
              <a:rPr lang="en-US" dirty="0" err="1"/>
              <a:t>Damier</a:t>
            </a:r>
            <a:r>
              <a:rPr lang="en-US" dirty="0"/>
              <a:t>, P., Hirsch, E. C., </a:t>
            </a:r>
            <a:r>
              <a:rPr lang="en-US" dirty="0" err="1"/>
              <a:t>Agid</a:t>
            </a:r>
            <a:r>
              <a:rPr lang="en-US" dirty="0"/>
              <a:t>, Y. &amp; </a:t>
            </a:r>
            <a:r>
              <a:rPr lang="en-US" dirty="0" err="1"/>
              <a:t>Graybiel</a:t>
            </a:r>
            <a:r>
              <a:rPr lang="en-US" dirty="0"/>
              <a:t>, A. M. The </a:t>
            </a:r>
            <a:r>
              <a:rPr lang="en-US" dirty="0" err="1"/>
              <a:t>substantia</a:t>
            </a:r>
            <a:r>
              <a:rPr lang="en-US" dirty="0"/>
              <a:t> </a:t>
            </a:r>
            <a:r>
              <a:rPr lang="en-US" dirty="0" err="1"/>
              <a:t>nigra</a:t>
            </a:r>
            <a:r>
              <a:rPr lang="en-US" dirty="0"/>
              <a:t> of the human brain. II. Patterns of loss of dopamine-containing neurons in Parkinson's disease. Brain 122, 1437–1448 (1999). </a:t>
            </a:r>
          </a:p>
          <a:p>
            <a:pPr lvl="1"/>
            <a:r>
              <a:rPr lang="en-US" dirty="0">
                <a:hlinkClick r:id="rId21"/>
              </a:rPr>
              <a:t>ISI</a:t>
            </a:r>
            <a:endParaRPr lang="en-US" dirty="0"/>
          </a:p>
          <a:p>
            <a:pPr lvl="1"/>
            <a:r>
              <a:rPr lang="en-US" dirty="0">
                <a:hlinkClick r:id="rId22"/>
              </a:rPr>
              <a:t>PubMed</a:t>
            </a:r>
            <a:endParaRPr lang="en-US" dirty="0"/>
          </a:p>
          <a:p>
            <a:pPr lvl="1"/>
            <a:r>
              <a:rPr lang="en-US" dirty="0">
                <a:hlinkClick r:id="rId23"/>
              </a:rPr>
              <a:t>Article</a:t>
            </a:r>
            <a:endParaRPr lang="en-US" dirty="0"/>
          </a:p>
          <a:p>
            <a:r>
              <a:rPr lang="en-US" dirty="0" err="1"/>
              <a:t>Braak</a:t>
            </a:r>
            <a:r>
              <a:rPr lang="en-US" dirty="0"/>
              <a:t>, H. </a:t>
            </a:r>
            <a:r>
              <a:rPr lang="en-US" i="1" dirty="0"/>
              <a:t>et al</a:t>
            </a:r>
            <a:r>
              <a:rPr lang="en-US" dirty="0"/>
              <a:t>. Staging of brain pathology related to sporadic Parkinson's disease. </a:t>
            </a:r>
            <a:r>
              <a:rPr lang="en-US" dirty="0" err="1"/>
              <a:t>Neurobiol</a:t>
            </a:r>
            <a:r>
              <a:rPr lang="en-US" dirty="0"/>
              <a:t>. Aging 24, 197–211 (2003). </a:t>
            </a:r>
          </a:p>
          <a:p>
            <a:pPr lvl="1"/>
            <a:r>
              <a:rPr lang="en-US" dirty="0">
                <a:hlinkClick r:id="rId24"/>
              </a:rPr>
              <a:t>ISI</a:t>
            </a:r>
            <a:endParaRPr lang="en-US" dirty="0"/>
          </a:p>
          <a:p>
            <a:pPr lvl="1"/>
            <a:r>
              <a:rPr lang="en-US" dirty="0">
                <a:hlinkClick r:id="rId25"/>
              </a:rPr>
              <a:t>PubMed</a:t>
            </a:r>
            <a:endParaRPr lang="en-US" dirty="0"/>
          </a:p>
          <a:p>
            <a:pPr lvl="1"/>
            <a:r>
              <a:rPr lang="en-US" dirty="0">
                <a:hlinkClick r:id="rId26"/>
              </a:rPr>
              <a:t>Article</a:t>
            </a:r>
            <a:endParaRPr lang="en-US" dirty="0"/>
          </a:p>
          <a:p>
            <a:r>
              <a:rPr lang="en-US" dirty="0"/>
              <a:t>Jenner, P. Dopamine agonists, receptor selectivity and dyskinesia induction in Parkinson's disease. </a:t>
            </a:r>
            <a:r>
              <a:rPr lang="en-US" dirty="0" err="1"/>
              <a:t>Curr</a:t>
            </a:r>
            <a:r>
              <a:rPr lang="en-US" dirty="0"/>
              <a:t>. </a:t>
            </a:r>
            <a:r>
              <a:rPr lang="en-US" dirty="0" err="1"/>
              <a:t>Opin</a:t>
            </a:r>
            <a:r>
              <a:rPr lang="en-US" dirty="0"/>
              <a:t>. Neurol. 16 (Suppl. 1), S3–S7 (2003). </a:t>
            </a:r>
          </a:p>
          <a:p>
            <a:r>
              <a:rPr lang="en-US" dirty="0" err="1"/>
              <a:t>Huot</a:t>
            </a:r>
            <a:r>
              <a:rPr lang="en-US" dirty="0"/>
              <a:t>, P., Johnston, T. H., </a:t>
            </a:r>
            <a:r>
              <a:rPr lang="en-US" dirty="0" err="1"/>
              <a:t>Koprich</a:t>
            </a:r>
            <a:r>
              <a:rPr lang="en-US" dirty="0"/>
              <a:t>, J. B., Fox, S. H. &amp; </a:t>
            </a:r>
            <a:r>
              <a:rPr lang="en-US" dirty="0" err="1"/>
              <a:t>Brotchie</a:t>
            </a:r>
            <a:r>
              <a:rPr lang="en-US" dirty="0"/>
              <a:t>, J. M. The pharmacology of L-DOPA-induced dyskinesia in Parkinson's disease. </a:t>
            </a:r>
            <a:r>
              <a:rPr lang="en-US" dirty="0" err="1"/>
              <a:t>Pharmacol</a:t>
            </a:r>
            <a:r>
              <a:rPr lang="en-US" dirty="0"/>
              <a:t>. Rev. 65, 171–222 (2013). </a:t>
            </a:r>
          </a:p>
          <a:p>
            <a:pPr lvl="1"/>
            <a:r>
              <a:rPr lang="en-US" dirty="0">
                <a:hlinkClick r:id="rId27"/>
              </a:rPr>
              <a:t>CAS</a:t>
            </a:r>
            <a:endParaRPr lang="en-US" dirty="0"/>
          </a:p>
          <a:p>
            <a:pPr lvl="1"/>
            <a:r>
              <a:rPr lang="en-US" dirty="0">
                <a:hlinkClick r:id="rId28"/>
              </a:rPr>
              <a:t>ISI</a:t>
            </a:r>
            <a:endParaRPr lang="en-US" dirty="0"/>
          </a:p>
          <a:p>
            <a:pPr lvl="1"/>
            <a:r>
              <a:rPr lang="en-US" dirty="0">
                <a:hlinkClick r:id="rId29"/>
              </a:rPr>
              <a:t>PubMed</a:t>
            </a:r>
            <a:endParaRPr lang="en-US" dirty="0"/>
          </a:p>
          <a:p>
            <a:pPr lvl="1"/>
            <a:r>
              <a:rPr lang="en-US" dirty="0">
                <a:hlinkClick r:id="rId30"/>
              </a:rPr>
              <a:t>Article</a:t>
            </a:r>
            <a:endParaRPr lang="en-US" dirty="0"/>
          </a:p>
          <a:p>
            <a:r>
              <a:rPr lang="en-US" dirty="0"/>
              <a:t>Thompson, W. G. Successful brain grafting. N. Y. Med. J. 51, 701–702 (1890). </a:t>
            </a:r>
          </a:p>
          <a:p>
            <a:r>
              <a:rPr lang="en-US" dirty="0"/>
              <a:t>Olson, L. &amp; </a:t>
            </a:r>
            <a:r>
              <a:rPr lang="en-US" dirty="0" err="1"/>
              <a:t>Seiger</a:t>
            </a:r>
            <a:r>
              <a:rPr lang="en-US" dirty="0"/>
              <a:t>, A. Brain tissue transplanted to the anterior chamber of the eye: 2. Fluorescence </a:t>
            </a:r>
            <a:r>
              <a:rPr lang="en-US" dirty="0" err="1"/>
              <a:t>histochemistry</a:t>
            </a:r>
            <a:r>
              <a:rPr lang="en-US" dirty="0"/>
              <a:t> of immature catecholamine- and 5-hydroxytryptamine neurons innervating the rat vas deferens. Cell Tissue Res. 158, 141–150 (1975). </a:t>
            </a:r>
          </a:p>
          <a:p>
            <a:pPr lvl="1"/>
            <a:r>
              <a:rPr lang="en-US" dirty="0">
                <a:hlinkClick r:id="rId31"/>
              </a:rPr>
              <a:t>CAS</a:t>
            </a:r>
            <a:endParaRPr lang="en-US" dirty="0"/>
          </a:p>
          <a:p>
            <a:pPr lvl="1"/>
            <a:r>
              <a:rPr lang="en-US" dirty="0">
                <a:hlinkClick r:id="rId32"/>
              </a:rPr>
              <a:t>PubMed</a:t>
            </a:r>
            <a:endParaRPr lang="en-US" dirty="0"/>
          </a:p>
          <a:p>
            <a:pPr lvl="1"/>
            <a:r>
              <a:rPr lang="en-US" dirty="0">
                <a:hlinkClick r:id="rId33"/>
              </a:rPr>
              <a:t>Article</a:t>
            </a:r>
            <a:endParaRPr lang="en-US" dirty="0"/>
          </a:p>
          <a:p>
            <a:r>
              <a:rPr lang="en-US" dirty="0"/>
              <a:t>Olson, L. &amp; </a:t>
            </a:r>
            <a:r>
              <a:rPr lang="en-US" dirty="0" err="1"/>
              <a:t>Seiger</a:t>
            </a:r>
            <a:r>
              <a:rPr lang="en-US" dirty="0"/>
              <a:t>, A. Development and growth of immature monoamine neurons in rat and man </a:t>
            </a:r>
            <a:r>
              <a:rPr lang="en-US" i="1" dirty="0"/>
              <a:t>in situ</a:t>
            </a:r>
            <a:r>
              <a:rPr lang="en-US" dirty="0"/>
              <a:t> and following intraocular transplantation in the rat. Brain Res. 62, 353–360 (1973). </a:t>
            </a:r>
          </a:p>
          <a:p>
            <a:pPr lvl="1"/>
            <a:r>
              <a:rPr lang="en-US" dirty="0">
                <a:hlinkClick r:id="rId34"/>
              </a:rPr>
              <a:t>CAS</a:t>
            </a:r>
            <a:endParaRPr lang="en-US" dirty="0"/>
          </a:p>
          <a:p>
            <a:pPr lvl="1"/>
            <a:r>
              <a:rPr lang="en-US" dirty="0">
                <a:hlinkClick r:id="rId35"/>
              </a:rPr>
              <a:t>PubMed</a:t>
            </a:r>
            <a:endParaRPr lang="en-US" dirty="0"/>
          </a:p>
          <a:p>
            <a:pPr lvl="1"/>
            <a:r>
              <a:rPr lang="en-US" dirty="0">
                <a:hlinkClick r:id="rId36"/>
              </a:rPr>
              <a:t>Article</a:t>
            </a:r>
            <a:endParaRPr lang="en-US" dirty="0"/>
          </a:p>
          <a:p>
            <a:r>
              <a:rPr lang="en-US" dirty="0"/>
              <a:t>Olson, L. &amp; </a:t>
            </a:r>
            <a:r>
              <a:rPr lang="en-US" dirty="0" err="1"/>
              <a:t>Seiger</a:t>
            </a:r>
            <a:r>
              <a:rPr lang="en-US" dirty="0"/>
              <a:t>, A. Brain tissue transplanted to the anterior chamber of the eye. 1. Fluorescence </a:t>
            </a:r>
            <a:r>
              <a:rPr lang="en-US" dirty="0" err="1"/>
              <a:t>histochemistry</a:t>
            </a:r>
            <a:r>
              <a:rPr lang="en-US" dirty="0"/>
              <a:t> of immature catecholamine and 5-hydroxytryptamine neurons </a:t>
            </a:r>
            <a:r>
              <a:rPr lang="en-US" dirty="0" err="1"/>
              <a:t>reinnervating</a:t>
            </a:r>
            <a:r>
              <a:rPr lang="en-US" dirty="0"/>
              <a:t> the rat iris. Z. </a:t>
            </a:r>
            <a:r>
              <a:rPr lang="en-US" dirty="0" err="1"/>
              <a:t>Zellforsch</a:t>
            </a:r>
            <a:r>
              <a:rPr lang="en-US" dirty="0"/>
              <a:t>. </a:t>
            </a:r>
            <a:r>
              <a:rPr lang="en-US" dirty="0" err="1"/>
              <a:t>Mikrosk</a:t>
            </a:r>
            <a:r>
              <a:rPr lang="en-US" dirty="0"/>
              <a:t>. Anat. 135, 175–194 (1972). </a:t>
            </a:r>
          </a:p>
          <a:p>
            <a:pPr lvl="1"/>
            <a:r>
              <a:rPr lang="en-US" dirty="0">
                <a:hlinkClick r:id="rId37"/>
              </a:rPr>
              <a:t>CAS</a:t>
            </a:r>
            <a:endParaRPr lang="en-US" dirty="0"/>
          </a:p>
          <a:p>
            <a:pPr lvl="1"/>
            <a:r>
              <a:rPr lang="en-US" dirty="0">
                <a:hlinkClick r:id="rId38"/>
              </a:rPr>
              <a:t>PubMed</a:t>
            </a:r>
            <a:endParaRPr lang="en-US" dirty="0"/>
          </a:p>
          <a:p>
            <a:pPr lvl="1"/>
            <a:r>
              <a:rPr lang="en-US" dirty="0">
                <a:hlinkClick r:id="rId39"/>
              </a:rPr>
              <a:t>Article</a:t>
            </a:r>
            <a:endParaRPr lang="en-US" dirty="0"/>
          </a:p>
          <a:p>
            <a:r>
              <a:rPr lang="en-US" dirty="0"/>
              <a:t>Barker, R. &amp; </a:t>
            </a:r>
            <a:r>
              <a:rPr lang="en-US" dirty="0" err="1"/>
              <a:t>Dunnett</a:t>
            </a:r>
            <a:r>
              <a:rPr lang="en-US" dirty="0"/>
              <a:t>, S. The biology and </a:t>
            </a:r>
            <a:r>
              <a:rPr lang="en-US" dirty="0" err="1"/>
              <a:t>behaviour</a:t>
            </a:r>
            <a:r>
              <a:rPr lang="en-US" dirty="0"/>
              <a:t> of </a:t>
            </a:r>
            <a:r>
              <a:rPr lang="en-US" dirty="0" err="1"/>
              <a:t>intracerebral</a:t>
            </a:r>
            <a:r>
              <a:rPr lang="en-US" dirty="0"/>
              <a:t> adrenal transplants in animals and man. Rev. </a:t>
            </a:r>
            <a:r>
              <a:rPr lang="en-US" dirty="0" err="1"/>
              <a:t>Neurosci</a:t>
            </a:r>
            <a:r>
              <a:rPr lang="en-US" dirty="0"/>
              <a:t>. 4, 113–146 (1993). </a:t>
            </a:r>
          </a:p>
          <a:p>
            <a:pPr lvl="1"/>
            <a:r>
              <a:rPr lang="en-US" dirty="0">
                <a:hlinkClick r:id="rId40"/>
              </a:rPr>
              <a:t>CAS</a:t>
            </a:r>
            <a:endParaRPr lang="en-US" dirty="0"/>
          </a:p>
          <a:p>
            <a:pPr lvl="1"/>
            <a:r>
              <a:rPr lang="en-US" dirty="0">
                <a:hlinkClick r:id="rId41"/>
              </a:rPr>
              <a:t>PubMed</a:t>
            </a:r>
            <a:endParaRPr lang="en-US" dirty="0"/>
          </a:p>
          <a:p>
            <a:pPr lvl="1"/>
            <a:r>
              <a:rPr lang="en-US" dirty="0">
                <a:hlinkClick r:id="rId42"/>
              </a:rPr>
              <a:t>Article</a:t>
            </a:r>
            <a:endParaRPr lang="en-US" dirty="0"/>
          </a:p>
          <a:p>
            <a:r>
              <a:rPr lang="en-US" dirty="0" err="1"/>
              <a:t>Ungerstedt</a:t>
            </a:r>
            <a:r>
              <a:rPr lang="en-US" dirty="0"/>
              <a:t>, U., </a:t>
            </a:r>
            <a:r>
              <a:rPr lang="en-US" dirty="0" err="1"/>
              <a:t>Ljungberg</a:t>
            </a:r>
            <a:r>
              <a:rPr lang="en-US" dirty="0"/>
              <a:t>, T. &amp; </a:t>
            </a:r>
            <a:r>
              <a:rPr lang="en-US" dirty="0" err="1"/>
              <a:t>Steg</a:t>
            </a:r>
            <a:r>
              <a:rPr lang="en-US" dirty="0"/>
              <a:t>, G. Behavioral, physiological, and neurochemical changes after 6-hydroxydopamine-induced degeneration of the </a:t>
            </a:r>
            <a:r>
              <a:rPr lang="en-US" dirty="0" err="1"/>
              <a:t>nigro</a:t>
            </a:r>
            <a:r>
              <a:rPr lang="en-US" dirty="0"/>
              <a:t>-striatal dopamine neurons. Adv. Neurol. 5, 421–426 (1974). </a:t>
            </a:r>
          </a:p>
          <a:p>
            <a:pPr lvl="1"/>
            <a:r>
              <a:rPr lang="en-US" dirty="0">
                <a:hlinkClick r:id="rId43"/>
              </a:rPr>
              <a:t>CAS</a:t>
            </a:r>
            <a:endParaRPr lang="en-US" dirty="0"/>
          </a:p>
          <a:p>
            <a:pPr lvl="1"/>
            <a:r>
              <a:rPr lang="en-US" dirty="0">
                <a:hlinkClick r:id="rId44"/>
              </a:rPr>
              <a:t>PubMed</a:t>
            </a:r>
            <a:endParaRPr lang="en-US" dirty="0"/>
          </a:p>
          <a:p>
            <a:r>
              <a:rPr lang="en-US" dirty="0" err="1"/>
              <a:t>Ungerstedt</a:t>
            </a:r>
            <a:r>
              <a:rPr lang="en-US" dirty="0"/>
              <a:t>, U. &amp; </a:t>
            </a:r>
            <a:r>
              <a:rPr lang="en-US" dirty="0" err="1"/>
              <a:t>Arbuthnott</a:t>
            </a:r>
            <a:r>
              <a:rPr lang="en-US" dirty="0"/>
              <a:t>, G. W. Quantitative recording of rotational behavior in rats after 6-hydroxy-dopamine lesions of the </a:t>
            </a:r>
            <a:r>
              <a:rPr lang="en-US" dirty="0" err="1"/>
              <a:t>nigrostriatal</a:t>
            </a:r>
            <a:r>
              <a:rPr lang="en-US" dirty="0"/>
              <a:t> dopamine system. Brain Res. 24, 485–493 (1970). </a:t>
            </a:r>
          </a:p>
          <a:p>
            <a:pPr lvl="1"/>
            <a:r>
              <a:rPr lang="en-US" dirty="0">
                <a:hlinkClick r:id="rId45"/>
              </a:rPr>
              <a:t>CAS</a:t>
            </a:r>
            <a:endParaRPr lang="en-US" dirty="0"/>
          </a:p>
          <a:p>
            <a:pPr lvl="1"/>
            <a:r>
              <a:rPr lang="en-US" dirty="0">
                <a:hlinkClick r:id="rId46"/>
              </a:rPr>
              <a:t>PubMed</a:t>
            </a:r>
            <a:endParaRPr lang="en-US" dirty="0"/>
          </a:p>
          <a:p>
            <a:pPr lvl="1"/>
            <a:r>
              <a:rPr lang="en-US" dirty="0">
                <a:hlinkClick r:id="rId47"/>
              </a:rPr>
              <a:t>Article</a:t>
            </a:r>
            <a:endParaRPr lang="en-US" dirty="0"/>
          </a:p>
          <a:p>
            <a:r>
              <a:rPr lang="en-US" dirty="0" err="1"/>
              <a:t>Ungerstedt</a:t>
            </a:r>
            <a:r>
              <a:rPr lang="en-US" dirty="0"/>
              <a:t>, U. 6-Hydroxy-dopamine induced degeneration of central monoamine neurons. Eur. J. </a:t>
            </a:r>
            <a:r>
              <a:rPr lang="en-US" dirty="0" err="1"/>
              <a:t>Pharmacol</a:t>
            </a:r>
            <a:r>
              <a:rPr lang="en-US" dirty="0"/>
              <a:t>. 5, 107–110 (1968). </a:t>
            </a:r>
          </a:p>
          <a:p>
            <a:pPr lvl="1"/>
            <a:r>
              <a:rPr lang="en-US" dirty="0">
                <a:hlinkClick r:id="rId48"/>
              </a:rPr>
              <a:t>CAS</a:t>
            </a:r>
            <a:endParaRPr lang="en-US" dirty="0"/>
          </a:p>
          <a:p>
            <a:pPr lvl="1"/>
            <a:r>
              <a:rPr lang="en-US" dirty="0">
                <a:hlinkClick r:id="rId49"/>
              </a:rPr>
              <a:t>ISI</a:t>
            </a:r>
            <a:endParaRPr lang="en-US" dirty="0"/>
          </a:p>
          <a:p>
            <a:pPr lvl="1"/>
            <a:r>
              <a:rPr lang="en-US" dirty="0">
                <a:hlinkClick r:id="rId50"/>
              </a:rPr>
              <a:t>PubMed</a:t>
            </a:r>
            <a:endParaRPr lang="en-US" dirty="0"/>
          </a:p>
          <a:p>
            <a:pPr lvl="1"/>
            <a:r>
              <a:rPr lang="en-US" dirty="0">
                <a:hlinkClick r:id="rId51"/>
              </a:rPr>
              <a:t>Article</a:t>
            </a:r>
            <a:endParaRPr lang="en-US" dirty="0"/>
          </a:p>
          <a:p>
            <a:r>
              <a:rPr lang="en-US" dirty="0"/>
              <a:t>Hudson, J. L. </a:t>
            </a:r>
            <a:r>
              <a:rPr lang="en-US" i="1" dirty="0"/>
              <a:t>et al</a:t>
            </a:r>
            <a:r>
              <a:rPr lang="en-US" dirty="0"/>
              <a:t>. Correlation of </a:t>
            </a:r>
            <a:r>
              <a:rPr lang="en-US" dirty="0" err="1"/>
              <a:t>apomorphine</a:t>
            </a:r>
            <a:r>
              <a:rPr lang="en-US" dirty="0"/>
              <a:t>- and amphetamine-induced turning with </a:t>
            </a:r>
            <a:r>
              <a:rPr lang="en-US" dirty="0" err="1"/>
              <a:t>nigrostriatal</a:t>
            </a:r>
            <a:r>
              <a:rPr lang="en-US" dirty="0"/>
              <a:t> dopamine content in unilateral 6-hydroxydopamine </a:t>
            </a:r>
            <a:r>
              <a:rPr lang="en-US" dirty="0" err="1"/>
              <a:t>lesioned</a:t>
            </a:r>
            <a:r>
              <a:rPr lang="en-US" dirty="0"/>
              <a:t> rats. Brain Res. 626, 167–174 (1993). </a:t>
            </a:r>
          </a:p>
          <a:p>
            <a:pPr lvl="1"/>
            <a:r>
              <a:rPr lang="en-US" dirty="0">
                <a:hlinkClick r:id="rId52"/>
              </a:rPr>
              <a:t>CAS</a:t>
            </a:r>
            <a:endParaRPr lang="en-US" dirty="0"/>
          </a:p>
          <a:p>
            <a:pPr lvl="1"/>
            <a:r>
              <a:rPr lang="en-US" dirty="0">
                <a:hlinkClick r:id="rId53"/>
              </a:rPr>
              <a:t>ISI</a:t>
            </a:r>
            <a:endParaRPr lang="en-US" dirty="0"/>
          </a:p>
          <a:p>
            <a:pPr lvl="1"/>
            <a:r>
              <a:rPr lang="en-US" dirty="0">
                <a:hlinkClick r:id="rId54"/>
              </a:rPr>
              <a:t>PubMed</a:t>
            </a:r>
            <a:endParaRPr lang="en-US" dirty="0"/>
          </a:p>
          <a:p>
            <a:pPr lvl="1"/>
            <a:r>
              <a:rPr lang="en-US" dirty="0">
                <a:hlinkClick r:id="rId55"/>
              </a:rPr>
              <a:t>Article</a:t>
            </a:r>
            <a:endParaRPr lang="en-US" dirty="0"/>
          </a:p>
          <a:p>
            <a:r>
              <a:rPr lang="en-US" dirty="0"/>
              <a:t>Freed, W. J. </a:t>
            </a:r>
            <a:r>
              <a:rPr lang="en-US" i="1" dirty="0"/>
              <a:t>et al</a:t>
            </a:r>
            <a:r>
              <a:rPr lang="en-US" dirty="0"/>
              <a:t>. Transplanted adrenal </a:t>
            </a:r>
            <a:r>
              <a:rPr lang="en-US" dirty="0" err="1"/>
              <a:t>chromaffin</a:t>
            </a:r>
            <a:r>
              <a:rPr lang="en-US" dirty="0"/>
              <a:t> cells in rat brain reduce lesion-induced rotational </a:t>
            </a:r>
            <a:r>
              <a:rPr lang="en-US" dirty="0" err="1"/>
              <a:t>behaviour</a:t>
            </a:r>
            <a:r>
              <a:rPr lang="en-US" dirty="0"/>
              <a:t>. Nature 292, 351–352 (1981). </a:t>
            </a:r>
          </a:p>
          <a:p>
            <a:pPr lvl="1"/>
            <a:r>
              <a:rPr lang="en-US" dirty="0">
                <a:hlinkClick r:id="rId56"/>
              </a:rPr>
              <a:t>CAS</a:t>
            </a:r>
            <a:endParaRPr lang="en-US" dirty="0"/>
          </a:p>
          <a:p>
            <a:pPr lvl="1"/>
            <a:r>
              <a:rPr lang="en-US" dirty="0">
                <a:hlinkClick r:id="rId57"/>
              </a:rPr>
              <a:t>ISI</a:t>
            </a:r>
            <a:endParaRPr lang="en-US" dirty="0"/>
          </a:p>
          <a:p>
            <a:pPr lvl="1"/>
            <a:r>
              <a:rPr lang="en-US" dirty="0">
                <a:hlinkClick r:id="rId58"/>
              </a:rPr>
              <a:t>PubMed</a:t>
            </a:r>
            <a:endParaRPr lang="en-US" dirty="0"/>
          </a:p>
          <a:p>
            <a:pPr lvl="1"/>
            <a:r>
              <a:rPr lang="en-US" dirty="0">
                <a:hlinkClick r:id="rId59"/>
              </a:rPr>
              <a:t>Article</a:t>
            </a:r>
            <a:endParaRPr lang="en-US" dirty="0"/>
          </a:p>
          <a:p>
            <a:r>
              <a:rPr lang="en-US" dirty="0" err="1"/>
              <a:t>Perlow</a:t>
            </a:r>
            <a:r>
              <a:rPr lang="en-US" dirty="0"/>
              <a:t>, M. J. </a:t>
            </a:r>
            <a:r>
              <a:rPr lang="en-US" i="1" dirty="0"/>
              <a:t>et al</a:t>
            </a:r>
            <a:r>
              <a:rPr lang="en-US" dirty="0"/>
              <a:t>. Brain grafts reduce motor abnormalities produced by destruction of </a:t>
            </a:r>
            <a:r>
              <a:rPr lang="en-US" dirty="0" err="1"/>
              <a:t>nigrostriatal</a:t>
            </a:r>
            <a:r>
              <a:rPr lang="en-US" dirty="0"/>
              <a:t> dopamine system. Science 204, 643–647 (1979). </a:t>
            </a:r>
          </a:p>
          <a:p>
            <a:pPr lvl="1"/>
            <a:r>
              <a:rPr lang="en-US" dirty="0">
                <a:hlinkClick r:id="rId60"/>
              </a:rPr>
              <a:t>CAS</a:t>
            </a:r>
            <a:endParaRPr lang="en-US" dirty="0"/>
          </a:p>
          <a:p>
            <a:pPr lvl="1"/>
            <a:r>
              <a:rPr lang="en-US" dirty="0">
                <a:hlinkClick r:id="rId61"/>
              </a:rPr>
              <a:t>ISI</a:t>
            </a:r>
            <a:endParaRPr lang="en-US" dirty="0"/>
          </a:p>
          <a:p>
            <a:pPr lvl="1"/>
            <a:r>
              <a:rPr lang="en-US" dirty="0">
                <a:hlinkClick r:id="rId62"/>
              </a:rPr>
              <a:t>PubMed</a:t>
            </a:r>
            <a:endParaRPr lang="en-US" dirty="0"/>
          </a:p>
          <a:p>
            <a:pPr lvl="1"/>
            <a:r>
              <a:rPr lang="en-US" dirty="0">
                <a:hlinkClick r:id="rId63"/>
              </a:rPr>
              <a:t>Article</a:t>
            </a:r>
            <a:endParaRPr lang="en-US" dirty="0"/>
          </a:p>
          <a:p>
            <a:r>
              <a:rPr lang="en-US" dirty="0"/>
              <a:t>Hoffer, B., Freed, W., Olson, L. &amp; Wyatt, R. J. Transplantation of dopamine-containing tissues to the central nervous system. </a:t>
            </a:r>
            <a:r>
              <a:rPr lang="en-US" dirty="0" err="1"/>
              <a:t>Clin</a:t>
            </a:r>
            <a:r>
              <a:rPr lang="en-US" dirty="0"/>
              <a:t>. </a:t>
            </a:r>
            <a:r>
              <a:rPr lang="en-US" dirty="0" err="1"/>
              <a:t>Neurosurg</a:t>
            </a:r>
            <a:r>
              <a:rPr lang="en-US" dirty="0"/>
              <a:t>. 31, 404–416 (1983). </a:t>
            </a:r>
          </a:p>
          <a:p>
            <a:pPr lvl="1"/>
            <a:r>
              <a:rPr lang="en-US" dirty="0">
                <a:hlinkClick r:id="rId64"/>
              </a:rPr>
              <a:t>CAS</a:t>
            </a:r>
            <a:endParaRPr lang="en-US" dirty="0"/>
          </a:p>
          <a:p>
            <a:pPr lvl="1"/>
            <a:r>
              <a:rPr lang="en-US" dirty="0">
                <a:hlinkClick r:id="rId65"/>
              </a:rPr>
              <a:t>PubMed</a:t>
            </a:r>
            <a:endParaRPr lang="en-US" dirty="0"/>
          </a:p>
          <a:p>
            <a:r>
              <a:rPr lang="en-US" dirty="0"/>
              <a:t>Freed, W. J. </a:t>
            </a:r>
            <a:r>
              <a:rPr lang="en-US" i="1" dirty="0"/>
              <a:t>et al</a:t>
            </a:r>
            <a:r>
              <a:rPr lang="en-US" dirty="0"/>
              <a:t>. Restoration of dopaminergic function by grafting of fetal rat </a:t>
            </a:r>
            <a:r>
              <a:rPr lang="en-US" dirty="0" err="1"/>
              <a:t>substantia</a:t>
            </a:r>
            <a:r>
              <a:rPr lang="en-US" dirty="0"/>
              <a:t> </a:t>
            </a:r>
            <a:r>
              <a:rPr lang="en-US" dirty="0" err="1"/>
              <a:t>nigra</a:t>
            </a:r>
            <a:r>
              <a:rPr lang="en-US" dirty="0"/>
              <a:t> to the caudate nucleus: long-term behavioral, biochemical, and </a:t>
            </a:r>
            <a:r>
              <a:rPr lang="en-US" dirty="0" err="1"/>
              <a:t>histochemical</a:t>
            </a:r>
            <a:r>
              <a:rPr lang="en-US" dirty="0"/>
              <a:t> studies. Ann. Neurol. 8, 510–519 (1980). </a:t>
            </a:r>
          </a:p>
          <a:p>
            <a:pPr lvl="1"/>
            <a:r>
              <a:rPr lang="en-US" dirty="0">
                <a:hlinkClick r:id="rId66"/>
              </a:rPr>
              <a:t>CAS</a:t>
            </a:r>
            <a:endParaRPr lang="en-US" dirty="0"/>
          </a:p>
          <a:p>
            <a:pPr lvl="1"/>
            <a:r>
              <a:rPr lang="en-US" dirty="0">
                <a:hlinkClick r:id="rId67"/>
              </a:rPr>
              <a:t>ISI</a:t>
            </a:r>
            <a:endParaRPr lang="en-US" dirty="0"/>
          </a:p>
          <a:p>
            <a:pPr lvl="1"/>
            <a:r>
              <a:rPr lang="en-US" dirty="0">
                <a:hlinkClick r:id="rId68"/>
              </a:rPr>
              <a:t>PubMed</a:t>
            </a:r>
            <a:endParaRPr lang="en-US" dirty="0"/>
          </a:p>
          <a:p>
            <a:pPr lvl="1"/>
            <a:r>
              <a:rPr lang="en-US" dirty="0">
                <a:hlinkClick r:id="rId69"/>
              </a:rPr>
              <a:t>Article</a:t>
            </a:r>
            <a:endParaRPr lang="en-US" dirty="0"/>
          </a:p>
          <a:p>
            <a:r>
              <a:rPr lang="en-US" dirty="0" err="1"/>
              <a:t>Björklund</a:t>
            </a:r>
            <a:r>
              <a:rPr lang="en-US" dirty="0"/>
              <a:t>, A., </a:t>
            </a:r>
            <a:r>
              <a:rPr lang="en-US" dirty="0" err="1"/>
              <a:t>Stenevi</a:t>
            </a:r>
            <a:r>
              <a:rPr lang="en-US" dirty="0"/>
              <a:t>, U., </a:t>
            </a:r>
            <a:r>
              <a:rPr lang="en-US" dirty="0" err="1"/>
              <a:t>Dunnett</a:t>
            </a:r>
            <a:r>
              <a:rPr lang="en-US" dirty="0"/>
              <a:t>, S. B. &amp; </a:t>
            </a:r>
            <a:r>
              <a:rPr lang="en-US" dirty="0" err="1"/>
              <a:t>Iversen</a:t>
            </a:r>
            <a:r>
              <a:rPr lang="en-US" dirty="0"/>
              <a:t>, S. D. Functional reactivation of the </a:t>
            </a:r>
            <a:r>
              <a:rPr lang="en-US" dirty="0" err="1"/>
              <a:t>deafferented</a:t>
            </a:r>
            <a:r>
              <a:rPr lang="en-US" dirty="0"/>
              <a:t> </a:t>
            </a:r>
            <a:r>
              <a:rPr lang="en-US" dirty="0" err="1"/>
              <a:t>neostriatum</a:t>
            </a:r>
            <a:r>
              <a:rPr lang="en-US" dirty="0"/>
              <a:t> by </a:t>
            </a:r>
            <a:r>
              <a:rPr lang="en-US" dirty="0" err="1"/>
              <a:t>nigral</a:t>
            </a:r>
            <a:r>
              <a:rPr lang="en-US" dirty="0"/>
              <a:t> transplants. Nature 289, 497–499 (1981). </a:t>
            </a:r>
          </a:p>
          <a:p>
            <a:pPr lvl="1"/>
            <a:r>
              <a:rPr lang="en-US" dirty="0">
                <a:hlinkClick r:id="rId70"/>
              </a:rPr>
              <a:t>CAS</a:t>
            </a:r>
            <a:endParaRPr lang="en-US" dirty="0"/>
          </a:p>
          <a:p>
            <a:pPr lvl="1"/>
            <a:r>
              <a:rPr lang="en-US" dirty="0">
                <a:hlinkClick r:id="rId71"/>
              </a:rPr>
              <a:t>ISI</a:t>
            </a:r>
            <a:endParaRPr lang="en-US" dirty="0"/>
          </a:p>
          <a:p>
            <a:pPr lvl="1"/>
            <a:r>
              <a:rPr lang="en-US" dirty="0">
                <a:hlinkClick r:id="rId72"/>
              </a:rPr>
              <a:t>PubMed</a:t>
            </a:r>
            <a:endParaRPr lang="en-US" dirty="0"/>
          </a:p>
          <a:p>
            <a:pPr lvl="1"/>
            <a:r>
              <a:rPr lang="en-US" dirty="0">
                <a:hlinkClick r:id="rId73"/>
              </a:rPr>
              <a:t>Article</a:t>
            </a:r>
            <a:endParaRPr lang="en-US" dirty="0"/>
          </a:p>
          <a:p>
            <a:r>
              <a:rPr lang="en-US" dirty="0" err="1"/>
              <a:t>Björklund</a:t>
            </a:r>
            <a:r>
              <a:rPr lang="en-US" dirty="0"/>
              <a:t>, A., </a:t>
            </a:r>
            <a:r>
              <a:rPr lang="en-US" dirty="0" err="1"/>
              <a:t>Dunnett</a:t>
            </a:r>
            <a:r>
              <a:rPr lang="en-US" dirty="0"/>
              <a:t>, S. B., </a:t>
            </a:r>
            <a:r>
              <a:rPr lang="en-US" dirty="0" err="1"/>
              <a:t>Stenevi</a:t>
            </a:r>
            <a:r>
              <a:rPr lang="en-US" dirty="0"/>
              <a:t>, U., Lewis, M. E. &amp; </a:t>
            </a:r>
            <a:r>
              <a:rPr lang="en-US" dirty="0" err="1"/>
              <a:t>Iversen</a:t>
            </a:r>
            <a:r>
              <a:rPr lang="en-US" dirty="0"/>
              <a:t>, S. D. </a:t>
            </a:r>
            <a:r>
              <a:rPr lang="en-US" dirty="0" err="1"/>
              <a:t>Reinnervation</a:t>
            </a:r>
            <a:r>
              <a:rPr lang="en-US" dirty="0"/>
              <a:t> of the </a:t>
            </a:r>
            <a:r>
              <a:rPr lang="en-US" dirty="0" err="1"/>
              <a:t>denervated</a:t>
            </a:r>
            <a:r>
              <a:rPr lang="en-US" dirty="0"/>
              <a:t> striatum by </a:t>
            </a:r>
            <a:r>
              <a:rPr lang="en-US" dirty="0" err="1"/>
              <a:t>substantia</a:t>
            </a:r>
            <a:r>
              <a:rPr lang="en-US" dirty="0"/>
              <a:t> </a:t>
            </a:r>
            <a:r>
              <a:rPr lang="en-US" dirty="0" err="1"/>
              <a:t>nigra</a:t>
            </a:r>
            <a:r>
              <a:rPr lang="en-US" dirty="0"/>
              <a:t> transplants: functional consequences as revealed by pharmacological and sensorimotor testing. Brain Res. 199, 307–333 (1980). </a:t>
            </a:r>
          </a:p>
          <a:p>
            <a:pPr lvl="1"/>
            <a:r>
              <a:rPr lang="en-US" dirty="0">
                <a:hlinkClick r:id="rId74"/>
              </a:rPr>
              <a:t>CAS</a:t>
            </a:r>
            <a:endParaRPr lang="en-US" dirty="0"/>
          </a:p>
          <a:p>
            <a:pPr lvl="1"/>
            <a:r>
              <a:rPr lang="en-US" dirty="0">
                <a:hlinkClick r:id="rId71"/>
              </a:rPr>
              <a:t>ISI</a:t>
            </a:r>
            <a:endParaRPr lang="en-US" dirty="0"/>
          </a:p>
          <a:p>
            <a:pPr lvl="1"/>
            <a:r>
              <a:rPr lang="en-US" dirty="0">
                <a:hlinkClick r:id="rId75"/>
              </a:rPr>
              <a:t>PubMed</a:t>
            </a:r>
            <a:endParaRPr lang="en-US" dirty="0"/>
          </a:p>
          <a:p>
            <a:pPr lvl="1"/>
            <a:r>
              <a:rPr lang="en-US" dirty="0">
                <a:hlinkClick r:id="rId76"/>
              </a:rPr>
              <a:t>Article</a:t>
            </a:r>
            <a:endParaRPr lang="en-US" dirty="0"/>
          </a:p>
          <a:p>
            <a:r>
              <a:rPr lang="en-US" dirty="0" err="1"/>
              <a:t>Björklund</a:t>
            </a:r>
            <a:r>
              <a:rPr lang="en-US" dirty="0"/>
              <a:t>, A. &amp; </a:t>
            </a:r>
            <a:r>
              <a:rPr lang="en-US" dirty="0" err="1"/>
              <a:t>Stenevi</a:t>
            </a:r>
            <a:r>
              <a:rPr lang="en-US" dirty="0"/>
              <a:t>, U. Reconstruction of the </a:t>
            </a:r>
            <a:r>
              <a:rPr lang="en-US" dirty="0" err="1"/>
              <a:t>nigrostriatal</a:t>
            </a:r>
            <a:r>
              <a:rPr lang="en-US" dirty="0"/>
              <a:t> dopamine pathway by </a:t>
            </a:r>
            <a:r>
              <a:rPr lang="en-US" dirty="0" err="1"/>
              <a:t>intracerebral</a:t>
            </a:r>
            <a:r>
              <a:rPr lang="en-US" dirty="0"/>
              <a:t> </a:t>
            </a:r>
            <a:r>
              <a:rPr lang="en-US" dirty="0" err="1"/>
              <a:t>nigral</a:t>
            </a:r>
            <a:r>
              <a:rPr lang="en-US" dirty="0"/>
              <a:t> transplants. Brain Res. 177, 555–560 (1979). </a:t>
            </a:r>
          </a:p>
          <a:p>
            <a:pPr lvl="1"/>
            <a:r>
              <a:rPr lang="en-US" dirty="0">
                <a:hlinkClick r:id="rId71"/>
              </a:rPr>
              <a:t>ISI</a:t>
            </a:r>
            <a:endParaRPr lang="en-US" dirty="0"/>
          </a:p>
          <a:p>
            <a:pPr lvl="1"/>
            <a:r>
              <a:rPr lang="en-US" dirty="0">
                <a:hlinkClick r:id="rId77"/>
              </a:rPr>
              <a:t>PubMed</a:t>
            </a:r>
            <a:endParaRPr lang="en-US" dirty="0"/>
          </a:p>
          <a:p>
            <a:pPr lvl="1"/>
            <a:r>
              <a:rPr lang="en-US" dirty="0">
                <a:hlinkClick r:id="rId78"/>
              </a:rPr>
              <a:t>Article</a:t>
            </a:r>
            <a:endParaRPr lang="en-US" dirty="0"/>
          </a:p>
          <a:p>
            <a:r>
              <a:rPr lang="en-US" dirty="0" err="1"/>
              <a:t>Björklund</a:t>
            </a:r>
            <a:r>
              <a:rPr lang="en-US" dirty="0"/>
              <a:t>, A., </a:t>
            </a:r>
            <a:r>
              <a:rPr lang="en-US" dirty="0" err="1"/>
              <a:t>Stenevi</a:t>
            </a:r>
            <a:r>
              <a:rPr lang="en-US" dirty="0"/>
              <a:t>, U., Schmidt, R. H., </a:t>
            </a:r>
            <a:r>
              <a:rPr lang="en-US" dirty="0" err="1"/>
              <a:t>Dunnett</a:t>
            </a:r>
            <a:r>
              <a:rPr lang="en-US" dirty="0"/>
              <a:t>, S. B. &amp; Gage, F. H. </a:t>
            </a:r>
            <a:r>
              <a:rPr lang="en-US" dirty="0" err="1"/>
              <a:t>Intracerebral</a:t>
            </a:r>
            <a:r>
              <a:rPr lang="en-US" dirty="0"/>
              <a:t> grafting of neuronal cell suspensions. II. Survival and growth of </a:t>
            </a:r>
            <a:r>
              <a:rPr lang="en-US" dirty="0" err="1"/>
              <a:t>nigral</a:t>
            </a:r>
            <a:r>
              <a:rPr lang="en-US" dirty="0"/>
              <a:t> cell suspensions implanted in different brain sites. </a:t>
            </a:r>
            <a:r>
              <a:rPr lang="en-US" dirty="0" err="1"/>
              <a:t>Acta</a:t>
            </a:r>
            <a:r>
              <a:rPr lang="en-US" dirty="0"/>
              <a:t> Physiol. Scand. Suppl. 522, 9–18 (1983). </a:t>
            </a:r>
          </a:p>
          <a:p>
            <a:pPr lvl="1"/>
            <a:r>
              <a:rPr lang="en-US" dirty="0">
                <a:hlinkClick r:id="rId79"/>
              </a:rPr>
              <a:t>PubMed</a:t>
            </a:r>
            <a:endParaRPr lang="en-US" dirty="0"/>
          </a:p>
          <a:p>
            <a:r>
              <a:rPr lang="en-US" dirty="0" err="1"/>
              <a:t>Brundin</a:t>
            </a:r>
            <a:r>
              <a:rPr lang="en-US" dirty="0"/>
              <a:t>, P., Barker, R. A. &amp; </a:t>
            </a:r>
            <a:r>
              <a:rPr lang="en-US" dirty="0" err="1"/>
              <a:t>Parmar</a:t>
            </a:r>
            <a:r>
              <a:rPr lang="en-US" dirty="0"/>
              <a:t>, M. Neural grafting in Parkinson's disease: problems and possibilities. </a:t>
            </a:r>
            <a:r>
              <a:rPr lang="en-US" dirty="0" err="1"/>
              <a:t>Prog</a:t>
            </a:r>
            <a:r>
              <a:rPr lang="en-US" dirty="0"/>
              <a:t>. Brain Res. 184, 265–294 (2010). </a:t>
            </a:r>
          </a:p>
          <a:p>
            <a:pPr lvl="1"/>
            <a:r>
              <a:rPr lang="en-US" dirty="0">
                <a:hlinkClick r:id="rId80"/>
              </a:rPr>
              <a:t>PubMed</a:t>
            </a:r>
            <a:endParaRPr lang="en-US" dirty="0"/>
          </a:p>
          <a:p>
            <a:r>
              <a:rPr lang="en-US" dirty="0"/>
              <a:t>Barker, R. A. What have open label studies of cell based therapies for Parkinson's disease told us, if anything? Basal Ganglia 4, 85–87 (2014). </a:t>
            </a:r>
          </a:p>
          <a:p>
            <a:pPr lvl="1"/>
            <a:r>
              <a:rPr lang="en-US" dirty="0">
                <a:hlinkClick r:id="rId81"/>
              </a:rPr>
              <a:t>Article</a:t>
            </a:r>
            <a:endParaRPr lang="en-US" dirty="0"/>
          </a:p>
          <a:p>
            <a:r>
              <a:rPr lang="en-US" dirty="0" err="1"/>
              <a:t>Backlund</a:t>
            </a:r>
            <a:r>
              <a:rPr lang="en-US" dirty="0"/>
              <a:t>, E. O. </a:t>
            </a:r>
            <a:r>
              <a:rPr lang="en-US" i="1" dirty="0"/>
              <a:t>et al</a:t>
            </a:r>
            <a:r>
              <a:rPr lang="en-US" dirty="0"/>
              <a:t>. Transplantation of adrenal medullary tissue to striatum in parkinsonism. First clinical trials. J. </a:t>
            </a:r>
            <a:r>
              <a:rPr lang="en-US" dirty="0" err="1"/>
              <a:t>Neurosurg</a:t>
            </a:r>
            <a:r>
              <a:rPr lang="en-US" dirty="0"/>
              <a:t>. 62, 169–173 (1985). </a:t>
            </a:r>
          </a:p>
          <a:p>
            <a:pPr lvl="1"/>
            <a:r>
              <a:rPr lang="en-US" dirty="0">
                <a:hlinkClick r:id="rId82"/>
              </a:rPr>
              <a:t>CAS</a:t>
            </a:r>
            <a:endParaRPr lang="en-US" dirty="0"/>
          </a:p>
          <a:p>
            <a:pPr lvl="1"/>
            <a:r>
              <a:rPr lang="en-US" dirty="0">
                <a:hlinkClick r:id="rId83"/>
              </a:rPr>
              <a:t>ISI</a:t>
            </a:r>
            <a:endParaRPr lang="en-US" dirty="0"/>
          </a:p>
          <a:p>
            <a:pPr lvl="1"/>
            <a:r>
              <a:rPr lang="en-US" dirty="0">
                <a:hlinkClick r:id="rId84"/>
              </a:rPr>
              <a:t>PubMed</a:t>
            </a:r>
            <a:endParaRPr lang="en-US" dirty="0"/>
          </a:p>
          <a:p>
            <a:pPr lvl="1"/>
            <a:r>
              <a:rPr lang="en-US" dirty="0">
                <a:hlinkClick r:id="rId85"/>
              </a:rPr>
              <a:t>Article</a:t>
            </a:r>
            <a:endParaRPr lang="en-US" dirty="0"/>
          </a:p>
          <a:p>
            <a:r>
              <a:rPr lang="en-US" dirty="0"/>
              <a:t>Freed, W. J., </a:t>
            </a:r>
            <a:r>
              <a:rPr lang="en-US" dirty="0" err="1"/>
              <a:t>Poltorak</a:t>
            </a:r>
            <a:r>
              <a:rPr lang="en-US" dirty="0"/>
              <a:t>, M. &amp; Becker, J. B. </a:t>
            </a:r>
            <a:r>
              <a:rPr lang="en-US" dirty="0" err="1"/>
              <a:t>Intracerebral</a:t>
            </a:r>
            <a:r>
              <a:rPr lang="en-US" dirty="0"/>
              <a:t> adrenal medulla grafts: a review. Exp. Neurol. 110, 139–166 (1990). </a:t>
            </a:r>
          </a:p>
          <a:p>
            <a:pPr lvl="1"/>
            <a:r>
              <a:rPr lang="en-US" dirty="0">
                <a:hlinkClick r:id="rId86"/>
              </a:rPr>
              <a:t>CAS</a:t>
            </a:r>
            <a:endParaRPr lang="en-US" dirty="0"/>
          </a:p>
          <a:p>
            <a:pPr lvl="1"/>
            <a:r>
              <a:rPr lang="en-US" dirty="0">
                <a:hlinkClick r:id="rId87"/>
              </a:rPr>
              <a:t>PubMed</a:t>
            </a:r>
            <a:endParaRPr lang="en-US" dirty="0"/>
          </a:p>
          <a:p>
            <a:pPr lvl="1"/>
            <a:r>
              <a:rPr lang="en-US" dirty="0">
                <a:hlinkClick r:id="rId88"/>
              </a:rPr>
              <a:t>Article</a:t>
            </a:r>
            <a:endParaRPr lang="en-US" dirty="0"/>
          </a:p>
          <a:p>
            <a:r>
              <a:rPr lang="en-US" dirty="0" err="1"/>
              <a:t>Madrazo</a:t>
            </a:r>
            <a:r>
              <a:rPr lang="en-US" dirty="0"/>
              <a:t>, I. </a:t>
            </a:r>
            <a:r>
              <a:rPr lang="en-US" i="1" dirty="0"/>
              <a:t>et al</a:t>
            </a:r>
            <a:r>
              <a:rPr lang="en-US" dirty="0"/>
              <a:t>. Open microsurgical </a:t>
            </a:r>
            <a:r>
              <a:rPr lang="en-US" dirty="0" err="1"/>
              <a:t>autograft</a:t>
            </a:r>
            <a:r>
              <a:rPr lang="en-US" dirty="0"/>
              <a:t> of adrenal medulla to the right caudate nucleus in two patients with intractable Parkinson's disease. N. Engl. J. Med. 316, 831–834 (1987). </a:t>
            </a:r>
          </a:p>
          <a:p>
            <a:pPr lvl="1"/>
            <a:r>
              <a:rPr lang="en-US" dirty="0">
                <a:hlinkClick r:id="rId89"/>
              </a:rPr>
              <a:t>CAS</a:t>
            </a:r>
            <a:endParaRPr lang="en-US" dirty="0"/>
          </a:p>
          <a:p>
            <a:pPr lvl="1"/>
            <a:r>
              <a:rPr lang="en-US" dirty="0">
                <a:hlinkClick r:id="rId90"/>
              </a:rPr>
              <a:t>ISI</a:t>
            </a:r>
            <a:endParaRPr lang="en-US" dirty="0"/>
          </a:p>
          <a:p>
            <a:pPr lvl="1"/>
            <a:r>
              <a:rPr lang="en-US" dirty="0">
                <a:hlinkClick r:id="rId91"/>
              </a:rPr>
              <a:t>PubMed</a:t>
            </a:r>
            <a:endParaRPr lang="en-US" dirty="0"/>
          </a:p>
          <a:p>
            <a:pPr lvl="1"/>
            <a:r>
              <a:rPr lang="en-US" dirty="0">
                <a:hlinkClick r:id="rId92"/>
              </a:rPr>
              <a:t>Article</a:t>
            </a:r>
            <a:endParaRPr lang="en-US" dirty="0"/>
          </a:p>
          <a:p>
            <a:r>
              <a:rPr lang="en-US" dirty="0"/>
              <a:t>Moore, R. Y. Parkinson's disease—a new therapy? N. Engl. J. Med. 316, 872–873 (1987). </a:t>
            </a:r>
          </a:p>
          <a:p>
            <a:pPr lvl="1"/>
            <a:r>
              <a:rPr lang="en-US" dirty="0">
                <a:hlinkClick r:id="rId93"/>
              </a:rPr>
              <a:t>CAS</a:t>
            </a:r>
            <a:endParaRPr lang="en-US" dirty="0"/>
          </a:p>
          <a:p>
            <a:pPr lvl="1"/>
            <a:r>
              <a:rPr lang="en-US" dirty="0">
                <a:hlinkClick r:id="rId94"/>
              </a:rPr>
              <a:t>PubMed</a:t>
            </a:r>
            <a:endParaRPr lang="en-US" dirty="0"/>
          </a:p>
          <a:p>
            <a:pPr lvl="1"/>
            <a:r>
              <a:rPr lang="en-US" dirty="0">
                <a:hlinkClick r:id="rId95"/>
              </a:rPr>
              <a:t>Article</a:t>
            </a:r>
            <a:endParaRPr lang="en-US" dirty="0"/>
          </a:p>
          <a:p>
            <a:r>
              <a:rPr lang="en-US" dirty="0"/>
              <a:t>Allen, G. S., Burns, R. S., </a:t>
            </a:r>
            <a:r>
              <a:rPr lang="en-US" dirty="0" err="1"/>
              <a:t>Tulipan</a:t>
            </a:r>
            <a:r>
              <a:rPr lang="en-US" dirty="0"/>
              <a:t>, N. B. &amp; Parker, R. A. Adrenal medullary transplantation to the caudate nucleus in Parkinson's disease. Initial clinical results in 18 patients. Arch. Neurol. 46, 487–491 (1989). </a:t>
            </a:r>
          </a:p>
          <a:p>
            <a:pPr lvl="1"/>
            <a:r>
              <a:rPr lang="en-US" dirty="0">
                <a:hlinkClick r:id="rId96"/>
              </a:rPr>
              <a:t>CAS</a:t>
            </a:r>
            <a:endParaRPr lang="en-US" dirty="0"/>
          </a:p>
          <a:p>
            <a:pPr lvl="1"/>
            <a:r>
              <a:rPr lang="en-US" dirty="0">
                <a:hlinkClick r:id="rId97"/>
              </a:rPr>
              <a:t>PubMed</a:t>
            </a:r>
            <a:endParaRPr lang="en-US" dirty="0"/>
          </a:p>
          <a:p>
            <a:pPr lvl="1"/>
            <a:r>
              <a:rPr lang="en-US" dirty="0">
                <a:hlinkClick r:id="rId98"/>
              </a:rPr>
              <a:t>Article</a:t>
            </a:r>
            <a:endParaRPr lang="en-US" dirty="0"/>
          </a:p>
          <a:p>
            <a:r>
              <a:rPr lang="en-US" dirty="0" err="1"/>
              <a:t>Drucker</a:t>
            </a:r>
            <a:r>
              <a:rPr lang="en-US" dirty="0"/>
              <a:t>-Colin, R. </a:t>
            </a:r>
            <a:r>
              <a:rPr lang="en-US" i="1" dirty="0"/>
              <a:t>et al</a:t>
            </a:r>
            <a:r>
              <a:rPr lang="en-US" dirty="0"/>
              <a:t>. Adrenal medullary tissue transplants in the caudate nucleus of Parkinson's patients. </a:t>
            </a:r>
            <a:r>
              <a:rPr lang="en-US" dirty="0" err="1"/>
              <a:t>Prog</a:t>
            </a:r>
            <a:r>
              <a:rPr lang="en-US" dirty="0"/>
              <a:t>. Brain Res. 78, 567–574 (1988). </a:t>
            </a:r>
          </a:p>
          <a:p>
            <a:pPr lvl="1"/>
            <a:r>
              <a:rPr lang="en-US" dirty="0">
                <a:hlinkClick r:id="rId99"/>
              </a:rPr>
              <a:t>CAS</a:t>
            </a:r>
            <a:endParaRPr lang="en-US" dirty="0"/>
          </a:p>
          <a:p>
            <a:pPr lvl="1"/>
            <a:r>
              <a:rPr lang="en-US" dirty="0">
                <a:hlinkClick r:id="rId100"/>
              </a:rPr>
              <a:t>PubMed</a:t>
            </a:r>
            <a:endParaRPr lang="en-US" dirty="0"/>
          </a:p>
          <a:p>
            <a:r>
              <a:rPr lang="en-US" dirty="0"/>
              <a:t>Goetz, C. G. </a:t>
            </a:r>
            <a:r>
              <a:rPr lang="en-US" i="1" dirty="0"/>
              <a:t>et al</a:t>
            </a:r>
            <a:r>
              <a:rPr lang="en-US" dirty="0"/>
              <a:t>. Multicenter study of autologous adrenal medullary transplantation to the corpus striatum in patients with advanced Parkinson's disease. N. Engl. J. Med. 320, 337–341 (1989). </a:t>
            </a:r>
          </a:p>
          <a:p>
            <a:pPr lvl="1"/>
            <a:r>
              <a:rPr lang="en-US" dirty="0">
                <a:hlinkClick r:id="rId101"/>
              </a:rPr>
              <a:t>CAS</a:t>
            </a:r>
            <a:endParaRPr lang="en-US" dirty="0"/>
          </a:p>
          <a:p>
            <a:pPr lvl="1"/>
            <a:r>
              <a:rPr lang="en-US" dirty="0">
                <a:hlinkClick r:id="rId102"/>
              </a:rPr>
              <a:t>PubMed</a:t>
            </a:r>
            <a:endParaRPr lang="en-US" dirty="0"/>
          </a:p>
          <a:p>
            <a:pPr lvl="1"/>
            <a:r>
              <a:rPr lang="en-US" dirty="0">
                <a:hlinkClick r:id="rId103"/>
              </a:rPr>
              <a:t>Article</a:t>
            </a:r>
            <a:endParaRPr lang="en-US" dirty="0"/>
          </a:p>
          <a:p>
            <a:r>
              <a:rPr lang="en-US" dirty="0"/>
              <a:t>Goetz, C. G. </a:t>
            </a:r>
            <a:r>
              <a:rPr lang="en-US" i="1" dirty="0"/>
              <a:t>et al</a:t>
            </a:r>
            <a:r>
              <a:rPr lang="en-US" dirty="0"/>
              <a:t>. Adrenal medullary transplant to the striatum of patients with advanced Parkinson's disease: 1-year motor and psychomotor data. Neurology 40, 273–276 (1990). </a:t>
            </a:r>
          </a:p>
          <a:p>
            <a:pPr lvl="1"/>
            <a:r>
              <a:rPr lang="en-US" dirty="0">
                <a:hlinkClick r:id="rId104"/>
              </a:rPr>
              <a:t>CAS</a:t>
            </a:r>
            <a:endParaRPr lang="en-US" dirty="0"/>
          </a:p>
          <a:p>
            <a:pPr lvl="1"/>
            <a:r>
              <a:rPr lang="en-US" dirty="0">
                <a:hlinkClick r:id="rId105"/>
              </a:rPr>
              <a:t>PubMed</a:t>
            </a:r>
            <a:endParaRPr lang="en-US" dirty="0"/>
          </a:p>
          <a:p>
            <a:pPr lvl="1"/>
            <a:r>
              <a:rPr lang="en-US" dirty="0">
                <a:hlinkClick r:id="rId106"/>
              </a:rPr>
              <a:t>Article</a:t>
            </a:r>
            <a:endParaRPr lang="en-US" dirty="0"/>
          </a:p>
          <a:p>
            <a:r>
              <a:rPr lang="en-US" dirty="0" err="1"/>
              <a:t>Jankovic</a:t>
            </a:r>
            <a:r>
              <a:rPr lang="en-US" dirty="0"/>
              <a:t>, J. </a:t>
            </a:r>
            <a:r>
              <a:rPr lang="en-US" i="1" dirty="0"/>
              <a:t>et al</a:t>
            </a:r>
            <a:r>
              <a:rPr lang="en-US" dirty="0"/>
              <a:t>. Clinical, biochemical, and </a:t>
            </a:r>
            <a:r>
              <a:rPr lang="en-US" dirty="0" err="1"/>
              <a:t>neuropathologic</a:t>
            </a:r>
            <a:r>
              <a:rPr lang="en-US" dirty="0"/>
              <a:t> findings following transplantation of adrenal medulla to the caudate nucleus for treatment of Parkinson's disease. Neurology 39, 1227–1234 (1989). </a:t>
            </a:r>
          </a:p>
          <a:p>
            <a:pPr lvl="1"/>
            <a:r>
              <a:rPr lang="en-US" dirty="0">
                <a:hlinkClick r:id="rId107"/>
              </a:rPr>
              <a:t>CAS</a:t>
            </a:r>
            <a:endParaRPr lang="en-US" dirty="0"/>
          </a:p>
          <a:p>
            <a:pPr lvl="1"/>
            <a:r>
              <a:rPr lang="en-US" dirty="0">
                <a:hlinkClick r:id="rId108"/>
              </a:rPr>
              <a:t>PubMed</a:t>
            </a:r>
            <a:endParaRPr lang="en-US" dirty="0"/>
          </a:p>
          <a:p>
            <a:pPr lvl="1"/>
            <a:r>
              <a:rPr lang="en-US" dirty="0">
                <a:hlinkClick r:id="rId109"/>
              </a:rPr>
              <a:t>Article</a:t>
            </a:r>
            <a:endParaRPr lang="en-US" dirty="0"/>
          </a:p>
          <a:p>
            <a:r>
              <a:rPr lang="en-US" dirty="0"/>
              <a:t>Jiao, S. S. </a:t>
            </a:r>
            <a:r>
              <a:rPr lang="en-US" i="1" dirty="0"/>
              <a:t>et al</a:t>
            </a:r>
            <a:r>
              <a:rPr lang="en-US" dirty="0"/>
              <a:t>. Study of adrenal medullary tissue transplantation to striatum in parkinsonism. </a:t>
            </a:r>
            <a:r>
              <a:rPr lang="en-US" dirty="0" err="1"/>
              <a:t>Prog</a:t>
            </a:r>
            <a:r>
              <a:rPr lang="en-US" dirty="0"/>
              <a:t>. Brain Res. 78, 575–580 (1988). </a:t>
            </a:r>
          </a:p>
          <a:p>
            <a:pPr lvl="1"/>
            <a:r>
              <a:rPr lang="en-US" dirty="0">
                <a:hlinkClick r:id="rId110"/>
              </a:rPr>
              <a:t>CAS</a:t>
            </a:r>
            <a:endParaRPr lang="en-US" dirty="0"/>
          </a:p>
          <a:p>
            <a:pPr lvl="1"/>
            <a:r>
              <a:rPr lang="en-US" dirty="0">
                <a:hlinkClick r:id="rId111"/>
              </a:rPr>
              <a:t>PubMed</a:t>
            </a:r>
            <a:endParaRPr lang="en-US" dirty="0"/>
          </a:p>
          <a:p>
            <a:r>
              <a:rPr lang="en-US" dirty="0"/>
              <a:t>Jiao, S. S. </a:t>
            </a:r>
            <a:r>
              <a:rPr lang="en-US" i="1" dirty="0"/>
              <a:t>et al</a:t>
            </a:r>
            <a:r>
              <a:rPr lang="en-US" dirty="0"/>
              <a:t>. Adrenal medullary </a:t>
            </a:r>
            <a:r>
              <a:rPr lang="en-US" dirty="0" err="1"/>
              <a:t>autografts</a:t>
            </a:r>
            <a:r>
              <a:rPr lang="en-US" dirty="0"/>
              <a:t> in patients with Parkinson's disease. N. Engl. J. Med. 321, 324–327 (1989). </a:t>
            </a:r>
          </a:p>
          <a:p>
            <a:pPr lvl="1"/>
            <a:r>
              <a:rPr lang="en-US" dirty="0">
                <a:hlinkClick r:id="rId112"/>
              </a:rPr>
              <a:t>PubMed</a:t>
            </a:r>
            <a:endParaRPr lang="en-US" dirty="0"/>
          </a:p>
          <a:p>
            <a:pPr lvl="1"/>
            <a:r>
              <a:rPr lang="en-US" dirty="0">
                <a:hlinkClick r:id="rId113"/>
              </a:rPr>
              <a:t>Article</a:t>
            </a:r>
            <a:endParaRPr lang="en-US" dirty="0"/>
          </a:p>
          <a:p>
            <a:r>
              <a:rPr lang="en-US" dirty="0"/>
              <a:t>Kelly, P. J. </a:t>
            </a:r>
            <a:r>
              <a:rPr lang="en-US" i="1" dirty="0"/>
              <a:t>et al</a:t>
            </a:r>
            <a:r>
              <a:rPr lang="en-US" dirty="0"/>
              <a:t>. Adrenal medullary </a:t>
            </a:r>
            <a:r>
              <a:rPr lang="en-US" dirty="0" err="1"/>
              <a:t>autograft</a:t>
            </a:r>
            <a:r>
              <a:rPr lang="en-US" dirty="0"/>
              <a:t> transplantation into the striatum of patients with Parkinson's disease. Mayo </a:t>
            </a:r>
            <a:r>
              <a:rPr lang="en-US" dirty="0" err="1"/>
              <a:t>Clin</a:t>
            </a:r>
            <a:r>
              <a:rPr lang="en-US" dirty="0"/>
              <a:t>. Proc. 64, 282–290 (1989). </a:t>
            </a:r>
          </a:p>
          <a:p>
            <a:pPr lvl="1"/>
            <a:r>
              <a:rPr lang="en-US" dirty="0">
                <a:hlinkClick r:id="rId114"/>
              </a:rPr>
              <a:t>CAS</a:t>
            </a:r>
            <a:endParaRPr lang="en-US" dirty="0"/>
          </a:p>
          <a:p>
            <a:pPr lvl="1"/>
            <a:r>
              <a:rPr lang="en-US" dirty="0">
                <a:hlinkClick r:id="rId115"/>
              </a:rPr>
              <a:t>PubMed</a:t>
            </a:r>
            <a:endParaRPr lang="en-US" dirty="0"/>
          </a:p>
          <a:p>
            <a:pPr lvl="1"/>
            <a:r>
              <a:rPr lang="en-US" dirty="0">
                <a:hlinkClick r:id="rId116"/>
              </a:rPr>
              <a:t>Article</a:t>
            </a:r>
            <a:endParaRPr lang="en-US" dirty="0"/>
          </a:p>
          <a:p>
            <a:r>
              <a:rPr lang="en-US" dirty="0" err="1"/>
              <a:t>Lindvall</a:t>
            </a:r>
            <a:r>
              <a:rPr lang="en-US" dirty="0"/>
              <a:t>, O. </a:t>
            </a:r>
            <a:r>
              <a:rPr lang="en-US" i="1" dirty="0"/>
              <a:t>et al</a:t>
            </a:r>
            <a:r>
              <a:rPr lang="en-US" dirty="0"/>
              <a:t>. Transplantation in Parkinson's disease: two cases of adrenal medullary grafts to the putamen. Ann. Neurol. 22, 457–468 (1987). </a:t>
            </a:r>
          </a:p>
          <a:p>
            <a:pPr lvl="1"/>
            <a:r>
              <a:rPr lang="en-US" dirty="0">
                <a:hlinkClick r:id="rId117"/>
              </a:rPr>
              <a:t>CAS</a:t>
            </a:r>
            <a:endParaRPr lang="en-US" dirty="0"/>
          </a:p>
          <a:p>
            <a:pPr lvl="1"/>
            <a:r>
              <a:rPr lang="en-US" dirty="0">
                <a:hlinkClick r:id="rId118"/>
              </a:rPr>
              <a:t>ISI</a:t>
            </a:r>
            <a:endParaRPr lang="en-US" dirty="0"/>
          </a:p>
          <a:p>
            <a:pPr lvl="1"/>
            <a:r>
              <a:rPr lang="en-US" dirty="0">
                <a:hlinkClick r:id="rId119"/>
              </a:rPr>
              <a:t>PubMed</a:t>
            </a:r>
            <a:endParaRPr lang="en-US" dirty="0"/>
          </a:p>
          <a:p>
            <a:pPr lvl="1"/>
            <a:r>
              <a:rPr lang="en-US" dirty="0">
                <a:hlinkClick r:id="rId120"/>
              </a:rPr>
              <a:t>Article</a:t>
            </a:r>
            <a:endParaRPr lang="en-US" dirty="0"/>
          </a:p>
          <a:p>
            <a:r>
              <a:rPr lang="en-US" dirty="0" err="1"/>
              <a:t>Ostrosky</a:t>
            </a:r>
            <a:r>
              <a:rPr lang="en-US" dirty="0"/>
              <a:t>-Solis, F. </a:t>
            </a:r>
            <a:r>
              <a:rPr lang="en-US" i="1" dirty="0"/>
              <a:t>et al</a:t>
            </a:r>
            <a:r>
              <a:rPr lang="en-US" dirty="0"/>
              <a:t>. Neuropsychological effects of brain </a:t>
            </a:r>
            <a:r>
              <a:rPr lang="en-US" dirty="0" err="1"/>
              <a:t>autograft</a:t>
            </a:r>
            <a:r>
              <a:rPr lang="en-US" dirty="0"/>
              <a:t> of adrenal medullary tissue for the treatment of Parkinson's disease. Neurology 38, 1442–1450 (1988). </a:t>
            </a:r>
          </a:p>
          <a:p>
            <a:pPr lvl="1"/>
            <a:r>
              <a:rPr lang="en-US" dirty="0">
                <a:hlinkClick r:id="rId121"/>
              </a:rPr>
              <a:t>CAS</a:t>
            </a:r>
            <a:endParaRPr lang="en-US" dirty="0"/>
          </a:p>
          <a:p>
            <a:pPr lvl="1"/>
            <a:r>
              <a:rPr lang="en-US" dirty="0">
                <a:hlinkClick r:id="rId122"/>
              </a:rPr>
              <a:t>PubMed</a:t>
            </a:r>
            <a:endParaRPr lang="en-US" dirty="0"/>
          </a:p>
          <a:p>
            <a:pPr lvl="1"/>
            <a:r>
              <a:rPr lang="en-US" dirty="0">
                <a:hlinkClick r:id="rId123"/>
              </a:rPr>
              <a:t>Article</a:t>
            </a:r>
            <a:endParaRPr lang="en-US" dirty="0"/>
          </a:p>
          <a:p>
            <a:r>
              <a:rPr lang="en-US" dirty="0"/>
              <a:t>Goetz, C. G. </a:t>
            </a:r>
            <a:r>
              <a:rPr lang="en-US" i="1" dirty="0"/>
              <a:t>et al</a:t>
            </a:r>
            <a:r>
              <a:rPr lang="en-US" dirty="0"/>
              <a:t>. United Parkinson Foundation </a:t>
            </a:r>
            <a:r>
              <a:rPr lang="en-US" dirty="0" err="1"/>
              <a:t>Neurotransplantation</a:t>
            </a:r>
            <a:r>
              <a:rPr lang="en-US" dirty="0"/>
              <a:t> Registry on adrenal medullary transplants: </a:t>
            </a:r>
            <a:r>
              <a:rPr lang="en-US" dirty="0" err="1"/>
              <a:t>presurgical</a:t>
            </a:r>
            <a:r>
              <a:rPr lang="en-US" dirty="0"/>
              <a:t>, and 1- and 2-year follow-up. Neurology 41, 1719–1722 (1991). </a:t>
            </a:r>
          </a:p>
          <a:p>
            <a:pPr lvl="1"/>
            <a:r>
              <a:rPr lang="en-US" dirty="0">
                <a:hlinkClick r:id="rId124"/>
              </a:rPr>
              <a:t>CAS</a:t>
            </a:r>
            <a:endParaRPr lang="en-US" dirty="0"/>
          </a:p>
          <a:p>
            <a:pPr lvl="1"/>
            <a:r>
              <a:rPr lang="en-US" dirty="0">
                <a:hlinkClick r:id="rId125"/>
              </a:rPr>
              <a:t>PubMed</a:t>
            </a:r>
            <a:endParaRPr lang="en-US" dirty="0"/>
          </a:p>
          <a:p>
            <a:pPr lvl="1"/>
            <a:r>
              <a:rPr lang="en-US" dirty="0">
                <a:hlinkClick r:id="rId126"/>
              </a:rPr>
              <a:t>Article</a:t>
            </a:r>
            <a:endParaRPr lang="en-US" dirty="0"/>
          </a:p>
          <a:p>
            <a:r>
              <a:rPr lang="en-US" dirty="0" err="1"/>
              <a:t>Hurtig</a:t>
            </a:r>
            <a:r>
              <a:rPr lang="en-US" dirty="0"/>
              <a:t>, H., Joyce, J., </a:t>
            </a:r>
            <a:r>
              <a:rPr lang="en-US" dirty="0" err="1"/>
              <a:t>Sladek</a:t>
            </a:r>
            <a:r>
              <a:rPr lang="en-US" dirty="0"/>
              <a:t>, J. R. J. &amp; </a:t>
            </a:r>
            <a:r>
              <a:rPr lang="en-US" dirty="0" err="1"/>
              <a:t>Trojanowski</a:t>
            </a:r>
            <a:r>
              <a:rPr lang="en-US" dirty="0"/>
              <a:t>, J. Q. Postmortem analysis of adrenal-medulla-to-caudate </a:t>
            </a:r>
            <a:r>
              <a:rPr lang="en-US" dirty="0" err="1"/>
              <a:t>autograft</a:t>
            </a:r>
            <a:r>
              <a:rPr lang="en-US" dirty="0"/>
              <a:t> in a patient with Parkinson's disease. Ann. Neurol. 25, 607–614 (1989). </a:t>
            </a:r>
          </a:p>
          <a:p>
            <a:pPr lvl="1"/>
            <a:r>
              <a:rPr lang="en-US" dirty="0">
                <a:hlinkClick r:id="rId127"/>
              </a:rPr>
              <a:t>CAS</a:t>
            </a:r>
            <a:endParaRPr lang="en-US" dirty="0"/>
          </a:p>
          <a:p>
            <a:pPr lvl="1"/>
            <a:r>
              <a:rPr lang="en-US" dirty="0">
                <a:hlinkClick r:id="rId128"/>
              </a:rPr>
              <a:t>PubMed</a:t>
            </a:r>
            <a:endParaRPr lang="en-US" dirty="0"/>
          </a:p>
          <a:p>
            <a:pPr lvl="1"/>
            <a:r>
              <a:rPr lang="en-US" dirty="0">
                <a:hlinkClick r:id="rId129"/>
              </a:rPr>
              <a:t>Article</a:t>
            </a:r>
            <a:endParaRPr lang="en-US" dirty="0"/>
          </a:p>
          <a:p>
            <a:r>
              <a:rPr lang="en-US" dirty="0" err="1"/>
              <a:t>Kompoliti</a:t>
            </a:r>
            <a:r>
              <a:rPr lang="en-US" dirty="0"/>
              <a:t>, K., Chu, Y., Shannon, K. M. &amp; </a:t>
            </a:r>
            <a:r>
              <a:rPr lang="en-US" dirty="0" err="1"/>
              <a:t>Kordower</a:t>
            </a:r>
            <a:r>
              <a:rPr lang="en-US" dirty="0"/>
              <a:t>, J. H. </a:t>
            </a:r>
            <a:r>
              <a:rPr lang="en-US" dirty="0" err="1"/>
              <a:t>Neuropathological</a:t>
            </a:r>
            <a:r>
              <a:rPr lang="en-US" dirty="0"/>
              <a:t> study 16 years after autologous adrenal medullary transplantation in a Parkinson's disease patient. </a:t>
            </a:r>
            <a:r>
              <a:rPr lang="en-US" dirty="0" err="1"/>
              <a:t>Mov</a:t>
            </a:r>
            <a:r>
              <a:rPr lang="en-US" dirty="0"/>
              <a:t>. </a:t>
            </a:r>
            <a:r>
              <a:rPr lang="en-US" dirty="0" err="1"/>
              <a:t>Disord</a:t>
            </a:r>
            <a:r>
              <a:rPr lang="en-US" dirty="0"/>
              <a:t>. 22, 1630–1633 (2007). </a:t>
            </a:r>
          </a:p>
          <a:p>
            <a:pPr lvl="1"/>
            <a:r>
              <a:rPr lang="en-US" dirty="0">
                <a:hlinkClick r:id="rId130"/>
              </a:rPr>
              <a:t>PubMed</a:t>
            </a:r>
            <a:endParaRPr lang="en-US" dirty="0"/>
          </a:p>
          <a:p>
            <a:pPr lvl="1"/>
            <a:r>
              <a:rPr lang="en-US" dirty="0">
                <a:hlinkClick r:id="rId131"/>
              </a:rPr>
              <a:t>Article</a:t>
            </a:r>
            <a:endParaRPr lang="en-US" dirty="0"/>
          </a:p>
          <a:p>
            <a:r>
              <a:rPr lang="en-US" dirty="0" err="1"/>
              <a:t>Kordower</a:t>
            </a:r>
            <a:r>
              <a:rPr lang="en-US" dirty="0"/>
              <a:t>, J. H., Cochran, E., Penn, R. D. &amp; Goetz, C. G. Putative </a:t>
            </a:r>
            <a:r>
              <a:rPr lang="en-US" dirty="0" err="1"/>
              <a:t>chromaffin</a:t>
            </a:r>
            <a:r>
              <a:rPr lang="en-US" dirty="0"/>
              <a:t> cell survival and enhanced host-derived TH-fiber innervation following a functional adrenal medulla </a:t>
            </a:r>
            <a:r>
              <a:rPr lang="en-US" dirty="0" err="1"/>
              <a:t>autograft</a:t>
            </a:r>
            <a:r>
              <a:rPr lang="en-US" dirty="0"/>
              <a:t> for Parkinson's disease. Ann. Neurol. 29, 405–412 (1991). </a:t>
            </a:r>
          </a:p>
          <a:p>
            <a:pPr lvl="1"/>
            <a:r>
              <a:rPr lang="en-US" dirty="0">
                <a:hlinkClick r:id="rId132"/>
              </a:rPr>
              <a:t>CAS</a:t>
            </a:r>
            <a:endParaRPr lang="en-US" dirty="0"/>
          </a:p>
          <a:p>
            <a:pPr lvl="1"/>
            <a:r>
              <a:rPr lang="en-US" dirty="0">
                <a:hlinkClick r:id="rId133"/>
              </a:rPr>
              <a:t>PubMed</a:t>
            </a:r>
            <a:endParaRPr lang="en-US" dirty="0"/>
          </a:p>
          <a:p>
            <a:pPr lvl="1"/>
            <a:r>
              <a:rPr lang="en-US" dirty="0">
                <a:hlinkClick r:id="rId134"/>
              </a:rPr>
              <a:t>Article</a:t>
            </a:r>
            <a:endParaRPr lang="en-US" dirty="0"/>
          </a:p>
          <a:p>
            <a:r>
              <a:rPr lang="en-US" dirty="0"/>
              <a:t>Waters, C., Itabashi, H. H., </a:t>
            </a:r>
            <a:r>
              <a:rPr lang="en-US" dirty="0" err="1"/>
              <a:t>Apuzzo</a:t>
            </a:r>
            <a:r>
              <a:rPr lang="en-US" dirty="0"/>
              <a:t>, M. L. &amp; Weiner, L. P. Adrenal to caudate transplantation—postmortem study. </a:t>
            </a:r>
            <a:r>
              <a:rPr lang="en-US" dirty="0" err="1"/>
              <a:t>Mov</a:t>
            </a:r>
            <a:r>
              <a:rPr lang="en-US" dirty="0"/>
              <a:t>. </a:t>
            </a:r>
            <a:r>
              <a:rPr lang="en-US" dirty="0" err="1"/>
              <a:t>Disord</a:t>
            </a:r>
            <a:r>
              <a:rPr lang="en-US" dirty="0"/>
              <a:t>. 5, 248–250 (1990). </a:t>
            </a:r>
          </a:p>
          <a:p>
            <a:pPr lvl="1"/>
            <a:r>
              <a:rPr lang="en-US" dirty="0">
                <a:hlinkClick r:id="rId135"/>
              </a:rPr>
              <a:t>CAS</a:t>
            </a:r>
            <a:endParaRPr lang="en-US" dirty="0"/>
          </a:p>
          <a:p>
            <a:pPr lvl="1"/>
            <a:r>
              <a:rPr lang="en-US" dirty="0">
                <a:hlinkClick r:id="rId136"/>
              </a:rPr>
              <a:t>PubMed</a:t>
            </a:r>
            <a:endParaRPr lang="en-US" dirty="0"/>
          </a:p>
          <a:p>
            <a:pPr lvl="1"/>
            <a:r>
              <a:rPr lang="en-US" dirty="0">
                <a:hlinkClick r:id="rId137"/>
              </a:rPr>
              <a:t>Article</a:t>
            </a:r>
            <a:endParaRPr lang="en-US" dirty="0"/>
          </a:p>
          <a:p>
            <a:r>
              <a:rPr lang="en-US" dirty="0" err="1"/>
              <a:t>Lindvall</a:t>
            </a:r>
            <a:r>
              <a:rPr lang="en-US" dirty="0"/>
              <a:t>, O. </a:t>
            </a:r>
            <a:r>
              <a:rPr lang="en-US" i="1" dirty="0"/>
              <a:t>et al</a:t>
            </a:r>
            <a:r>
              <a:rPr lang="en-US" dirty="0"/>
              <a:t>. Human fetal dopamine neurons grafted into the striatum in two patients with severe Parkinson's disease. A detailed account of methodology and a 6-month follow-up. Arch. Neurol. 46, 615–631 (1989). </a:t>
            </a:r>
          </a:p>
          <a:p>
            <a:pPr lvl="1"/>
            <a:r>
              <a:rPr lang="en-US" dirty="0">
                <a:hlinkClick r:id="rId138"/>
              </a:rPr>
              <a:t>CAS</a:t>
            </a:r>
            <a:endParaRPr lang="en-US" dirty="0"/>
          </a:p>
          <a:p>
            <a:pPr lvl="1"/>
            <a:r>
              <a:rPr lang="en-US" dirty="0">
                <a:hlinkClick r:id="rId139"/>
              </a:rPr>
              <a:t>ISI</a:t>
            </a:r>
            <a:endParaRPr lang="en-US" dirty="0"/>
          </a:p>
          <a:p>
            <a:pPr lvl="1"/>
            <a:r>
              <a:rPr lang="en-US" dirty="0">
                <a:hlinkClick r:id="rId140"/>
              </a:rPr>
              <a:t>PubMed</a:t>
            </a:r>
            <a:endParaRPr lang="en-US" dirty="0"/>
          </a:p>
          <a:p>
            <a:pPr lvl="1"/>
            <a:r>
              <a:rPr lang="en-US" dirty="0">
                <a:hlinkClick r:id="rId141"/>
              </a:rPr>
              <a:t>Article</a:t>
            </a:r>
            <a:endParaRPr lang="en-US" dirty="0"/>
          </a:p>
          <a:p>
            <a:r>
              <a:rPr lang="en-US" dirty="0" err="1"/>
              <a:t>Lindvall</a:t>
            </a:r>
            <a:r>
              <a:rPr lang="en-US" dirty="0"/>
              <a:t>, O. </a:t>
            </a:r>
            <a:r>
              <a:rPr lang="en-US" i="1" dirty="0"/>
              <a:t>et al</a:t>
            </a:r>
            <a:r>
              <a:rPr lang="en-US" dirty="0"/>
              <a:t>. Grafts of fetal dopamine neurons survive and improve motor function in Parkinson's disease. Science 247, 574–577 (1990). </a:t>
            </a:r>
          </a:p>
          <a:p>
            <a:pPr lvl="1"/>
            <a:r>
              <a:rPr lang="en-US" dirty="0">
                <a:hlinkClick r:id="rId142"/>
              </a:rPr>
              <a:t>CAS</a:t>
            </a:r>
            <a:endParaRPr lang="en-US" dirty="0"/>
          </a:p>
          <a:p>
            <a:pPr lvl="1"/>
            <a:r>
              <a:rPr lang="en-US" dirty="0">
                <a:hlinkClick r:id="rId143"/>
              </a:rPr>
              <a:t>ISI</a:t>
            </a:r>
            <a:endParaRPr lang="en-US" dirty="0"/>
          </a:p>
          <a:p>
            <a:pPr lvl="1"/>
            <a:r>
              <a:rPr lang="en-US" dirty="0">
                <a:hlinkClick r:id="rId144"/>
              </a:rPr>
              <a:t>PubMed</a:t>
            </a:r>
            <a:endParaRPr lang="en-US" dirty="0"/>
          </a:p>
          <a:p>
            <a:pPr lvl="1"/>
            <a:r>
              <a:rPr lang="en-US" dirty="0">
                <a:hlinkClick r:id="rId145"/>
              </a:rPr>
              <a:t>Article</a:t>
            </a:r>
            <a:endParaRPr lang="en-US" dirty="0"/>
          </a:p>
          <a:p>
            <a:r>
              <a:rPr lang="en-US" dirty="0" err="1"/>
              <a:t>Brundin</a:t>
            </a:r>
            <a:r>
              <a:rPr lang="en-US" dirty="0"/>
              <a:t>, P. </a:t>
            </a:r>
            <a:r>
              <a:rPr lang="en-US" i="1" dirty="0"/>
              <a:t>et al</a:t>
            </a:r>
            <a:r>
              <a:rPr lang="en-US" dirty="0"/>
              <a:t>. Bilateral caudate and putamen grafts of embryonic </a:t>
            </a:r>
            <a:r>
              <a:rPr lang="en-US" dirty="0" err="1"/>
              <a:t>mesencephalic</a:t>
            </a:r>
            <a:r>
              <a:rPr lang="en-US" dirty="0"/>
              <a:t> tissue treated with </a:t>
            </a:r>
            <a:r>
              <a:rPr lang="en-US" dirty="0" err="1"/>
              <a:t>lazaroids</a:t>
            </a:r>
            <a:r>
              <a:rPr lang="en-US" dirty="0"/>
              <a:t> in Parkinson's disease. Brain 123, 1380–1390 (2000). </a:t>
            </a:r>
          </a:p>
          <a:p>
            <a:pPr lvl="1"/>
            <a:r>
              <a:rPr lang="en-US" dirty="0">
                <a:hlinkClick r:id="rId146"/>
              </a:rPr>
              <a:t>ISI</a:t>
            </a:r>
            <a:endParaRPr lang="en-US" dirty="0"/>
          </a:p>
          <a:p>
            <a:pPr lvl="1"/>
            <a:r>
              <a:rPr lang="en-US" dirty="0">
                <a:hlinkClick r:id="rId147"/>
              </a:rPr>
              <a:t>PubMed</a:t>
            </a:r>
            <a:endParaRPr lang="en-US" dirty="0"/>
          </a:p>
          <a:p>
            <a:pPr lvl="1"/>
            <a:r>
              <a:rPr lang="en-US" dirty="0">
                <a:hlinkClick r:id="rId148"/>
              </a:rPr>
              <a:t>Article</a:t>
            </a:r>
            <a:endParaRPr lang="en-US" dirty="0"/>
          </a:p>
          <a:p>
            <a:r>
              <a:rPr lang="en-US" dirty="0" err="1"/>
              <a:t>Lindvall</a:t>
            </a:r>
            <a:r>
              <a:rPr lang="en-US" dirty="0"/>
              <a:t>, O. </a:t>
            </a:r>
            <a:r>
              <a:rPr lang="en-US" i="1" dirty="0"/>
              <a:t>et al</a:t>
            </a:r>
            <a:r>
              <a:rPr lang="en-US" dirty="0"/>
              <a:t>. Evidence for long-term survival and function of dopaminergic grafts in progressive Parkinson's disease. Ann. Neurol. 35, 172–180 (1994). </a:t>
            </a:r>
          </a:p>
          <a:p>
            <a:pPr lvl="1"/>
            <a:r>
              <a:rPr lang="en-US" dirty="0">
                <a:hlinkClick r:id="rId149"/>
              </a:rPr>
              <a:t>CAS</a:t>
            </a:r>
            <a:endParaRPr lang="en-US" dirty="0"/>
          </a:p>
          <a:p>
            <a:pPr lvl="1"/>
            <a:r>
              <a:rPr lang="en-US" dirty="0">
                <a:hlinkClick r:id="rId150"/>
              </a:rPr>
              <a:t>ISI</a:t>
            </a:r>
            <a:endParaRPr lang="en-US" dirty="0"/>
          </a:p>
          <a:p>
            <a:pPr lvl="1"/>
            <a:r>
              <a:rPr lang="en-US" dirty="0">
                <a:hlinkClick r:id="rId151"/>
              </a:rPr>
              <a:t>PubMed</a:t>
            </a:r>
            <a:endParaRPr lang="en-US" dirty="0"/>
          </a:p>
          <a:p>
            <a:pPr lvl="1"/>
            <a:r>
              <a:rPr lang="en-US" dirty="0">
                <a:hlinkClick r:id="rId152"/>
              </a:rPr>
              <a:t>Article</a:t>
            </a:r>
            <a:endParaRPr lang="en-US" dirty="0"/>
          </a:p>
          <a:p>
            <a:r>
              <a:rPr lang="en-US" dirty="0" err="1"/>
              <a:t>Wenning</a:t>
            </a:r>
            <a:r>
              <a:rPr lang="en-US" dirty="0"/>
              <a:t>, G. K. </a:t>
            </a:r>
            <a:r>
              <a:rPr lang="en-US" i="1" dirty="0"/>
              <a:t>et al</a:t>
            </a:r>
            <a:r>
              <a:rPr lang="en-US" dirty="0"/>
              <a:t>. Short- and long-term survival and function of unilateral </a:t>
            </a:r>
            <a:r>
              <a:rPr lang="en-US" dirty="0" err="1"/>
              <a:t>intrastriatal</a:t>
            </a:r>
            <a:r>
              <a:rPr lang="en-US" dirty="0"/>
              <a:t> dopaminergic grafts in Parkinson's disease. Ann. Neurol. 42, 95–107 (1997). </a:t>
            </a:r>
          </a:p>
          <a:p>
            <a:pPr lvl="1"/>
            <a:r>
              <a:rPr lang="en-US" dirty="0">
                <a:hlinkClick r:id="rId153"/>
              </a:rPr>
              <a:t>CAS</a:t>
            </a:r>
            <a:endParaRPr lang="en-US" dirty="0"/>
          </a:p>
          <a:p>
            <a:pPr lvl="1"/>
            <a:r>
              <a:rPr lang="en-US" dirty="0">
                <a:hlinkClick r:id="rId154"/>
              </a:rPr>
              <a:t>ISI</a:t>
            </a:r>
            <a:endParaRPr lang="en-US" dirty="0"/>
          </a:p>
          <a:p>
            <a:pPr lvl="1"/>
            <a:r>
              <a:rPr lang="en-US" dirty="0">
                <a:hlinkClick r:id="rId155"/>
              </a:rPr>
              <a:t>PubMed</a:t>
            </a:r>
            <a:endParaRPr lang="en-US" dirty="0"/>
          </a:p>
          <a:p>
            <a:pPr lvl="1"/>
            <a:r>
              <a:rPr lang="en-US" dirty="0">
                <a:hlinkClick r:id="rId156"/>
              </a:rPr>
              <a:t>Article</a:t>
            </a:r>
            <a:endParaRPr lang="en-US" dirty="0"/>
          </a:p>
          <a:p>
            <a:r>
              <a:rPr lang="en-US" dirty="0" err="1"/>
              <a:t>Piccini</a:t>
            </a:r>
            <a:r>
              <a:rPr lang="en-US" dirty="0"/>
              <a:t>, P. </a:t>
            </a:r>
            <a:r>
              <a:rPr lang="en-US" i="1" dirty="0"/>
              <a:t>et al</a:t>
            </a:r>
            <a:r>
              <a:rPr lang="en-US" dirty="0"/>
              <a:t>. Dopamine release from </a:t>
            </a:r>
            <a:r>
              <a:rPr lang="en-US" dirty="0" err="1"/>
              <a:t>nigral</a:t>
            </a:r>
            <a:r>
              <a:rPr lang="en-US" dirty="0"/>
              <a:t> transplants visualized </a:t>
            </a:r>
            <a:r>
              <a:rPr lang="en-US" i="1" dirty="0"/>
              <a:t>in vivo</a:t>
            </a:r>
            <a:r>
              <a:rPr lang="en-US" dirty="0"/>
              <a:t> in a Parkinson's patient. Nat. </a:t>
            </a:r>
            <a:r>
              <a:rPr lang="en-US" dirty="0" err="1"/>
              <a:t>Neurosci</a:t>
            </a:r>
            <a:r>
              <a:rPr lang="en-US" dirty="0"/>
              <a:t>. 2, 1137–1140 (1999). </a:t>
            </a:r>
          </a:p>
          <a:p>
            <a:pPr lvl="1"/>
            <a:r>
              <a:rPr lang="en-US" dirty="0">
                <a:hlinkClick r:id="rId157"/>
              </a:rPr>
              <a:t>CAS</a:t>
            </a:r>
            <a:endParaRPr lang="en-US" dirty="0"/>
          </a:p>
          <a:p>
            <a:pPr lvl="1"/>
            <a:r>
              <a:rPr lang="en-US" dirty="0">
                <a:hlinkClick r:id="rId158"/>
              </a:rPr>
              <a:t>ISI</a:t>
            </a:r>
            <a:endParaRPr lang="en-US" dirty="0"/>
          </a:p>
          <a:p>
            <a:pPr lvl="1"/>
            <a:r>
              <a:rPr lang="en-US" dirty="0">
                <a:hlinkClick r:id="rId159"/>
              </a:rPr>
              <a:t>PubMed</a:t>
            </a:r>
            <a:endParaRPr lang="en-US" dirty="0"/>
          </a:p>
          <a:p>
            <a:pPr lvl="1"/>
            <a:r>
              <a:rPr lang="en-US" dirty="0">
                <a:hlinkClick r:id="rId160"/>
              </a:rPr>
              <a:t>Article</a:t>
            </a:r>
            <a:endParaRPr lang="en-US" dirty="0"/>
          </a:p>
          <a:p>
            <a:r>
              <a:rPr lang="en-US" dirty="0" err="1"/>
              <a:t>Piccini</a:t>
            </a:r>
            <a:r>
              <a:rPr lang="en-US" dirty="0"/>
              <a:t>, P. </a:t>
            </a:r>
            <a:r>
              <a:rPr lang="en-US" i="1" dirty="0"/>
              <a:t>et al</a:t>
            </a:r>
            <a:r>
              <a:rPr lang="en-US" dirty="0"/>
              <a:t>. Delayed recovery of movement-related cortical function in Parkinson's disease after striatal dopaminergic grafts. Ann. Neurol. 48, 689–695 (2000). </a:t>
            </a:r>
          </a:p>
          <a:p>
            <a:pPr lvl="1"/>
            <a:r>
              <a:rPr lang="en-US" dirty="0">
                <a:hlinkClick r:id="rId161"/>
              </a:rPr>
              <a:t>CAS</a:t>
            </a:r>
            <a:endParaRPr lang="en-US" dirty="0"/>
          </a:p>
          <a:p>
            <a:pPr lvl="1"/>
            <a:r>
              <a:rPr lang="en-US" dirty="0">
                <a:hlinkClick r:id="rId162"/>
              </a:rPr>
              <a:t>ISI</a:t>
            </a:r>
            <a:endParaRPr lang="en-US" dirty="0"/>
          </a:p>
          <a:p>
            <a:pPr lvl="1"/>
            <a:r>
              <a:rPr lang="en-US" dirty="0">
                <a:hlinkClick r:id="rId163"/>
              </a:rPr>
              <a:t>PubMed</a:t>
            </a:r>
            <a:endParaRPr lang="en-US" dirty="0"/>
          </a:p>
          <a:p>
            <a:pPr lvl="1"/>
            <a:r>
              <a:rPr lang="en-US" dirty="0">
                <a:hlinkClick r:id="rId164"/>
              </a:rPr>
              <a:t>Article</a:t>
            </a:r>
            <a:endParaRPr lang="en-US" dirty="0"/>
          </a:p>
          <a:p>
            <a:r>
              <a:rPr lang="en-US" dirty="0" err="1"/>
              <a:t>Kefalopoulou</a:t>
            </a:r>
            <a:r>
              <a:rPr lang="en-US" dirty="0"/>
              <a:t>, Z. </a:t>
            </a:r>
            <a:r>
              <a:rPr lang="en-US" i="1" dirty="0"/>
              <a:t>et al</a:t>
            </a:r>
            <a:r>
              <a:rPr lang="en-US" dirty="0"/>
              <a:t>. Long-term clinical outcome of fetal cell transplantation for Parkinson disease: two case reports. JAMA Neurol. 71, 83–87 (2014). </a:t>
            </a:r>
          </a:p>
          <a:p>
            <a:pPr lvl="1"/>
            <a:r>
              <a:rPr lang="en-US" dirty="0">
                <a:hlinkClick r:id="rId165"/>
              </a:rPr>
              <a:t>ISI</a:t>
            </a:r>
            <a:endParaRPr lang="en-US" dirty="0"/>
          </a:p>
          <a:p>
            <a:pPr lvl="1"/>
            <a:r>
              <a:rPr lang="en-US" dirty="0">
                <a:hlinkClick r:id="rId166"/>
              </a:rPr>
              <a:t>PubMed</a:t>
            </a:r>
            <a:endParaRPr lang="en-US" dirty="0"/>
          </a:p>
          <a:p>
            <a:pPr lvl="1"/>
            <a:r>
              <a:rPr lang="en-US" dirty="0">
                <a:hlinkClick r:id="rId167"/>
              </a:rPr>
              <a:t>Article</a:t>
            </a:r>
            <a:endParaRPr lang="en-US" dirty="0"/>
          </a:p>
          <a:p>
            <a:r>
              <a:rPr lang="en-US" dirty="0"/>
              <a:t>Freed, C. R. </a:t>
            </a:r>
            <a:r>
              <a:rPr lang="en-US" i="1" dirty="0"/>
              <a:t>et al</a:t>
            </a:r>
            <a:r>
              <a:rPr lang="en-US" dirty="0"/>
              <a:t>. Survival of implanted fetal dopamine cells and neurologic improvement 12 to 46 months after transplantation for Parkinson's disease. N. Engl. J. Med. 327, 1549–1555 (1992). </a:t>
            </a:r>
          </a:p>
          <a:p>
            <a:pPr lvl="1"/>
            <a:r>
              <a:rPr lang="en-US" dirty="0">
                <a:hlinkClick r:id="rId168"/>
              </a:rPr>
              <a:t>CAS</a:t>
            </a:r>
            <a:endParaRPr lang="en-US" dirty="0"/>
          </a:p>
          <a:p>
            <a:pPr lvl="1"/>
            <a:r>
              <a:rPr lang="en-US" dirty="0">
                <a:hlinkClick r:id="rId169"/>
              </a:rPr>
              <a:t>ISI</a:t>
            </a:r>
            <a:endParaRPr lang="en-US" dirty="0"/>
          </a:p>
          <a:p>
            <a:pPr lvl="1"/>
            <a:r>
              <a:rPr lang="en-US" dirty="0">
                <a:hlinkClick r:id="rId170"/>
              </a:rPr>
              <a:t>PubMed</a:t>
            </a:r>
            <a:endParaRPr lang="en-US" dirty="0"/>
          </a:p>
          <a:p>
            <a:pPr lvl="1"/>
            <a:r>
              <a:rPr lang="en-US" dirty="0">
                <a:hlinkClick r:id="rId171"/>
              </a:rPr>
              <a:t>Article</a:t>
            </a:r>
            <a:endParaRPr lang="en-US" dirty="0"/>
          </a:p>
          <a:p>
            <a:r>
              <a:rPr lang="en-US" dirty="0"/>
              <a:t>Freeman, T. B. </a:t>
            </a:r>
            <a:r>
              <a:rPr lang="en-US" i="1" dirty="0"/>
              <a:t>et al</a:t>
            </a:r>
            <a:r>
              <a:rPr lang="en-US" dirty="0"/>
              <a:t>. Bilateral fetal </a:t>
            </a:r>
            <a:r>
              <a:rPr lang="en-US" dirty="0" err="1"/>
              <a:t>nigral</a:t>
            </a:r>
            <a:r>
              <a:rPr lang="en-US" dirty="0"/>
              <a:t> transplantation into the </a:t>
            </a:r>
            <a:r>
              <a:rPr lang="en-US" dirty="0" err="1"/>
              <a:t>postcommissural</a:t>
            </a:r>
            <a:r>
              <a:rPr lang="en-US" dirty="0"/>
              <a:t> putamen in Parkinson's disease. Ann. Neurol. 38, 379–388 (1995). </a:t>
            </a:r>
          </a:p>
          <a:p>
            <a:pPr lvl="1"/>
            <a:r>
              <a:rPr lang="en-US" dirty="0">
                <a:hlinkClick r:id="rId172"/>
              </a:rPr>
              <a:t>CAS</a:t>
            </a:r>
            <a:endParaRPr lang="en-US" dirty="0"/>
          </a:p>
          <a:p>
            <a:pPr lvl="1"/>
            <a:r>
              <a:rPr lang="en-US" dirty="0">
                <a:hlinkClick r:id="rId173"/>
              </a:rPr>
              <a:t>ISI</a:t>
            </a:r>
            <a:endParaRPr lang="en-US" dirty="0"/>
          </a:p>
          <a:p>
            <a:pPr lvl="1"/>
            <a:r>
              <a:rPr lang="en-US" dirty="0">
                <a:hlinkClick r:id="rId174"/>
              </a:rPr>
              <a:t>PubMed</a:t>
            </a:r>
            <a:endParaRPr lang="en-US" dirty="0"/>
          </a:p>
          <a:p>
            <a:pPr lvl="1"/>
            <a:r>
              <a:rPr lang="en-US" dirty="0">
                <a:hlinkClick r:id="rId175"/>
              </a:rPr>
              <a:t>Article</a:t>
            </a:r>
            <a:endParaRPr lang="en-US" dirty="0"/>
          </a:p>
          <a:p>
            <a:r>
              <a:rPr lang="en-US" dirty="0"/>
              <a:t>Redmond, D. E. </a:t>
            </a:r>
            <a:r>
              <a:rPr lang="en-US" i="1" dirty="0"/>
              <a:t>et al</a:t>
            </a:r>
            <a:r>
              <a:rPr lang="en-US" dirty="0"/>
              <a:t>. Cellular replacement of dopamine deficit in Parkinson's disease using human fetal </a:t>
            </a:r>
            <a:r>
              <a:rPr lang="en-US" dirty="0" err="1"/>
              <a:t>mesencephalic</a:t>
            </a:r>
            <a:r>
              <a:rPr lang="en-US" dirty="0"/>
              <a:t> tissue: preliminary results in four patients. Res. Publ. Assoc. Res. </a:t>
            </a:r>
            <a:r>
              <a:rPr lang="en-US" dirty="0" err="1"/>
              <a:t>Nerv</a:t>
            </a:r>
            <a:r>
              <a:rPr lang="en-US" dirty="0"/>
              <a:t>. </a:t>
            </a:r>
            <a:r>
              <a:rPr lang="en-US" dirty="0" err="1"/>
              <a:t>Ment</a:t>
            </a:r>
            <a:r>
              <a:rPr lang="en-US" dirty="0"/>
              <a:t>. Dis. 71, 325–359 (1993). </a:t>
            </a:r>
          </a:p>
          <a:p>
            <a:pPr lvl="1"/>
            <a:r>
              <a:rPr lang="en-US" dirty="0">
                <a:hlinkClick r:id="rId176"/>
              </a:rPr>
              <a:t>PubMed</a:t>
            </a:r>
            <a:endParaRPr lang="en-US" dirty="0"/>
          </a:p>
          <a:p>
            <a:r>
              <a:rPr lang="en-US" dirty="0" err="1"/>
              <a:t>Widner</a:t>
            </a:r>
            <a:r>
              <a:rPr lang="en-US" dirty="0"/>
              <a:t>, H. </a:t>
            </a:r>
            <a:r>
              <a:rPr lang="en-US" i="1" dirty="0"/>
              <a:t>et al</a:t>
            </a:r>
            <a:r>
              <a:rPr lang="en-US" dirty="0"/>
              <a:t>. Bilateral fetal </a:t>
            </a:r>
            <a:r>
              <a:rPr lang="en-US" dirty="0" err="1"/>
              <a:t>mesencephalic</a:t>
            </a:r>
            <a:r>
              <a:rPr lang="en-US" dirty="0"/>
              <a:t> grafting in two patients with parkinsonism induced by 1-methyl-4-phenyl-1,2,3,6-tetrahydropyridine (MPTP). N. Engl. J. Med. 327, 1556–1563 (1992). </a:t>
            </a:r>
          </a:p>
          <a:p>
            <a:pPr lvl="1"/>
            <a:r>
              <a:rPr lang="en-US" dirty="0">
                <a:hlinkClick r:id="rId177"/>
              </a:rPr>
              <a:t>CAS</a:t>
            </a:r>
            <a:endParaRPr lang="en-US" dirty="0"/>
          </a:p>
          <a:p>
            <a:pPr lvl="1"/>
            <a:r>
              <a:rPr lang="en-US" dirty="0">
                <a:hlinkClick r:id="rId178"/>
              </a:rPr>
              <a:t>ISI</a:t>
            </a:r>
            <a:endParaRPr lang="en-US" dirty="0"/>
          </a:p>
          <a:p>
            <a:pPr lvl="1"/>
            <a:r>
              <a:rPr lang="en-US" dirty="0">
                <a:hlinkClick r:id="rId179"/>
              </a:rPr>
              <a:t>PubMed</a:t>
            </a:r>
            <a:endParaRPr lang="en-US" dirty="0"/>
          </a:p>
          <a:p>
            <a:pPr lvl="1"/>
            <a:r>
              <a:rPr lang="en-US" dirty="0">
                <a:hlinkClick r:id="rId180"/>
              </a:rPr>
              <a:t>Article</a:t>
            </a:r>
            <a:endParaRPr lang="en-US" dirty="0"/>
          </a:p>
          <a:p>
            <a:r>
              <a:rPr lang="en-US" dirty="0"/>
              <a:t>Mendez, I. </a:t>
            </a:r>
            <a:r>
              <a:rPr lang="en-US" i="1" dirty="0"/>
              <a:t>et al</a:t>
            </a:r>
            <a:r>
              <a:rPr lang="en-US" dirty="0"/>
              <a:t>. Enhancement of survival of stored dopaminergic cells and promotion of graft survival by exposure of human fetal </a:t>
            </a:r>
            <a:r>
              <a:rPr lang="en-US" dirty="0" err="1"/>
              <a:t>nigral</a:t>
            </a:r>
            <a:r>
              <a:rPr lang="en-US" dirty="0"/>
              <a:t> tissue to glial cell line-derived </a:t>
            </a:r>
            <a:r>
              <a:rPr lang="en-US" dirty="0" err="1"/>
              <a:t>neurotrophic</a:t>
            </a:r>
            <a:r>
              <a:rPr lang="en-US" dirty="0"/>
              <a:t> factor in patients with Parkinson's disease. Report of two cases and technical considerations. J. </a:t>
            </a:r>
            <a:r>
              <a:rPr lang="en-US" dirty="0" err="1"/>
              <a:t>Neurosurg</a:t>
            </a:r>
            <a:r>
              <a:rPr lang="en-US" dirty="0"/>
              <a:t>. 92, 863–869 (2000). </a:t>
            </a:r>
          </a:p>
          <a:p>
            <a:pPr lvl="1"/>
            <a:r>
              <a:rPr lang="en-US" dirty="0">
                <a:hlinkClick r:id="rId181"/>
              </a:rPr>
              <a:t>CAS</a:t>
            </a:r>
            <a:endParaRPr lang="en-US" dirty="0"/>
          </a:p>
          <a:p>
            <a:pPr lvl="1"/>
            <a:r>
              <a:rPr lang="en-US" dirty="0">
                <a:hlinkClick r:id="rId182"/>
              </a:rPr>
              <a:t>ISI</a:t>
            </a:r>
            <a:endParaRPr lang="en-US" dirty="0"/>
          </a:p>
          <a:p>
            <a:pPr lvl="1"/>
            <a:r>
              <a:rPr lang="en-US" dirty="0">
                <a:hlinkClick r:id="rId183"/>
              </a:rPr>
              <a:t>PubMed</a:t>
            </a:r>
            <a:endParaRPr lang="en-US" dirty="0"/>
          </a:p>
          <a:p>
            <a:pPr lvl="1"/>
            <a:r>
              <a:rPr lang="en-US" dirty="0">
                <a:hlinkClick r:id="rId184"/>
              </a:rPr>
              <a:t>Article</a:t>
            </a:r>
            <a:endParaRPr lang="en-US" dirty="0"/>
          </a:p>
          <a:p>
            <a:r>
              <a:rPr lang="en-US" dirty="0"/>
              <a:t>Mendez, I. </a:t>
            </a:r>
            <a:r>
              <a:rPr lang="en-US" i="1" dirty="0"/>
              <a:t>et al</a:t>
            </a:r>
            <a:r>
              <a:rPr lang="en-US" dirty="0"/>
              <a:t>. Simultaneous </a:t>
            </a:r>
            <a:r>
              <a:rPr lang="en-US" dirty="0" err="1"/>
              <a:t>intrastriatal</a:t>
            </a:r>
            <a:r>
              <a:rPr lang="en-US" dirty="0"/>
              <a:t> and </a:t>
            </a:r>
            <a:r>
              <a:rPr lang="en-US" dirty="0" err="1"/>
              <a:t>intranigral</a:t>
            </a:r>
            <a:r>
              <a:rPr lang="en-US" dirty="0"/>
              <a:t> fetal dopaminergic grafts in patients with Parkinson disease: a pilot study. Report of three cases. J. </a:t>
            </a:r>
            <a:r>
              <a:rPr lang="en-US" dirty="0" err="1"/>
              <a:t>Neurosurg</a:t>
            </a:r>
            <a:r>
              <a:rPr lang="en-US" dirty="0"/>
              <a:t>. 96, 589–596 (2002). </a:t>
            </a:r>
          </a:p>
          <a:p>
            <a:pPr lvl="1"/>
            <a:r>
              <a:rPr lang="en-US" dirty="0">
                <a:hlinkClick r:id="rId185"/>
              </a:rPr>
              <a:t>PubMed</a:t>
            </a:r>
            <a:endParaRPr lang="en-US" dirty="0"/>
          </a:p>
          <a:p>
            <a:pPr lvl="1"/>
            <a:r>
              <a:rPr lang="en-US" dirty="0">
                <a:hlinkClick r:id="rId186"/>
              </a:rPr>
              <a:t>Article</a:t>
            </a:r>
            <a:endParaRPr lang="en-US" dirty="0"/>
          </a:p>
          <a:p>
            <a:r>
              <a:rPr lang="en-US" dirty="0" err="1"/>
              <a:t>Widner</a:t>
            </a:r>
            <a:r>
              <a:rPr lang="en-US" dirty="0"/>
              <a:t>, H. NIH neural transplantation funding. Science 263, 737 (1994). </a:t>
            </a:r>
          </a:p>
          <a:p>
            <a:pPr lvl="1"/>
            <a:r>
              <a:rPr lang="en-US" dirty="0">
                <a:hlinkClick r:id="rId187"/>
              </a:rPr>
              <a:t>CAS</a:t>
            </a:r>
            <a:endParaRPr lang="en-US" dirty="0"/>
          </a:p>
          <a:p>
            <a:pPr lvl="1"/>
            <a:r>
              <a:rPr lang="en-US" dirty="0">
                <a:hlinkClick r:id="rId188"/>
              </a:rPr>
              <a:t>ISI</a:t>
            </a:r>
            <a:endParaRPr lang="en-US" dirty="0"/>
          </a:p>
          <a:p>
            <a:pPr lvl="1"/>
            <a:r>
              <a:rPr lang="en-US" dirty="0">
                <a:hlinkClick r:id="rId189"/>
              </a:rPr>
              <a:t>PubMed</a:t>
            </a:r>
            <a:endParaRPr lang="en-US" dirty="0"/>
          </a:p>
          <a:p>
            <a:pPr lvl="1"/>
            <a:r>
              <a:rPr lang="en-US" dirty="0">
                <a:hlinkClick r:id="rId190"/>
              </a:rPr>
              <a:t>Article</a:t>
            </a:r>
            <a:endParaRPr lang="en-US" dirty="0"/>
          </a:p>
          <a:p>
            <a:r>
              <a:rPr lang="en-US" dirty="0"/>
              <a:t>Kumar, R. </a:t>
            </a:r>
            <a:r>
              <a:rPr lang="en-US" i="1" dirty="0"/>
              <a:t>et al</a:t>
            </a:r>
            <a:r>
              <a:rPr lang="en-US" dirty="0"/>
              <a:t>. Double-blind evaluation of </a:t>
            </a:r>
            <a:r>
              <a:rPr lang="en-US" dirty="0" err="1"/>
              <a:t>subthalamic</a:t>
            </a:r>
            <a:r>
              <a:rPr lang="en-US" dirty="0"/>
              <a:t> nucleus deep brain stimulation in advanced Parkinson's disease. Neurology 51, 850–855 (1998). </a:t>
            </a:r>
          </a:p>
          <a:p>
            <a:pPr lvl="1"/>
            <a:r>
              <a:rPr lang="en-US" dirty="0">
                <a:hlinkClick r:id="rId191"/>
              </a:rPr>
              <a:t>CAS</a:t>
            </a:r>
            <a:endParaRPr lang="en-US" dirty="0"/>
          </a:p>
          <a:p>
            <a:pPr lvl="1"/>
            <a:r>
              <a:rPr lang="en-US" dirty="0">
                <a:hlinkClick r:id="rId192"/>
              </a:rPr>
              <a:t>ISI</a:t>
            </a:r>
            <a:endParaRPr lang="en-US" dirty="0"/>
          </a:p>
          <a:p>
            <a:pPr lvl="1"/>
            <a:r>
              <a:rPr lang="en-US" dirty="0">
                <a:hlinkClick r:id="rId193"/>
              </a:rPr>
              <a:t>PubMed</a:t>
            </a:r>
            <a:endParaRPr lang="en-US" dirty="0"/>
          </a:p>
          <a:p>
            <a:pPr lvl="1"/>
            <a:r>
              <a:rPr lang="en-US" dirty="0">
                <a:hlinkClick r:id="rId194"/>
              </a:rPr>
              <a:t>Article</a:t>
            </a:r>
            <a:endParaRPr lang="en-US" dirty="0"/>
          </a:p>
          <a:p>
            <a:r>
              <a:rPr lang="en-US" dirty="0"/>
              <a:t>Freed, C. R. </a:t>
            </a:r>
            <a:r>
              <a:rPr lang="en-US" i="1" dirty="0"/>
              <a:t>et al</a:t>
            </a:r>
            <a:r>
              <a:rPr lang="en-US" dirty="0"/>
              <a:t>. Transplantation of embryonic dopamine neurons for severe Parkinson's disease. N. Engl. J. Med. 344, 710–719 (2001). </a:t>
            </a:r>
          </a:p>
          <a:p>
            <a:pPr lvl="1"/>
            <a:r>
              <a:rPr lang="en-US" dirty="0">
                <a:hlinkClick r:id="rId195"/>
              </a:rPr>
              <a:t>CAS</a:t>
            </a:r>
            <a:endParaRPr lang="en-US" dirty="0"/>
          </a:p>
          <a:p>
            <a:pPr lvl="1"/>
            <a:r>
              <a:rPr lang="en-US" dirty="0">
                <a:hlinkClick r:id="rId196"/>
              </a:rPr>
              <a:t>ISI</a:t>
            </a:r>
            <a:endParaRPr lang="en-US" dirty="0"/>
          </a:p>
          <a:p>
            <a:pPr lvl="1"/>
            <a:r>
              <a:rPr lang="en-US" dirty="0">
                <a:hlinkClick r:id="rId197"/>
              </a:rPr>
              <a:t>PubMed</a:t>
            </a:r>
            <a:endParaRPr lang="en-US" dirty="0"/>
          </a:p>
          <a:p>
            <a:pPr lvl="1"/>
            <a:r>
              <a:rPr lang="en-US" dirty="0">
                <a:hlinkClick r:id="rId198"/>
              </a:rPr>
              <a:t>Article</a:t>
            </a:r>
            <a:endParaRPr lang="en-US" dirty="0"/>
          </a:p>
          <a:p>
            <a:r>
              <a:rPr lang="en-US" dirty="0" err="1"/>
              <a:t>Olanow</a:t>
            </a:r>
            <a:r>
              <a:rPr lang="en-US" dirty="0"/>
              <a:t>, C. W. </a:t>
            </a:r>
            <a:r>
              <a:rPr lang="en-US" i="1" dirty="0"/>
              <a:t>et al</a:t>
            </a:r>
            <a:r>
              <a:rPr lang="en-US" dirty="0"/>
              <a:t>. A double-blind controlled trial of bilateral fetal </a:t>
            </a:r>
            <a:r>
              <a:rPr lang="en-US" dirty="0" err="1"/>
              <a:t>nigral</a:t>
            </a:r>
            <a:r>
              <a:rPr lang="en-US" dirty="0"/>
              <a:t> transplantation in Parkinson's disease. Ann. Neurol. 54, 403–414 (2003). </a:t>
            </a:r>
          </a:p>
          <a:p>
            <a:pPr lvl="1"/>
            <a:r>
              <a:rPr lang="en-US" dirty="0">
                <a:hlinkClick r:id="rId199"/>
              </a:rPr>
              <a:t>ISI</a:t>
            </a:r>
            <a:endParaRPr lang="en-US" dirty="0"/>
          </a:p>
          <a:p>
            <a:pPr lvl="1"/>
            <a:r>
              <a:rPr lang="en-US" dirty="0">
                <a:hlinkClick r:id="rId200"/>
              </a:rPr>
              <a:t>PubMed</a:t>
            </a:r>
            <a:endParaRPr lang="en-US" dirty="0"/>
          </a:p>
          <a:p>
            <a:pPr lvl="1"/>
            <a:r>
              <a:rPr lang="en-US" dirty="0">
                <a:hlinkClick r:id="rId201"/>
              </a:rPr>
              <a:t>Article</a:t>
            </a:r>
            <a:endParaRPr lang="en-US" dirty="0"/>
          </a:p>
          <a:p>
            <a:r>
              <a:rPr lang="en-US" dirty="0"/>
              <a:t>Cho, C., </a:t>
            </a:r>
            <a:r>
              <a:rPr lang="en-US" dirty="0" err="1"/>
              <a:t>Alterman</a:t>
            </a:r>
            <a:r>
              <a:rPr lang="en-US" dirty="0"/>
              <a:t>, R., </a:t>
            </a:r>
            <a:r>
              <a:rPr lang="en-US" dirty="0" err="1"/>
              <a:t>Miravite</a:t>
            </a:r>
            <a:r>
              <a:rPr lang="en-US" dirty="0"/>
              <a:t>, J., </a:t>
            </a:r>
            <a:r>
              <a:rPr lang="en-US" dirty="0" err="1"/>
              <a:t>Shils</a:t>
            </a:r>
            <a:r>
              <a:rPr lang="en-US" dirty="0"/>
              <a:t>, J. &amp; </a:t>
            </a:r>
            <a:r>
              <a:rPr lang="en-US" dirty="0" err="1"/>
              <a:t>Tagliati</a:t>
            </a:r>
            <a:r>
              <a:rPr lang="en-US" dirty="0"/>
              <a:t>, M. </a:t>
            </a:r>
            <a:r>
              <a:rPr lang="en-US" dirty="0" err="1"/>
              <a:t>Subthalamic</a:t>
            </a:r>
            <a:r>
              <a:rPr lang="en-US" dirty="0"/>
              <a:t> DBS for the treatment of “runaway” </a:t>
            </a:r>
            <a:r>
              <a:rPr lang="en-US" dirty="0" err="1"/>
              <a:t>dyskinesias</a:t>
            </a:r>
            <a:r>
              <a:rPr lang="en-US" dirty="0"/>
              <a:t> after embryonic or fetal tissue transplant. </a:t>
            </a:r>
            <a:r>
              <a:rPr lang="en-US" dirty="0" err="1"/>
              <a:t>Mov</a:t>
            </a:r>
            <a:r>
              <a:rPr lang="en-US" dirty="0"/>
              <a:t>. </a:t>
            </a:r>
            <a:r>
              <a:rPr lang="en-US" dirty="0" err="1"/>
              <a:t>Disord</a:t>
            </a:r>
            <a:r>
              <a:rPr lang="en-US" dirty="0"/>
              <a:t>. 20, 1237 (2005). </a:t>
            </a:r>
          </a:p>
          <a:p>
            <a:r>
              <a:rPr lang="en-US" dirty="0"/>
              <a:t>Graff-Radford, J. </a:t>
            </a:r>
            <a:r>
              <a:rPr lang="en-US" i="1" dirty="0"/>
              <a:t>et al</a:t>
            </a:r>
            <a:r>
              <a:rPr lang="en-US" dirty="0"/>
              <a:t>. Deep brain stimulation of the internal segment of the </a:t>
            </a:r>
            <a:r>
              <a:rPr lang="en-US" dirty="0" err="1"/>
              <a:t>globus</a:t>
            </a:r>
            <a:r>
              <a:rPr lang="en-US" dirty="0"/>
              <a:t> </a:t>
            </a:r>
            <a:r>
              <a:rPr lang="en-US" dirty="0" err="1"/>
              <a:t>pallidus</a:t>
            </a:r>
            <a:r>
              <a:rPr lang="en-US" dirty="0"/>
              <a:t> in delayed runaway dyskinesia. Arch. Neurol. 63, 1181–1184 (2006). </a:t>
            </a:r>
          </a:p>
          <a:p>
            <a:pPr lvl="1"/>
            <a:r>
              <a:rPr lang="en-US" dirty="0">
                <a:hlinkClick r:id="rId202"/>
              </a:rPr>
              <a:t>PubMed</a:t>
            </a:r>
            <a:endParaRPr lang="en-US" dirty="0"/>
          </a:p>
          <a:p>
            <a:pPr lvl="1"/>
            <a:r>
              <a:rPr lang="en-US" dirty="0">
                <a:hlinkClick r:id="rId203"/>
              </a:rPr>
              <a:t>Article</a:t>
            </a:r>
            <a:endParaRPr lang="en-US" dirty="0"/>
          </a:p>
          <a:p>
            <a:r>
              <a:rPr lang="en-US" dirty="0"/>
              <a:t>Herzog, J. </a:t>
            </a:r>
            <a:r>
              <a:rPr lang="en-US" i="1" dirty="0"/>
              <a:t>et al</a:t>
            </a:r>
            <a:r>
              <a:rPr lang="en-US" dirty="0"/>
              <a:t>. Deep brain stimulation in Parkinson's disease following fetal </a:t>
            </a:r>
            <a:r>
              <a:rPr lang="en-US" dirty="0" err="1"/>
              <a:t>nigral</a:t>
            </a:r>
            <a:r>
              <a:rPr lang="en-US" dirty="0"/>
              <a:t> transplantation. </a:t>
            </a:r>
            <a:r>
              <a:rPr lang="en-US" dirty="0" err="1"/>
              <a:t>Mov</a:t>
            </a:r>
            <a:r>
              <a:rPr lang="en-US" dirty="0"/>
              <a:t>. </a:t>
            </a:r>
            <a:r>
              <a:rPr lang="en-US" dirty="0" err="1"/>
              <a:t>Disord</a:t>
            </a:r>
            <a:r>
              <a:rPr lang="en-US" dirty="0"/>
              <a:t>. 23, 1293–1296 (2008). </a:t>
            </a:r>
          </a:p>
          <a:p>
            <a:pPr lvl="1"/>
            <a:r>
              <a:rPr lang="en-US" dirty="0">
                <a:hlinkClick r:id="rId204"/>
              </a:rPr>
              <a:t>PubMed</a:t>
            </a:r>
            <a:endParaRPr lang="en-US" dirty="0"/>
          </a:p>
          <a:p>
            <a:pPr lvl="1"/>
            <a:r>
              <a:rPr lang="en-US" dirty="0">
                <a:hlinkClick r:id="rId205"/>
              </a:rPr>
              <a:t>Article</a:t>
            </a:r>
            <a:endParaRPr lang="en-US" dirty="0"/>
          </a:p>
          <a:p>
            <a:r>
              <a:rPr lang="en-US" dirty="0" err="1"/>
              <a:t>Hagell</a:t>
            </a:r>
            <a:r>
              <a:rPr lang="en-US" dirty="0"/>
              <a:t>, P. </a:t>
            </a:r>
            <a:r>
              <a:rPr lang="en-US" i="1" dirty="0"/>
              <a:t>et al</a:t>
            </a:r>
            <a:r>
              <a:rPr lang="en-US" dirty="0"/>
              <a:t>. </a:t>
            </a:r>
            <a:r>
              <a:rPr lang="en-US" dirty="0" err="1"/>
              <a:t>Dyskinesias</a:t>
            </a:r>
            <a:r>
              <a:rPr lang="en-US" dirty="0"/>
              <a:t> following neural transplantation in Parkinson's disease. Nat. </a:t>
            </a:r>
            <a:r>
              <a:rPr lang="en-US" dirty="0" err="1"/>
              <a:t>Neurosci</a:t>
            </a:r>
            <a:r>
              <a:rPr lang="en-US" dirty="0"/>
              <a:t>. 5, 627–628 (2002). </a:t>
            </a:r>
          </a:p>
          <a:p>
            <a:pPr lvl="1"/>
            <a:r>
              <a:rPr lang="en-US" dirty="0">
                <a:hlinkClick r:id="rId206"/>
              </a:rPr>
              <a:t>CAS</a:t>
            </a:r>
            <a:endParaRPr lang="en-US" dirty="0"/>
          </a:p>
          <a:p>
            <a:pPr lvl="1"/>
            <a:r>
              <a:rPr lang="en-US" dirty="0">
                <a:hlinkClick r:id="rId207"/>
              </a:rPr>
              <a:t>ISI</a:t>
            </a:r>
            <a:endParaRPr lang="en-US" dirty="0"/>
          </a:p>
          <a:p>
            <a:pPr lvl="1"/>
            <a:r>
              <a:rPr lang="en-US" dirty="0">
                <a:hlinkClick r:id="rId208"/>
              </a:rPr>
              <a:t>PubMed</a:t>
            </a:r>
            <a:endParaRPr lang="en-US" dirty="0"/>
          </a:p>
          <a:p>
            <a:pPr lvl="1"/>
            <a:r>
              <a:rPr lang="en-US" dirty="0">
                <a:hlinkClick r:id="rId209"/>
              </a:rPr>
              <a:t>Article</a:t>
            </a:r>
            <a:endParaRPr lang="en-US" dirty="0"/>
          </a:p>
          <a:p>
            <a:r>
              <a:rPr lang="en-US" dirty="0"/>
              <a:t>Ma, Y. </a:t>
            </a:r>
            <a:r>
              <a:rPr lang="en-US" i="1" dirty="0"/>
              <a:t>et al</a:t>
            </a:r>
            <a:r>
              <a:rPr lang="en-US" dirty="0"/>
              <a:t>. Dyskinesia after fetal cell transplantation for parkinsonism: a PET study. Ann. Neurol. 52, 628–634 (2002). </a:t>
            </a:r>
          </a:p>
          <a:p>
            <a:pPr lvl="1"/>
            <a:r>
              <a:rPr lang="en-US" dirty="0">
                <a:hlinkClick r:id="rId210"/>
              </a:rPr>
              <a:t>ISI</a:t>
            </a:r>
            <a:endParaRPr lang="en-US" dirty="0"/>
          </a:p>
          <a:p>
            <a:pPr lvl="1"/>
            <a:r>
              <a:rPr lang="en-US" dirty="0">
                <a:hlinkClick r:id="rId211"/>
              </a:rPr>
              <a:t>PubMed</a:t>
            </a:r>
            <a:endParaRPr lang="en-US" dirty="0"/>
          </a:p>
          <a:p>
            <a:pPr lvl="1"/>
            <a:r>
              <a:rPr lang="en-US" dirty="0">
                <a:hlinkClick r:id="rId212"/>
              </a:rPr>
              <a:t>Article</a:t>
            </a:r>
            <a:endParaRPr lang="en-US" dirty="0"/>
          </a:p>
          <a:p>
            <a:r>
              <a:rPr lang="en-US" dirty="0"/>
              <a:t>Barker, R. A. &amp; </a:t>
            </a:r>
            <a:r>
              <a:rPr lang="en-US" dirty="0" err="1"/>
              <a:t>Kuan</a:t>
            </a:r>
            <a:r>
              <a:rPr lang="en-US" dirty="0"/>
              <a:t>, W. L. Graft-induced </a:t>
            </a:r>
            <a:r>
              <a:rPr lang="en-US" dirty="0" err="1"/>
              <a:t>dyskinesias</a:t>
            </a:r>
            <a:r>
              <a:rPr lang="en-US" dirty="0"/>
              <a:t> in Parkinson's disease: what is it all about? Cell Stem Cell 7, 148–149 (2010). </a:t>
            </a:r>
          </a:p>
          <a:p>
            <a:pPr lvl="1"/>
            <a:r>
              <a:rPr lang="en-US" dirty="0">
                <a:hlinkClick r:id="rId213"/>
              </a:rPr>
              <a:t>CAS</a:t>
            </a:r>
            <a:endParaRPr lang="en-US" dirty="0"/>
          </a:p>
          <a:p>
            <a:pPr lvl="1"/>
            <a:r>
              <a:rPr lang="en-US" dirty="0">
                <a:hlinkClick r:id="rId214"/>
              </a:rPr>
              <a:t>PubMed</a:t>
            </a:r>
            <a:endParaRPr lang="en-US" dirty="0"/>
          </a:p>
          <a:p>
            <a:pPr lvl="1"/>
            <a:r>
              <a:rPr lang="en-US" dirty="0">
                <a:hlinkClick r:id="rId215"/>
              </a:rPr>
              <a:t>Article</a:t>
            </a:r>
            <a:endParaRPr lang="en-US" dirty="0"/>
          </a:p>
          <a:p>
            <a:r>
              <a:rPr lang="en-US" dirty="0" err="1"/>
              <a:t>Politis</a:t>
            </a:r>
            <a:r>
              <a:rPr lang="en-US" dirty="0"/>
              <a:t>, M. </a:t>
            </a:r>
            <a:r>
              <a:rPr lang="en-US" i="1" dirty="0"/>
              <a:t>et al</a:t>
            </a:r>
            <a:r>
              <a:rPr lang="en-US" dirty="0"/>
              <a:t>. Serotonergic neurons mediate dyskinesia side effects in Parkinson's patients with neural transplants. Sci. Transl. Med. 2, 38ra46 (2010). </a:t>
            </a:r>
          </a:p>
          <a:p>
            <a:pPr lvl="1"/>
            <a:r>
              <a:rPr lang="en-US" dirty="0">
                <a:hlinkClick r:id="rId216"/>
              </a:rPr>
              <a:t>CAS</a:t>
            </a:r>
            <a:endParaRPr lang="en-US" dirty="0"/>
          </a:p>
          <a:p>
            <a:pPr lvl="1"/>
            <a:r>
              <a:rPr lang="en-US" dirty="0">
                <a:hlinkClick r:id="rId217"/>
              </a:rPr>
              <a:t>PubMed</a:t>
            </a:r>
            <a:endParaRPr lang="en-US" dirty="0"/>
          </a:p>
          <a:p>
            <a:pPr lvl="1"/>
            <a:r>
              <a:rPr lang="en-US" dirty="0">
                <a:hlinkClick r:id="rId218"/>
              </a:rPr>
              <a:t>Article</a:t>
            </a:r>
            <a:endParaRPr lang="en-US" dirty="0"/>
          </a:p>
          <a:p>
            <a:r>
              <a:rPr lang="en-US" dirty="0" err="1"/>
              <a:t>Politis</a:t>
            </a:r>
            <a:r>
              <a:rPr lang="en-US" dirty="0"/>
              <a:t>, M. </a:t>
            </a:r>
            <a:r>
              <a:rPr lang="en-US" i="1" dirty="0"/>
              <a:t>et al</a:t>
            </a:r>
            <a:r>
              <a:rPr lang="en-US" dirty="0"/>
              <a:t>. Graft-induced </a:t>
            </a:r>
            <a:r>
              <a:rPr lang="en-US" dirty="0" err="1"/>
              <a:t>dyskinesias</a:t>
            </a:r>
            <a:r>
              <a:rPr lang="en-US" dirty="0"/>
              <a:t> in Parkinson's disease: high striatal serotonin/dopamine transporter ratio. </a:t>
            </a:r>
            <a:r>
              <a:rPr lang="en-US" dirty="0" err="1"/>
              <a:t>Mov</a:t>
            </a:r>
            <a:r>
              <a:rPr lang="en-US" dirty="0"/>
              <a:t>. </a:t>
            </a:r>
            <a:r>
              <a:rPr lang="en-US" dirty="0" err="1"/>
              <a:t>Disord</a:t>
            </a:r>
            <a:r>
              <a:rPr lang="en-US" dirty="0"/>
              <a:t>. 26, 1997–2003 (2011). </a:t>
            </a:r>
          </a:p>
          <a:p>
            <a:pPr lvl="1"/>
            <a:r>
              <a:rPr lang="en-US" dirty="0">
                <a:hlinkClick r:id="rId219"/>
              </a:rPr>
              <a:t>ISI</a:t>
            </a:r>
            <a:endParaRPr lang="en-US" dirty="0"/>
          </a:p>
          <a:p>
            <a:pPr lvl="1"/>
            <a:r>
              <a:rPr lang="en-US" dirty="0">
                <a:hlinkClick r:id="rId220"/>
              </a:rPr>
              <a:t>PubMed</a:t>
            </a:r>
            <a:endParaRPr lang="en-US" dirty="0"/>
          </a:p>
          <a:p>
            <a:pPr lvl="1"/>
            <a:r>
              <a:rPr lang="en-US" dirty="0">
                <a:hlinkClick r:id="rId221"/>
              </a:rPr>
              <a:t>Article</a:t>
            </a:r>
            <a:endParaRPr lang="en-US" dirty="0"/>
          </a:p>
          <a:p>
            <a:r>
              <a:rPr lang="en-US" dirty="0"/>
              <a:t>Lane, E. L., Winkler, C., </a:t>
            </a:r>
            <a:r>
              <a:rPr lang="en-US" dirty="0" err="1"/>
              <a:t>Brundin</a:t>
            </a:r>
            <a:r>
              <a:rPr lang="en-US" dirty="0"/>
              <a:t>, P. &amp; Cenci, M. A. The impact of graft size on the development of dyskinesia following </a:t>
            </a:r>
            <a:r>
              <a:rPr lang="en-US" dirty="0" err="1"/>
              <a:t>intrastriatal</a:t>
            </a:r>
            <a:r>
              <a:rPr lang="en-US" dirty="0"/>
              <a:t> grafting of embryonic dopamine neurons in the rat. </a:t>
            </a:r>
            <a:r>
              <a:rPr lang="en-US" dirty="0" err="1"/>
              <a:t>Neurobiol</a:t>
            </a:r>
            <a:r>
              <a:rPr lang="en-US" dirty="0"/>
              <a:t>. Dis. 22, 334–345 (2006). </a:t>
            </a:r>
          </a:p>
          <a:p>
            <a:pPr lvl="1"/>
            <a:r>
              <a:rPr lang="en-US" dirty="0">
                <a:hlinkClick r:id="rId222"/>
              </a:rPr>
              <a:t>CAS</a:t>
            </a:r>
            <a:endParaRPr lang="en-US" dirty="0"/>
          </a:p>
          <a:p>
            <a:pPr lvl="1"/>
            <a:r>
              <a:rPr lang="en-US" dirty="0">
                <a:hlinkClick r:id="rId223"/>
              </a:rPr>
              <a:t>ISI</a:t>
            </a:r>
            <a:endParaRPr lang="en-US" dirty="0"/>
          </a:p>
          <a:p>
            <a:pPr lvl="1"/>
            <a:r>
              <a:rPr lang="en-US" dirty="0">
                <a:hlinkClick r:id="rId224"/>
              </a:rPr>
              <a:t>PubMed</a:t>
            </a:r>
            <a:endParaRPr lang="en-US" dirty="0"/>
          </a:p>
          <a:p>
            <a:pPr lvl="1"/>
            <a:r>
              <a:rPr lang="en-US" dirty="0">
                <a:hlinkClick r:id="rId225"/>
              </a:rPr>
              <a:t>Article</a:t>
            </a:r>
            <a:endParaRPr lang="en-US" dirty="0"/>
          </a:p>
          <a:p>
            <a:r>
              <a:rPr lang="en-US" dirty="0"/>
              <a:t>Winkler, C., </a:t>
            </a:r>
            <a:r>
              <a:rPr lang="en-US" dirty="0" err="1"/>
              <a:t>Georgievska</a:t>
            </a:r>
            <a:r>
              <a:rPr lang="en-US" dirty="0"/>
              <a:t>, B., </a:t>
            </a:r>
            <a:r>
              <a:rPr lang="en-US" dirty="0" err="1"/>
              <a:t>Carlsson</a:t>
            </a:r>
            <a:r>
              <a:rPr lang="en-US" dirty="0"/>
              <a:t>, T., </a:t>
            </a:r>
            <a:r>
              <a:rPr lang="en-US" dirty="0" err="1"/>
              <a:t>Lacar</a:t>
            </a:r>
            <a:r>
              <a:rPr lang="en-US" dirty="0"/>
              <a:t>, B. &amp; </a:t>
            </a:r>
            <a:r>
              <a:rPr lang="en-US" dirty="0" err="1"/>
              <a:t>Kirik</a:t>
            </a:r>
            <a:r>
              <a:rPr lang="en-US" dirty="0"/>
              <a:t>, D. Continuous exposure to glial cell line-derived </a:t>
            </a:r>
            <a:r>
              <a:rPr lang="en-US" dirty="0" err="1"/>
              <a:t>neurotrophic</a:t>
            </a:r>
            <a:r>
              <a:rPr lang="en-US" dirty="0"/>
              <a:t> factor to mature dopaminergic transplants impairs the graft's ability to improve spontaneous motor behavior in </a:t>
            </a:r>
            <a:r>
              <a:rPr lang="en-US" dirty="0" err="1"/>
              <a:t>parkinsonian</a:t>
            </a:r>
            <a:r>
              <a:rPr lang="en-US" dirty="0"/>
              <a:t> rats. Neuroscience 141, 521–531 (2006). </a:t>
            </a:r>
          </a:p>
          <a:p>
            <a:pPr lvl="1"/>
            <a:r>
              <a:rPr lang="en-US" dirty="0">
                <a:hlinkClick r:id="rId226"/>
              </a:rPr>
              <a:t>CAS</a:t>
            </a:r>
            <a:endParaRPr lang="en-US" dirty="0"/>
          </a:p>
          <a:p>
            <a:pPr lvl="1"/>
            <a:r>
              <a:rPr lang="en-US" dirty="0">
                <a:hlinkClick r:id="rId227"/>
              </a:rPr>
              <a:t>PubMed</a:t>
            </a:r>
            <a:endParaRPr lang="en-US" dirty="0"/>
          </a:p>
          <a:p>
            <a:pPr lvl="1"/>
            <a:r>
              <a:rPr lang="en-US" dirty="0">
                <a:hlinkClick r:id="rId228"/>
              </a:rPr>
              <a:t>Article</a:t>
            </a:r>
            <a:endParaRPr lang="en-US" dirty="0"/>
          </a:p>
          <a:p>
            <a:r>
              <a:rPr lang="en-US" dirty="0"/>
              <a:t>Mendez, I. </a:t>
            </a:r>
            <a:r>
              <a:rPr lang="en-US" i="1" dirty="0"/>
              <a:t>et al</a:t>
            </a:r>
            <a:r>
              <a:rPr lang="en-US" dirty="0"/>
              <a:t>. Cell type analysis of functional fetal dopamine cell suspension transplants in the striatum and </a:t>
            </a:r>
            <a:r>
              <a:rPr lang="en-US" dirty="0" err="1"/>
              <a:t>substantia</a:t>
            </a:r>
            <a:r>
              <a:rPr lang="en-US" dirty="0"/>
              <a:t> </a:t>
            </a:r>
            <a:r>
              <a:rPr lang="en-US" dirty="0" err="1"/>
              <a:t>nigra</a:t>
            </a:r>
            <a:r>
              <a:rPr lang="en-US" dirty="0"/>
              <a:t> of patients with Parkinson's disease. Brain 128, 1498–1510 (2005). </a:t>
            </a:r>
          </a:p>
          <a:p>
            <a:pPr lvl="1"/>
            <a:r>
              <a:rPr lang="en-US" dirty="0">
                <a:hlinkClick r:id="rId229"/>
              </a:rPr>
              <a:t>ISI</a:t>
            </a:r>
            <a:endParaRPr lang="en-US" dirty="0"/>
          </a:p>
          <a:p>
            <a:pPr lvl="1"/>
            <a:r>
              <a:rPr lang="en-US" dirty="0">
                <a:hlinkClick r:id="rId230"/>
              </a:rPr>
              <a:t>PubMed</a:t>
            </a:r>
            <a:endParaRPr lang="en-US" dirty="0"/>
          </a:p>
          <a:p>
            <a:pPr lvl="1"/>
            <a:r>
              <a:rPr lang="en-US" dirty="0">
                <a:hlinkClick r:id="rId231"/>
              </a:rPr>
              <a:t>Article</a:t>
            </a:r>
            <a:endParaRPr lang="en-US" dirty="0"/>
          </a:p>
          <a:p>
            <a:r>
              <a:rPr lang="en-US" dirty="0" err="1"/>
              <a:t>Krack</a:t>
            </a:r>
            <a:r>
              <a:rPr lang="en-US" dirty="0"/>
              <a:t>, P., </a:t>
            </a:r>
            <a:r>
              <a:rPr lang="en-US" dirty="0" err="1"/>
              <a:t>Poepping</a:t>
            </a:r>
            <a:r>
              <a:rPr lang="en-US" dirty="0"/>
              <a:t>, M., </a:t>
            </a:r>
            <a:r>
              <a:rPr lang="en-US" dirty="0" err="1"/>
              <a:t>Weinert</a:t>
            </a:r>
            <a:r>
              <a:rPr lang="en-US" dirty="0"/>
              <a:t>, D., Schrader, B. &amp; </a:t>
            </a:r>
            <a:r>
              <a:rPr lang="en-US" dirty="0" err="1"/>
              <a:t>Deuschl</a:t>
            </a:r>
            <a:r>
              <a:rPr lang="en-US" dirty="0"/>
              <a:t>, G. Thalamic, </a:t>
            </a:r>
            <a:r>
              <a:rPr lang="en-US" dirty="0" err="1"/>
              <a:t>pallidal</a:t>
            </a:r>
            <a:r>
              <a:rPr lang="en-US" dirty="0"/>
              <a:t>, or </a:t>
            </a:r>
            <a:r>
              <a:rPr lang="en-US" dirty="0" err="1"/>
              <a:t>subthalamic</a:t>
            </a:r>
            <a:r>
              <a:rPr lang="en-US" dirty="0"/>
              <a:t> surgery for Parkinson's disease? J. Neurol. 247 (Suppl. 2), II122–II134 (2000). </a:t>
            </a:r>
          </a:p>
          <a:p>
            <a:r>
              <a:rPr lang="en-US" dirty="0"/>
              <a:t>Ma, Y. </a:t>
            </a:r>
            <a:r>
              <a:rPr lang="en-US" i="1" dirty="0"/>
              <a:t>et al</a:t>
            </a:r>
            <a:r>
              <a:rPr lang="en-US" dirty="0"/>
              <a:t>. Dopamine cell implantation in Parkinson's disease: long-term clinical and </a:t>
            </a:r>
            <a:r>
              <a:rPr lang="en-US" baseline="30000" dirty="0"/>
              <a:t>18</a:t>
            </a:r>
            <a:r>
              <a:rPr lang="en-US" dirty="0"/>
              <a:t>F-FDOPA PET outcomes. J. </a:t>
            </a:r>
            <a:r>
              <a:rPr lang="en-US" dirty="0" err="1"/>
              <a:t>Nucl</a:t>
            </a:r>
            <a:r>
              <a:rPr lang="en-US" dirty="0"/>
              <a:t>. Med. 51, 7–15 (2010). </a:t>
            </a:r>
          </a:p>
          <a:p>
            <a:pPr lvl="1"/>
            <a:r>
              <a:rPr lang="en-US" dirty="0">
                <a:hlinkClick r:id="rId232"/>
              </a:rPr>
              <a:t>PubMed</a:t>
            </a:r>
            <a:endParaRPr lang="en-US" dirty="0"/>
          </a:p>
          <a:p>
            <a:pPr lvl="1"/>
            <a:r>
              <a:rPr lang="en-US" dirty="0">
                <a:hlinkClick r:id="rId233"/>
              </a:rPr>
              <a:t>Article</a:t>
            </a:r>
            <a:endParaRPr lang="en-US" dirty="0"/>
          </a:p>
          <a:p>
            <a:r>
              <a:rPr lang="en-US" dirty="0"/>
              <a:t>Barker, R. A., Barrett, J., Mason, S. L. &amp; </a:t>
            </a:r>
            <a:r>
              <a:rPr lang="en-US" dirty="0" err="1"/>
              <a:t>Björklund</a:t>
            </a:r>
            <a:r>
              <a:rPr lang="en-US" dirty="0"/>
              <a:t>, A. Fetal dopaminergic transplantation trials and the future of neural grafting in Parkinson's disease. Lancet Neurol. 12, 84–91 (2013). </a:t>
            </a:r>
          </a:p>
          <a:p>
            <a:pPr lvl="1"/>
            <a:r>
              <a:rPr lang="en-US" dirty="0">
                <a:hlinkClick r:id="rId234"/>
              </a:rPr>
              <a:t>CAS</a:t>
            </a:r>
            <a:endParaRPr lang="en-US" dirty="0"/>
          </a:p>
          <a:p>
            <a:pPr lvl="1"/>
            <a:r>
              <a:rPr lang="en-US" dirty="0">
                <a:hlinkClick r:id="rId235"/>
              </a:rPr>
              <a:t>ISI</a:t>
            </a:r>
            <a:endParaRPr lang="en-US" dirty="0"/>
          </a:p>
          <a:p>
            <a:pPr lvl="1"/>
            <a:r>
              <a:rPr lang="en-US" dirty="0">
                <a:hlinkClick r:id="rId236"/>
              </a:rPr>
              <a:t>PubMed</a:t>
            </a:r>
            <a:endParaRPr lang="en-US" dirty="0"/>
          </a:p>
          <a:p>
            <a:pPr lvl="1"/>
            <a:r>
              <a:rPr lang="en-US" dirty="0">
                <a:hlinkClick r:id="rId237"/>
              </a:rPr>
              <a:t>Article</a:t>
            </a:r>
            <a:endParaRPr lang="en-US" dirty="0"/>
          </a:p>
          <a:p>
            <a:r>
              <a:rPr lang="en-US" dirty="0" err="1"/>
              <a:t>Piccini</a:t>
            </a:r>
            <a:r>
              <a:rPr lang="en-US" dirty="0"/>
              <a:t>, P. </a:t>
            </a:r>
            <a:r>
              <a:rPr lang="en-US" i="1" dirty="0"/>
              <a:t>et al</a:t>
            </a:r>
            <a:r>
              <a:rPr lang="en-US" dirty="0"/>
              <a:t>. Factors affecting the clinical outcome after neural transplantation in Parkinson's disease. Brain 128, 2977–2986 (2005). </a:t>
            </a:r>
          </a:p>
          <a:p>
            <a:pPr lvl="1"/>
            <a:r>
              <a:rPr lang="en-US" dirty="0">
                <a:hlinkClick r:id="rId238"/>
              </a:rPr>
              <a:t>PubMed</a:t>
            </a:r>
            <a:endParaRPr lang="en-US" dirty="0"/>
          </a:p>
          <a:p>
            <a:pPr lvl="1"/>
            <a:r>
              <a:rPr lang="en-US" dirty="0">
                <a:hlinkClick r:id="rId239"/>
              </a:rPr>
              <a:t>Article</a:t>
            </a:r>
            <a:endParaRPr lang="en-US" dirty="0"/>
          </a:p>
          <a:p>
            <a:r>
              <a:rPr lang="en-US" dirty="0" err="1"/>
              <a:t>Kordower</a:t>
            </a:r>
            <a:r>
              <a:rPr lang="en-US" dirty="0"/>
              <a:t>, J. H. </a:t>
            </a:r>
            <a:r>
              <a:rPr lang="en-US" i="1" dirty="0"/>
              <a:t>et al</a:t>
            </a:r>
            <a:r>
              <a:rPr lang="en-US" dirty="0"/>
              <a:t>. </a:t>
            </a:r>
            <a:r>
              <a:rPr lang="en-US" dirty="0" err="1"/>
              <a:t>Neuropathological</a:t>
            </a:r>
            <a:r>
              <a:rPr lang="en-US" dirty="0"/>
              <a:t> evidence of graft survival and striatal </a:t>
            </a:r>
            <a:r>
              <a:rPr lang="en-US" dirty="0" err="1"/>
              <a:t>reinnervation</a:t>
            </a:r>
            <a:r>
              <a:rPr lang="en-US" dirty="0"/>
              <a:t> after the transplantation of fetal </a:t>
            </a:r>
            <a:r>
              <a:rPr lang="en-US" dirty="0" err="1"/>
              <a:t>mesencephalic</a:t>
            </a:r>
            <a:r>
              <a:rPr lang="en-US" dirty="0"/>
              <a:t> tissue in a patient with Parkinson's disease. N. Engl. J. Med. 332, 1118–1124 (1995). </a:t>
            </a:r>
          </a:p>
          <a:p>
            <a:pPr lvl="1"/>
            <a:r>
              <a:rPr lang="en-US" dirty="0">
                <a:hlinkClick r:id="rId240"/>
              </a:rPr>
              <a:t>CAS</a:t>
            </a:r>
            <a:endParaRPr lang="en-US" dirty="0"/>
          </a:p>
          <a:p>
            <a:pPr lvl="1"/>
            <a:r>
              <a:rPr lang="en-US" dirty="0">
                <a:hlinkClick r:id="rId241"/>
              </a:rPr>
              <a:t>ISI</a:t>
            </a:r>
            <a:endParaRPr lang="en-US" dirty="0"/>
          </a:p>
          <a:p>
            <a:pPr lvl="1"/>
            <a:r>
              <a:rPr lang="en-US" dirty="0">
                <a:hlinkClick r:id="rId242"/>
              </a:rPr>
              <a:t>PubMed</a:t>
            </a:r>
            <a:endParaRPr lang="en-US" dirty="0"/>
          </a:p>
          <a:p>
            <a:pPr lvl="1"/>
            <a:r>
              <a:rPr lang="en-US" dirty="0">
                <a:hlinkClick r:id="rId243"/>
              </a:rPr>
              <a:t>Article</a:t>
            </a:r>
            <a:endParaRPr lang="en-US" dirty="0"/>
          </a:p>
          <a:p>
            <a:r>
              <a:rPr lang="en-US" dirty="0" err="1"/>
              <a:t>Kordower</a:t>
            </a:r>
            <a:r>
              <a:rPr lang="en-US" dirty="0"/>
              <a:t>, J. H. </a:t>
            </a:r>
            <a:r>
              <a:rPr lang="en-US" i="1" dirty="0"/>
              <a:t>et al</a:t>
            </a:r>
            <a:r>
              <a:rPr lang="en-US" dirty="0"/>
              <a:t>. Functional fetal </a:t>
            </a:r>
            <a:r>
              <a:rPr lang="en-US" dirty="0" err="1"/>
              <a:t>nigral</a:t>
            </a:r>
            <a:r>
              <a:rPr lang="en-US" dirty="0"/>
              <a:t> grafts in a patient with Parkinson's disease: </a:t>
            </a:r>
            <a:r>
              <a:rPr lang="en-US" dirty="0" err="1"/>
              <a:t>chemoanatomic</a:t>
            </a:r>
            <a:r>
              <a:rPr lang="en-US" dirty="0"/>
              <a:t>, </a:t>
            </a:r>
            <a:r>
              <a:rPr lang="en-US" dirty="0" err="1"/>
              <a:t>ultrastructural</a:t>
            </a:r>
            <a:r>
              <a:rPr lang="en-US" dirty="0"/>
              <a:t>, and metabolic studies. J. Comp. Neurol. 370, 203–230 (1996). </a:t>
            </a:r>
          </a:p>
          <a:p>
            <a:pPr lvl="1"/>
            <a:r>
              <a:rPr lang="en-US" dirty="0">
                <a:hlinkClick r:id="rId244"/>
              </a:rPr>
              <a:t>CAS</a:t>
            </a:r>
            <a:endParaRPr lang="en-US" dirty="0"/>
          </a:p>
          <a:p>
            <a:pPr lvl="1"/>
            <a:r>
              <a:rPr lang="en-US" dirty="0">
                <a:hlinkClick r:id="rId245"/>
              </a:rPr>
              <a:t>ISI</a:t>
            </a:r>
            <a:endParaRPr lang="en-US" dirty="0"/>
          </a:p>
          <a:p>
            <a:pPr lvl="1"/>
            <a:r>
              <a:rPr lang="en-US" dirty="0">
                <a:hlinkClick r:id="rId246"/>
              </a:rPr>
              <a:t>PubMed</a:t>
            </a:r>
            <a:endParaRPr lang="en-US" dirty="0"/>
          </a:p>
          <a:p>
            <a:pPr lvl="1"/>
            <a:r>
              <a:rPr lang="en-US" dirty="0">
                <a:hlinkClick r:id="rId247"/>
              </a:rPr>
              <a:t>Article</a:t>
            </a:r>
            <a:endParaRPr lang="en-US" dirty="0"/>
          </a:p>
          <a:p>
            <a:r>
              <a:rPr lang="en-US" dirty="0" err="1"/>
              <a:t>Kordower</a:t>
            </a:r>
            <a:r>
              <a:rPr lang="en-US" dirty="0"/>
              <a:t>, J. H. </a:t>
            </a:r>
            <a:r>
              <a:rPr lang="en-US" i="1" dirty="0"/>
              <a:t>et al</a:t>
            </a:r>
            <a:r>
              <a:rPr lang="en-US" dirty="0"/>
              <a:t>. Fetal </a:t>
            </a:r>
            <a:r>
              <a:rPr lang="en-US" dirty="0" err="1"/>
              <a:t>nigral</a:t>
            </a:r>
            <a:r>
              <a:rPr lang="en-US" dirty="0"/>
              <a:t> grafts survive and mediate clinical benefit in a patient with Parkinson's disease. </a:t>
            </a:r>
            <a:r>
              <a:rPr lang="en-US" dirty="0" err="1"/>
              <a:t>Mov</a:t>
            </a:r>
            <a:r>
              <a:rPr lang="en-US" dirty="0"/>
              <a:t>. </a:t>
            </a:r>
            <a:r>
              <a:rPr lang="en-US" dirty="0" err="1"/>
              <a:t>Disord</a:t>
            </a:r>
            <a:r>
              <a:rPr lang="en-US" dirty="0"/>
              <a:t>. 13, 383–393 (1998). </a:t>
            </a:r>
          </a:p>
          <a:p>
            <a:pPr lvl="1"/>
            <a:r>
              <a:rPr lang="en-US" dirty="0">
                <a:hlinkClick r:id="rId248"/>
              </a:rPr>
              <a:t>CAS</a:t>
            </a:r>
            <a:endParaRPr lang="en-US" dirty="0"/>
          </a:p>
          <a:p>
            <a:pPr lvl="1"/>
            <a:r>
              <a:rPr lang="en-US" dirty="0">
                <a:hlinkClick r:id="rId249"/>
              </a:rPr>
              <a:t>ISI</a:t>
            </a:r>
            <a:endParaRPr lang="en-US" dirty="0"/>
          </a:p>
          <a:p>
            <a:pPr lvl="1"/>
            <a:r>
              <a:rPr lang="en-US" dirty="0">
                <a:hlinkClick r:id="rId250"/>
              </a:rPr>
              <a:t>PubMed</a:t>
            </a:r>
            <a:endParaRPr lang="en-US" dirty="0"/>
          </a:p>
          <a:p>
            <a:pPr lvl="1"/>
            <a:r>
              <a:rPr lang="en-US" dirty="0">
                <a:hlinkClick r:id="rId251"/>
              </a:rPr>
              <a:t>Article</a:t>
            </a:r>
            <a:endParaRPr lang="en-US" dirty="0"/>
          </a:p>
          <a:p>
            <a:r>
              <a:rPr lang="en-US" dirty="0"/>
              <a:t>TRANSEURO </a:t>
            </a:r>
            <a:r>
              <a:rPr lang="en-US" dirty="0">
                <a:hlinkClick r:id="rId252"/>
              </a:rPr>
              <a:t>[online]</a:t>
            </a:r>
            <a:r>
              <a:rPr lang="en-US" dirty="0"/>
              <a:t>, (2014). </a:t>
            </a:r>
          </a:p>
          <a:p>
            <a:r>
              <a:rPr lang="en-US" dirty="0"/>
              <a:t>Barker, R. A., Kendall, A. L. &amp; </a:t>
            </a:r>
            <a:r>
              <a:rPr lang="en-US" dirty="0" err="1"/>
              <a:t>Widner</a:t>
            </a:r>
            <a:r>
              <a:rPr lang="en-US" dirty="0"/>
              <a:t>, H. Neural tissue xenotransplantation: what is needed prior to clinical trials in Parkinson's disease? Neural Tissue </a:t>
            </a:r>
            <a:r>
              <a:rPr lang="en-US" dirty="0" err="1"/>
              <a:t>Xenografting</a:t>
            </a:r>
            <a:r>
              <a:rPr lang="en-US" dirty="0"/>
              <a:t> Project. Cell Transplant. 9, 235–246 (2000). </a:t>
            </a:r>
          </a:p>
          <a:p>
            <a:pPr lvl="1"/>
            <a:r>
              <a:rPr lang="en-US" dirty="0">
                <a:hlinkClick r:id="rId253"/>
              </a:rPr>
              <a:t>CAS</a:t>
            </a:r>
            <a:endParaRPr lang="en-US" dirty="0"/>
          </a:p>
          <a:p>
            <a:pPr lvl="1"/>
            <a:r>
              <a:rPr lang="en-US" dirty="0">
                <a:hlinkClick r:id="rId254"/>
              </a:rPr>
              <a:t>PubMed</a:t>
            </a:r>
            <a:endParaRPr lang="en-US" dirty="0"/>
          </a:p>
          <a:p>
            <a:r>
              <a:rPr lang="en-US" dirty="0" err="1"/>
              <a:t>Galpern</a:t>
            </a:r>
            <a:r>
              <a:rPr lang="en-US" dirty="0"/>
              <a:t>, W. R., Burns, L. H., Deacon, T. W., </a:t>
            </a:r>
            <a:r>
              <a:rPr lang="en-US" dirty="0" err="1"/>
              <a:t>Dinsmore</a:t>
            </a:r>
            <a:r>
              <a:rPr lang="en-US" dirty="0"/>
              <a:t>, J. &amp; </a:t>
            </a:r>
            <a:r>
              <a:rPr lang="en-US" dirty="0" err="1"/>
              <a:t>Isacson</a:t>
            </a:r>
            <a:r>
              <a:rPr lang="en-US" dirty="0"/>
              <a:t>, O. Xenotransplantation of porcine fetal ventral mesencephalon in a rat model of Parkinson's disease: functional recovery and graft morphology. Exp. Neurol. 140, 1–13 (1996). </a:t>
            </a:r>
          </a:p>
          <a:p>
            <a:pPr lvl="1"/>
            <a:r>
              <a:rPr lang="en-US" dirty="0">
                <a:hlinkClick r:id="rId255"/>
              </a:rPr>
              <a:t>CAS</a:t>
            </a:r>
            <a:endParaRPr lang="en-US" dirty="0"/>
          </a:p>
          <a:p>
            <a:pPr lvl="1"/>
            <a:r>
              <a:rPr lang="en-US" dirty="0">
                <a:hlinkClick r:id="rId256"/>
              </a:rPr>
              <a:t>ISI</a:t>
            </a:r>
            <a:endParaRPr lang="en-US" dirty="0"/>
          </a:p>
          <a:p>
            <a:pPr lvl="1"/>
            <a:r>
              <a:rPr lang="en-US" dirty="0">
                <a:hlinkClick r:id="rId257"/>
              </a:rPr>
              <a:t>PubMed</a:t>
            </a:r>
            <a:endParaRPr lang="en-US" dirty="0"/>
          </a:p>
          <a:p>
            <a:pPr lvl="1"/>
            <a:r>
              <a:rPr lang="en-US" dirty="0">
                <a:hlinkClick r:id="rId258"/>
              </a:rPr>
              <a:t>Article</a:t>
            </a:r>
            <a:endParaRPr lang="en-US" dirty="0"/>
          </a:p>
          <a:p>
            <a:r>
              <a:rPr lang="en-US" dirty="0"/>
              <a:t>Schumacher, J. M. </a:t>
            </a:r>
            <a:r>
              <a:rPr lang="en-US" i="1" dirty="0"/>
              <a:t>et al</a:t>
            </a:r>
            <a:r>
              <a:rPr lang="en-US" dirty="0"/>
              <a:t>. Transplantation of embryonic porcine </a:t>
            </a:r>
            <a:r>
              <a:rPr lang="en-US" dirty="0" err="1"/>
              <a:t>mesencephalic</a:t>
            </a:r>
            <a:r>
              <a:rPr lang="en-US" dirty="0"/>
              <a:t> tissue in patients with PD. Neurology 54, 1042–1050 (2000). </a:t>
            </a:r>
          </a:p>
          <a:p>
            <a:pPr lvl="1"/>
            <a:r>
              <a:rPr lang="en-US" dirty="0">
                <a:hlinkClick r:id="rId259"/>
              </a:rPr>
              <a:t>CAS</a:t>
            </a:r>
            <a:endParaRPr lang="en-US" dirty="0"/>
          </a:p>
          <a:p>
            <a:pPr lvl="1"/>
            <a:r>
              <a:rPr lang="en-US" dirty="0">
                <a:hlinkClick r:id="rId260"/>
              </a:rPr>
              <a:t>ISI</a:t>
            </a:r>
            <a:endParaRPr lang="en-US" dirty="0"/>
          </a:p>
          <a:p>
            <a:pPr lvl="1"/>
            <a:r>
              <a:rPr lang="en-US" dirty="0">
                <a:hlinkClick r:id="rId261"/>
              </a:rPr>
              <a:t>PubMed</a:t>
            </a:r>
            <a:endParaRPr lang="en-US" dirty="0"/>
          </a:p>
          <a:p>
            <a:pPr lvl="1"/>
            <a:r>
              <a:rPr lang="en-US" dirty="0">
                <a:hlinkClick r:id="rId262"/>
              </a:rPr>
              <a:t>Article</a:t>
            </a:r>
            <a:endParaRPr lang="en-US" dirty="0"/>
          </a:p>
          <a:p>
            <a:r>
              <a:rPr lang="en-US" dirty="0" err="1"/>
              <a:t>Arjona</a:t>
            </a:r>
            <a:r>
              <a:rPr lang="en-US" dirty="0"/>
              <a:t>, V. </a:t>
            </a:r>
            <a:r>
              <a:rPr lang="en-US" i="1" dirty="0"/>
              <a:t>et al</a:t>
            </a:r>
            <a:r>
              <a:rPr lang="en-US" dirty="0"/>
              <a:t>. </a:t>
            </a:r>
            <a:r>
              <a:rPr lang="en-US" dirty="0" err="1"/>
              <a:t>Autotransplantation</a:t>
            </a:r>
            <a:r>
              <a:rPr lang="en-US" dirty="0"/>
              <a:t> of human carotid body cell aggregates for treatment of Parkinson's disease. Neurosurgery 53, 321–328 (2003). </a:t>
            </a:r>
          </a:p>
          <a:p>
            <a:pPr lvl="1"/>
            <a:r>
              <a:rPr lang="en-US" dirty="0">
                <a:hlinkClick r:id="rId263"/>
              </a:rPr>
              <a:t>PubMed</a:t>
            </a:r>
            <a:endParaRPr lang="en-US" dirty="0"/>
          </a:p>
          <a:p>
            <a:pPr lvl="1"/>
            <a:r>
              <a:rPr lang="en-US" dirty="0">
                <a:hlinkClick r:id="rId264"/>
              </a:rPr>
              <a:t>Article</a:t>
            </a:r>
            <a:endParaRPr lang="en-US" dirty="0"/>
          </a:p>
          <a:p>
            <a:r>
              <a:rPr lang="en-US" dirty="0" err="1"/>
              <a:t>Minguez-Castellanos</a:t>
            </a:r>
            <a:r>
              <a:rPr lang="en-US" dirty="0"/>
              <a:t>, A. </a:t>
            </a:r>
            <a:r>
              <a:rPr lang="en-US" i="1" dirty="0"/>
              <a:t>et al</a:t>
            </a:r>
            <a:r>
              <a:rPr lang="en-US" dirty="0"/>
              <a:t>. Carotid body </a:t>
            </a:r>
            <a:r>
              <a:rPr lang="en-US" dirty="0" err="1"/>
              <a:t>autotransplantation</a:t>
            </a:r>
            <a:r>
              <a:rPr lang="en-US" dirty="0"/>
              <a:t> in Parkinson disease: a clinical and positron emission tomography study. J. Neurol. </a:t>
            </a:r>
            <a:r>
              <a:rPr lang="en-US" dirty="0" err="1"/>
              <a:t>Neurosurg</a:t>
            </a:r>
            <a:r>
              <a:rPr lang="en-US" dirty="0"/>
              <a:t>. Psychiatry 78, 825–831 (2007). </a:t>
            </a:r>
          </a:p>
          <a:p>
            <a:pPr lvl="1"/>
            <a:r>
              <a:rPr lang="en-US" dirty="0">
                <a:hlinkClick r:id="rId265"/>
              </a:rPr>
              <a:t>PubMed</a:t>
            </a:r>
            <a:endParaRPr lang="en-US" dirty="0"/>
          </a:p>
          <a:p>
            <a:pPr lvl="1"/>
            <a:r>
              <a:rPr lang="en-US" dirty="0">
                <a:hlinkClick r:id="rId266"/>
              </a:rPr>
              <a:t>Article</a:t>
            </a:r>
            <a:endParaRPr lang="en-US" dirty="0"/>
          </a:p>
          <a:p>
            <a:r>
              <a:rPr lang="en-US" dirty="0" err="1"/>
              <a:t>Bakay</a:t>
            </a:r>
            <a:r>
              <a:rPr lang="en-US" dirty="0"/>
              <a:t>, R. A. </a:t>
            </a:r>
            <a:r>
              <a:rPr lang="en-US" i="1" dirty="0"/>
              <a:t>et al</a:t>
            </a:r>
            <a:r>
              <a:rPr lang="en-US" dirty="0"/>
              <a:t>. Implantation of </a:t>
            </a:r>
            <a:r>
              <a:rPr lang="en-US" dirty="0" err="1"/>
              <a:t>Spheramine</a:t>
            </a:r>
            <a:r>
              <a:rPr lang="en-US" dirty="0"/>
              <a:t> in advanced Parkinson's disease (PD). Front. </a:t>
            </a:r>
            <a:r>
              <a:rPr lang="en-US" dirty="0" err="1"/>
              <a:t>Biosci</a:t>
            </a:r>
            <a:r>
              <a:rPr lang="en-US" dirty="0"/>
              <a:t>. 9, 592–602 (2004). </a:t>
            </a:r>
          </a:p>
          <a:p>
            <a:pPr lvl="1"/>
            <a:r>
              <a:rPr lang="en-US" dirty="0">
                <a:hlinkClick r:id="rId267"/>
              </a:rPr>
              <a:t>CAS</a:t>
            </a:r>
            <a:endParaRPr lang="en-US" dirty="0"/>
          </a:p>
          <a:p>
            <a:pPr lvl="1"/>
            <a:r>
              <a:rPr lang="en-US" dirty="0">
                <a:hlinkClick r:id="rId268"/>
              </a:rPr>
              <a:t>PubMed</a:t>
            </a:r>
            <a:endParaRPr lang="en-US" dirty="0"/>
          </a:p>
          <a:p>
            <a:pPr lvl="1"/>
            <a:r>
              <a:rPr lang="en-US" dirty="0">
                <a:hlinkClick r:id="rId269"/>
              </a:rPr>
              <a:t>Article</a:t>
            </a:r>
            <a:endParaRPr lang="en-US" dirty="0"/>
          </a:p>
          <a:p>
            <a:r>
              <a:rPr lang="en-US" dirty="0"/>
              <a:t>Stover, N. P. </a:t>
            </a:r>
            <a:r>
              <a:rPr lang="en-US" i="1" dirty="0"/>
              <a:t>et al</a:t>
            </a:r>
            <a:r>
              <a:rPr lang="en-US" dirty="0"/>
              <a:t>. </a:t>
            </a:r>
            <a:r>
              <a:rPr lang="en-US" dirty="0" err="1"/>
              <a:t>Intrastriatal</a:t>
            </a:r>
            <a:r>
              <a:rPr lang="en-US" dirty="0"/>
              <a:t> implantation of human retinal pigment epithelial cells attached to </a:t>
            </a:r>
            <a:r>
              <a:rPr lang="en-US" dirty="0" err="1"/>
              <a:t>microcarriers</a:t>
            </a:r>
            <a:r>
              <a:rPr lang="en-US" dirty="0"/>
              <a:t> in advanced Parkinson disease. Arch. Neurol. 62, 1833–1837 (2005). </a:t>
            </a:r>
          </a:p>
          <a:p>
            <a:pPr lvl="1"/>
            <a:r>
              <a:rPr lang="en-US" dirty="0">
                <a:hlinkClick r:id="rId270"/>
              </a:rPr>
              <a:t>ISI</a:t>
            </a:r>
            <a:endParaRPr lang="en-US" dirty="0"/>
          </a:p>
          <a:p>
            <a:pPr lvl="1"/>
            <a:r>
              <a:rPr lang="en-US" dirty="0">
                <a:hlinkClick r:id="rId271"/>
              </a:rPr>
              <a:t>PubMed</a:t>
            </a:r>
            <a:endParaRPr lang="en-US" dirty="0"/>
          </a:p>
          <a:p>
            <a:pPr lvl="1"/>
            <a:r>
              <a:rPr lang="en-US" dirty="0">
                <a:hlinkClick r:id="rId272"/>
              </a:rPr>
              <a:t>Article</a:t>
            </a:r>
            <a:endParaRPr lang="en-US" dirty="0"/>
          </a:p>
          <a:p>
            <a:r>
              <a:rPr lang="en-US" dirty="0"/>
              <a:t>Stover, N. P. &amp; Watts, R. L. </a:t>
            </a:r>
            <a:r>
              <a:rPr lang="en-US" dirty="0" err="1"/>
              <a:t>Spheramine</a:t>
            </a:r>
            <a:r>
              <a:rPr lang="en-US" dirty="0"/>
              <a:t> for treatment of Parkinson's disease. </a:t>
            </a:r>
            <a:r>
              <a:rPr lang="en-US" dirty="0" err="1"/>
              <a:t>Neurotherapeutics</a:t>
            </a:r>
            <a:r>
              <a:rPr lang="en-US" dirty="0"/>
              <a:t> 5, 252–259 (2008). </a:t>
            </a:r>
          </a:p>
          <a:p>
            <a:pPr lvl="1"/>
            <a:r>
              <a:rPr lang="en-US" dirty="0">
                <a:hlinkClick r:id="rId273"/>
              </a:rPr>
              <a:t>CAS</a:t>
            </a:r>
            <a:endParaRPr lang="en-US" dirty="0"/>
          </a:p>
          <a:p>
            <a:pPr lvl="1"/>
            <a:r>
              <a:rPr lang="en-US" dirty="0">
                <a:hlinkClick r:id="rId274"/>
              </a:rPr>
              <a:t>ISI</a:t>
            </a:r>
            <a:endParaRPr lang="en-US" dirty="0"/>
          </a:p>
          <a:p>
            <a:pPr lvl="1"/>
            <a:r>
              <a:rPr lang="en-US" dirty="0">
                <a:hlinkClick r:id="rId275"/>
              </a:rPr>
              <a:t>PubMed</a:t>
            </a:r>
            <a:endParaRPr lang="en-US" dirty="0"/>
          </a:p>
          <a:p>
            <a:pPr lvl="1"/>
            <a:r>
              <a:rPr lang="en-US" dirty="0">
                <a:hlinkClick r:id="rId276"/>
              </a:rPr>
              <a:t>Article</a:t>
            </a:r>
            <a:endParaRPr lang="en-US" dirty="0"/>
          </a:p>
          <a:p>
            <a:r>
              <a:rPr lang="en-US" dirty="0"/>
              <a:t>Watts, R. L. </a:t>
            </a:r>
            <a:r>
              <a:rPr lang="en-US" i="1" dirty="0"/>
              <a:t>et al</a:t>
            </a:r>
            <a:r>
              <a:rPr lang="en-US" dirty="0"/>
              <a:t>. Stereotaxic </a:t>
            </a:r>
            <a:r>
              <a:rPr lang="en-US" dirty="0" err="1"/>
              <a:t>intrastriatal</a:t>
            </a:r>
            <a:r>
              <a:rPr lang="en-US" dirty="0"/>
              <a:t> implantation of human retinal pigment epithelial (</a:t>
            </a:r>
            <a:r>
              <a:rPr lang="en-US" dirty="0" err="1"/>
              <a:t>hRPE</a:t>
            </a:r>
            <a:r>
              <a:rPr lang="en-US" dirty="0"/>
              <a:t>) cells attached to gelatin </a:t>
            </a:r>
            <a:r>
              <a:rPr lang="en-US" dirty="0" err="1"/>
              <a:t>microcarriers</a:t>
            </a:r>
            <a:r>
              <a:rPr lang="en-US" dirty="0"/>
              <a:t>: a potential new cell therapy for Parkinson's disease. J. Neural </a:t>
            </a:r>
            <a:r>
              <a:rPr lang="en-US" dirty="0" err="1"/>
              <a:t>Transm</a:t>
            </a:r>
            <a:r>
              <a:rPr lang="en-US" dirty="0"/>
              <a:t>. Suppl. 65, 215–227 (2003). </a:t>
            </a:r>
          </a:p>
          <a:p>
            <a:pPr lvl="1"/>
            <a:r>
              <a:rPr lang="en-US" dirty="0">
                <a:hlinkClick r:id="rId277"/>
              </a:rPr>
              <a:t>PubMed</a:t>
            </a:r>
            <a:endParaRPr lang="en-US" dirty="0"/>
          </a:p>
          <a:p>
            <a:r>
              <a:rPr lang="en-US" dirty="0"/>
              <a:t>Gross, R. E. </a:t>
            </a:r>
            <a:r>
              <a:rPr lang="en-US" i="1" dirty="0"/>
              <a:t>et al</a:t>
            </a:r>
            <a:r>
              <a:rPr lang="en-US" dirty="0"/>
              <a:t>. </a:t>
            </a:r>
            <a:r>
              <a:rPr lang="en-US" dirty="0" err="1"/>
              <a:t>Intrastriatal</a:t>
            </a:r>
            <a:r>
              <a:rPr lang="en-US" dirty="0"/>
              <a:t> transplantation of </a:t>
            </a:r>
            <a:r>
              <a:rPr lang="en-US" dirty="0" err="1"/>
              <a:t>microcarrier</a:t>
            </a:r>
            <a:r>
              <a:rPr lang="en-US" dirty="0"/>
              <a:t>-bound human retinal pigment epithelial cells versus sham surgery in patients with advanced Parkinson's disease: a double-blind, </a:t>
            </a:r>
            <a:r>
              <a:rPr lang="en-US" dirty="0" err="1"/>
              <a:t>randomised</a:t>
            </a:r>
            <a:r>
              <a:rPr lang="en-US" dirty="0"/>
              <a:t>, controlled trial. Lancet Neurol. 10, 509–519 (2011). </a:t>
            </a:r>
          </a:p>
          <a:p>
            <a:pPr lvl="1"/>
            <a:r>
              <a:rPr lang="en-US" dirty="0">
                <a:hlinkClick r:id="rId278"/>
              </a:rPr>
              <a:t>ISI</a:t>
            </a:r>
            <a:endParaRPr lang="en-US" dirty="0"/>
          </a:p>
          <a:p>
            <a:pPr lvl="1"/>
            <a:r>
              <a:rPr lang="en-US" dirty="0">
                <a:hlinkClick r:id="rId279"/>
              </a:rPr>
              <a:t>PubMed</a:t>
            </a:r>
            <a:endParaRPr lang="en-US" dirty="0"/>
          </a:p>
          <a:p>
            <a:pPr lvl="1"/>
            <a:r>
              <a:rPr lang="en-US" dirty="0">
                <a:hlinkClick r:id="rId280"/>
              </a:rPr>
              <a:t>Article</a:t>
            </a:r>
            <a:endParaRPr lang="en-US" dirty="0"/>
          </a:p>
          <a:p>
            <a:r>
              <a:rPr lang="en-US" dirty="0" err="1"/>
              <a:t>Ribeiro</a:t>
            </a:r>
            <a:r>
              <a:rPr lang="en-US" dirty="0"/>
              <a:t>, D. </a:t>
            </a:r>
            <a:r>
              <a:rPr lang="en-US" i="1" dirty="0"/>
              <a:t>et al</a:t>
            </a:r>
            <a:r>
              <a:rPr lang="en-US" dirty="0"/>
              <a:t>. Efficient expansion and dopaminergic differentiation of human fetal ventral midbrain neural stem cells by midbrain </a:t>
            </a:r>
            <a:r>
              <a:rPr lang="en-US" dirty="0" err="1"/>
              <a:t>morphogens</a:t>
            </a:r>
            <a:r>
              <a:rPr lang="en-US" dirty="0"/>
              <a:t>. </a:t>
            </a:r>
            <a:r>
              <a:rPr lang="en-US" dirty="0" err="1"/>
              <a:t>Neurobiol</a:t>
            </a:r>
            <a:r>
              <a:rPr lang="en-US" dirty="0"/>
              <a:t>. Dis. 49, 118–127 (2013). </a:t>
            </a:r>
          </a:p>
          <a:p>
            <a:pPr lvl="1"/>
            <a:r>
              <a:rPr lang="en-US" dirty="0">
                <a:hlinkClick r:id="rId281"/>
              </a:rPr>
              <a:t>CAS</a:t>
            </a:r>
            <a:endParaRPr lang="en-US" dirty="0"/>
          </a:p>
          <a:p>
            <a:pPr lvl="1"/>
            <a:r>
              <a:rPr lang="en-US" dirty="0">
                <a:hlinkClick r:id="rId282"/>
              </a:rPr>
              <a:t>PubMed</a:t>
            </a:r>
            <a:endParaRPr lang="en-US" dirty="0"/>
          </a:p>
          <a:p>
            <a:pPr lvl="1"/>
            <a:r>
              <a:rPr lang="en-US" dirty="0">
                <a:hlinkClick r:id="rId283"/>
              </a:rPr>
              <a:t>Article</a:t>
            </a:r>
            <a:endParaRPr lang="en-US" dirty="0"/>
          </a:p>
          <a:p>
            <a:r>
              <a:rPr lang="en-US" dirty="0"/>
              <a:t>Barker, R. A. &amp; de Beaufort, I. Scientific and ethical issues related to stem cell research and interventions in neurodegenerative disorders of the brain. </a:t>
            </a:r>
            <a:r>
              <a:rPr lang="en-US" dirty="0" err="1"/>
              <a:t>Prog</a:t>
            </a:r>
            <a:r>
              <a:rPr lang="en-US" dirty="0"/>
              <a:t>. </a:t>
            </a:r>
            <a:r>
              <a:rPr lang="en-US" dirty="0" err="1"/>
              <a:t>Neurobiol</a:t>
            </a:r>
            <a:r>
              <a:rPr lang="en-US" dirty="0"/>
              <a:t>. 110, 63–73 (2013). </a:t>
            </a:r>
          </a:p>
          <a:p>
            <a:pPr lvl="1"/>
            <a:r>
              <a:rPr lang="en-US" dirty="0">
                <a:hlinkClick r:id="rId284"/>
              </a:rPr>
              <a:t>PubMed</a:t>
            </a:r>
            <a:endParaRPr lang="en-US" dirty="0"/>
          </a:p>
          <a:p>
            <a:pPr lvl="1"/>
            <a:r>
              <a:rPr lang="en-US" dirty="0">
                <a:hlinkClick r:id="rId285"/>
              </a:rPr>
              <a:t>Article</a:t>
            </a:r>
            <a:endParaRPr lang="en-US" dirty="0"/>
          </a:p>
          <a:p>
            <a:r>
              <a:rPr lang="en-US" dirty="0"/>
              <a:t>Barker, R. A. Developing stem cell therapies for Parkinson's disease: waiting until the time is right. Cell Stem Cell 15, 539–542 (2014). </a:t>
            </a:r>
          </a:p>
          <a:p>
            <a:pPr lvl="1"/>
            <a:r>
              <a:rPr lang="en-US" dirty="0">
                <a:hlinkClick r:id="rId286"/>
              </a:rPr>
              <a:t>CAS</a:t>
            </a:r>
            <a:endParaRPr lang="en-US" dirty="0"/>
          </a:p>
          <a:p>
            <a:pPr lvl="1"/>
            <a:r>
              <a:rPr lang="en-US" dirty="0">
                <a:hlinkClick r:id="rId287"/>
              </a:rPr>
              <a:t>PubMed</a:t>
            </a:r>
            <a:endParaRPr lang="en-US" dirty="0"/>
          </a:p>
          <a:p>
            <a:pPr lvl="1"/>
            <a:r>
              <a:rPr lang="en-US" dirty="0">
                <a:hlinkClick r:id="rId288"/>
              </a:rPr>
              <a:t>Article</a:t>
            </a:r>
            <a:endParaRPr lang="en-US" dirty="0"/>
          </a:p>
          <a:p>
            <a:r>
              <a:rPr lang="en-US" dirty="0"/>
              <a:t>Thomson, J. A. </a:t>
            </a:r>
            <a:r>
              <a:rPr lang="en-US" i="1" dirty="0"/>
              <a:t>et al</a:t>
            </a:r>
            <a:r>
              <a:rPr lang="en-US" dirty="0"/>
              <a:t>. Embryonic stem cell lines derived from human blastocysts. Science 282, 1145–1147 (1998). </a:t>
            </a:r>
          </a:p>
          <a:p>
            <a:pPr lvl="1"/>
            <a:r>
              <a:rPr lang="en-US" dirty="0">
                <a:hlinkClick r:id="rId289"/>
              </a:rPr>
              <a:t>CAS</a:t>
            </a:r>
            <a:endParaRPr lang="en-US" dirty="0"/>
          </a:p>
          <a:p>
            <a:pPr lvl="1"/>
            <a:r>
              <a:rPr lang="en-US" dirty="0">
                <a:hlinkClick r:id="rId290"/>
              </a:rPr>
              <a:t>ISI</a:t>
            </a:r>
            <a:endParaRPr lang="en-US" dirty="0"/>
          </a:p>
          <a:p>
            <a:pPr lvl="1"/>
            <a:r>
              <a:rPr lang="en-US" dirty="0">
                <a:hlinkClick r:id="rId291"/>
              </a:rPr>
              <a:t>PubMed</a:t>
            </a:r>
            <a:endParaRPr lang="en-US" dirty="0"/>
          </a:p>
          <a:p>
            <a:pPr lvl="1"/>
            <a:r>
              <a:rPr lang="en-US" dirty="0">
                <a:hlinkClick r:id="rId292"/>
              </a:rPr>
              <a:t>Article</a:t>
            </a:r>
            <a:endParaRPr lang="en-US" dirty="0"/>
          </a:p>
          <a:p>
            <a:r>
              <a:rPr lang="en-US" dirty="0" err="1"/>
              <a:t>Reubinoff</a:t>
            </a:r>
            <a:r>
              <a:rPr lang="en-US" dirty="0"/>
              <a:t>, B. E., </a:t>
            </a:r>
            <a:r>
              <a:rPr lang="en-US" dirty="0" err="1"/>
              <a:t>Pera</a:t>
            </a:r>
            <a:r>
              <a:rPr lang="en-US" dirty="0"/>
              <a:t>, M. F., Fong, C. Y., </a:t>
            </a:r>
            <a:r>
              <a:rPr lang="en-US" dirty="0" err="1"/>
              <a:t>Trounson</a:t>
            </a:r>
            <a:r>
              <a:rPr lang="en-US" dirty="0"/>
              <a:t>, A. &amp; </a:t>
            </a:r>
            <a:r>
              <a:rPr lang="en-US" dirty="0" err="1"/>
              <a:t>Bongso</a:t>
            </a:r>
            <a:r>
              <a:rPr lang="en-US" dirty="0"/>
              <a:t>, A. Embryonic stem cell lines from human blastocysts: somatic differentiation </a:t>
            </a:r>
            <a:r>
              <a:rPr lang="en-US" i="1" dirty="0"/>
              <a:t>in vitro</a:t>
            </a:r>
            <a:r>
              <a:rPr lang="en-US" dirty="0"/>
              <a:t>. Nat. </a:t>
            </a:r>
            <a:r>
              <a:rPr lang="en-US" dirty="0" err="1"/>
              <a:t>Biotechnol</a:t>
            </a:r>
            <a:r>
              <a:rPr lang="en-US" dirty="0"/>
              <a:t>. 18, 399–404 (2000). </a:t>
            </a:r>
          </a:p>
          <a:p>
            <a:pPr lvl="1"/>
            <a:r>
              <a:rPr lang="en-US" dirty="0">
                <a:hlinkClick r:id="rId293"/>
              </a:rPr>
              <a:t>CAS</a:t>
            </a:r>
            <a:endParaRPr lang="en-US" dirty="0"/>
          </a:p>
          <a:p>
            <a:pPr lvl="1"/>
            <a:r>
              <a:rPr lang="en-US" dirty="0">
                <a:hlinkClick r:id="rId294"/>
              </a:rPr>
              <a:t>ISI</a:t>
            </a:r>
            <a:endParaRPr lang="en-US" dirty="0"/>
          </a:p>
          <a:p>
            <a:pPr lvl="1"/>
            <a:r>
              <a:rPr lang="en-US" dirty="0">
                <a:hlinkClick r:id="rId295"/>
              </a:rPr>
              <a:t>PubMed</a:t>
            </a:r>
            <a:endParaRPr lang="en-US" dirty="0"/>
          </a:p>
          <a:p>
            <a:pPr lvl="1"/>
            <a:r>
              <a:rPr lang="en-US" dirty="0">
                <a:hlinkClick r:id="rId296"/>
              </a:rPr>
              <a:t>Article</a:t>
            </a:r>
            <a:endParaRPr lang="en-US" dirty="0"/>
          </a:p>
          <a:p>
            <a:r>
              <a:rPr lang="en-US" dirty="0" err="1"/>
              <a:t>Itskovitz-Eldor</a:t>
            </a:r>
            <a:r>
              <a:rPr lang="en-US" dirty="0"/>
              <a:t>, J. </a:t>
            </a:r>
            <a:r>
              <a:rPr lang="en-US" i="1" dirty="0"/>
              <a:t>et al</a:t>
            </a:r>
            <a:r>
              <a:rPr lang="en-US" dirty="0"/>
              <a:t>. Differentiation of human embryonic stem cells into </a:t>
            </a:r>
            <a:r>
              <a:rPr lang="en-US" dirty="0" err="1"/>
              <a:t>embryoid</a:t>
            </a:r>
            <a:r>
              <a:rPr lang="en-US" dirty="0"/>
              <a:t> bodies compromising the three embryonic germ layers. Mol. Med. 6, 88–95 (2000). </a:t>
            </a:r>
          </a:p>
          <a:p>
            <a:pPr lvl="1"/>
            <a:r>
              <a:rPr lang="en-US" dirty="0">
                <a:hlinkClick r:id="rId297"/>
              </a:rPr>
              <a:t>CAS</a:t>
            </a:r>
            <a:endParaRPr lang="en-US" dirty="0"/>
          </a:p>
          <a:p>
            <a:pPr lvl="1"/>
            <a:r>
              <a:rPr lang="en-US" dirty="0">
                <a:hlinkClick r:id="rId298"/>
              </a:rPr>
              <a:t>ISI</a:t>
            </a:r>
            <a:endParaRPr lang="en-US" dirty="0"/>
          </a:p>
          <a:p>
            <a:pPr lvl="1"/>
            <a:r>
              <a:rPr lang="en-US" dirty="0">
                <a:hlinkClick r:id="rId299"/>
              </a:rPr>
              <a:t>PubMed</a:t>
            </a:r>
            <a:endParaRPr lang="en-US" dirty="0"/>
          </a:p>
          <a:p>
            <a:r>
              <a:rPr lang="en-US" dirty="0" err="1"/>
              <a:t>Reubinoff</a:t>
            </a:r>
            <a:r>
              <a:rPr lang="en-US" dirty="0"/>
              <a:t>, B. E. </a:t>
            </a:r>
            <a:r>
              <a:rPr lang="en-US" i="1" dirty="0"/>
              <a:t>et al</a:t>
            </a:r>
            <a:r>
              <a:rPr lang="en-US" dirty="0"/>
              <a:t>. Neural progenitors from human embryonic stem cells. Nat. </a:t>
            </a:r>
            <a:r>
              <a:rPr lang="en-US" dirty="0" err="1"/>
              <a:t>Biotechnol</a:t>
            </a:r>
            <a:r>
              <a:rPr lang="en-US" dirty="0"/>
              <a:t>. 19, 1134–1140 (2001). </a:t>
            </a:r>
          </a:p>
          <a:p>
            <a:pPr lvl="1"/>
            <a:r>
              <a:rPr lang="en-US" dirty="0">
                <a:hlinkClick r:id="rId300"/>
              </a:rPr>
              <a:t>CAS</a:t>
            </a:r>
            <a:endParaRPr lang="en-US" dirty="0"/>
          </a:p>
          <a:p>
            <a:pPr lvl="1"/>
            <a:r>
              <a:rPr lang="en-US" dirty="0">
                <a:hlinkClick r:id="rId301"/>
              </a:rPr>
              <a:t>ISI</a:t>
            </a:r>
            <a:endParaRPr lang="en-US" dirty="0"/>
          </a:p>
          <a:p>
            <a:pPr lvl="1"/>
            <a:r>
              <a:rPr lang="en-US" dirty="0">
                <a:hlinkClick r:id="rId302"/>
              </a:rPr>
              <a:t>PubMed</a:t>
            </a:r>
            <a:endParaRPr lang="en-US" dirty="0"/>
          </a:p>
          <a:p>
            <a:pPr lvl="1"/>
            <a:r>
              <a:rPr lang="en-US" dirty="0">
                <a:hlinkClick r:id="rId303"/>
              </a:rPr>
              <a:t>Article</a:t>
            </a:r>
            <a:endParaRPr lang="en-US" dirty="0"/>
          </a:p>
          <a:p>
            <a:r>
              <a:rPr lang="en-US" dirty="0"/>
              <a:t>Zhang, S. C., </a:t>
            </a:r>
            <a:r>
              <a:rPr lang="en-US" dirty="0" err="1"/>
              <a:t>Wernig</a:t>
            </a:r>
            <a:r>
              <a:rPr lang="en-US" dirty="0"/>
              <a:t>, M., Duncan, I. D., </a:t>
            </a:r>
            <a:r>
              <a:rPr lang="en-US" dirty="0" err="1"/>
              <a:t>Brustle</a:t>
            </a:r>
            <a:r>
              <a:rPr lang="en-US" dirty="0"/>
              <a:t>, O. &amp; Thomson, J. A. </a:t>
            </a:r>
            <a:r>
              <a:rPr lang="en-US" i="1" dirty="0"/>
              <a:t>In vitro</a:t>
            </a:r>
            <a:r>
              <a:rPr lang="en-US" dirty="0"/>
              <a:t> differentiation of transplantable neural precursors from human embryonic stem cells. Nat. </a:t>
            </a:r>
            <a:r>
              <a:rPr lang="en-US" dirty="0" err="1"/>
              <a:t>Biotechnol</a:t>
            </a:r>
            <a:r>
              <a:rPr lang="en-US" dirty="0"/>
              <a:t>. 19, 1129–1133 (2001). </a:t>
            </a:r>
          </a:p>
          <a:p>
            <a:pPr lvl="1"/>
            <a:r>
              <a:rPr lang="en-US" dirty="0">
                <a:hlinkClick r:id="rId304"/>
              </a:rPr>
              <a:t>CAS</a:t>
            </a:r>
            <a:endParaRPr lang="en-US" dirty="0"/>
          </a:p>
          <a:p>
            <a:pPr lvl="1"/>
            <a:r>
              <a:rPr lang="en-US" dirty="0">
                <a:hlinkClick r:id="rId305"/>
              </a:rPr>
              <a:t>ISI</a:t>
            </a:r>
            <a:endParaRPr lang="en-US" dirty="0"/>
          </a:p>
          <a:p>
            <a:pPr lvl="1"/>
            <a:r>
              <a:rPr lang="en-US" dirty="0">
                <a:hlinkClick r:id="rId306"/>
              </a:rPr>
              <a:t>PubMed</a:t>
            </a:r>
            <a:endParaRPr lang="en-US" dirty="0"/>
          </a:p>
          <a:p>
            <a:pPr lvl="1"/>
            <a:r>
              <a:rPr lang="en-US" dirty="0">
                <a:hlinkClick r:id="rId307"/>
              </a:rPr>
              <a:t>Article</a:t>
            </a:r>
            <a:endParaRPr lang="en-US" dirty="0"/>
          </a:p>
          <a:p>
            <a:r>
              <a:rPr lang="en-US" dirty="0"/>
              <a:t>Kawasaki, H. </a:t>
            </a:r>
            <a:r>
              <a:rPr lang="en-US" i="1" dirty="0"/>
              <a:t>et al</a:t>
            </a:r>
            <a:r>
              <a:rPr lang="en-US" dirty="0"/>
              <a:t>. Induction of midbrain dopaminergic neurons from ES cells by stromal cell-derived inducing activity. Neuron 28, 31–40 (2000). </a:t>
            </a:r>
          </a:p>
          <a:p>
            <a:pPr lvl="1"/>
            <a:r>
              <a:rPr lang="en-US" dirty="0">
                <a:hlinkClick r:id="rId308"/>
              </a:rPr>
              <a:t>CAS</a:t>
            </a:r>
            <a:endParaRPr lang="en-US" dirty="0"/>
          </a:p>
          <a:p>
            <a:pPr lvl="1"/>
            <a:r>
              <a:rPr lang="en-US" dirty="0">
                <a:hlinkClick r:id="rId309"/>
              </a:rPr>
              <a:t>ISI</a:t>
            </a:r>
            <a:endParaRPr lang="en-US" dirty="0"/>
          </a:p>
          <a:p>
            <a:pPr lvl="1"/>
            <a:r>
              <a:rPr lang="en-US" dirty="0">
                <a:hlinkClick r:id="rId310"/>
              </a:rPr>
              <a:t>PubMed</a:t>
            </a:r>
            <a:endParaRPr lang="en-US" dirty="0"/>
          </a:p>
          <a:p>
            <a:pPr lvl="1"/>
            <a:r>
              <a:rPr lang="en-US" dirty="0">
                <a:hlinkClick r:id="rId311"/>
              </a:rPr>
              <a:t>Article</a:t>
            </a:r>
            <a:endParaRPr lang="en-US" dirty="0"/>
          </a:p>
          <a:p>
            <a:r>
              <a:rPr lang="en-US" dirty="0"/>
              <a:t>Kim, J. H. </a:t>
            </a:r>
            <a:r>
              <a:rPr lang="en-US" i="1" dirty="0"/>
              <a:t>et al</a:t>
            </a:r>
            <a:r>
              <a:rPr lang="en-US" dirty="0"/>
              <a:t>. Dopamine neurons derived from embryonic stem cells function in an animal model of Parkinson's disease. Nature 418, 50–56 (2002). </a:t>
            </a:r>
          </a:p>
          <a:p>
            <a:pPr lvl="1"/>
            <a:r>
              <a:rPr lang="en-US" dirty="0">
                <a:hlinkClick r:id="rId312"/>
              </a:rPr>
              <a:t>CAS</a:t>
            </a:r>
            <a:endParaRPr lang="en-US" dirty="0"/>
          </a:p>
          <a:p>
            <a:pPr lvl="1"/>
            <a:r>
              <a:rPr lang="en-US" dirty="0">
                <a:hlinkClick r:id="rId313"/>
              </a:rPr>
              <a:t>ISI</a:t>
            </a:r>
            <a:endParaRPr lang="en-US" dirty="0"/>
          </a:p>
          <a:p>
            <a:pPr lvl="1"/>
            <a:r>
              <a:rPr lang="en-US" dirty="0">
                <a:hlinkClick r:id="rId314"/>
              </a:rPr>
              <a:t>PubMed</a:t>
            </a:r>
            <a:endParaRPr lang="en-US" dirty="0"/>
          </a:p>
          <a:p>
            <a:pPr lvl="1"/>
            <a:r>
              <a:rPr lang="en-US" dirty="0">
                <a:hlinkClick r:id="rId315"/>
              </a:rPr>
              <a:t>Article</a:t>
            </a:r>
            <a:endParaRPr lang="en-US" dirty="0"/>
          </a:p>
          <a:p>
            <a:r>
              <a:rPr lang="en-US" dirty="0" err="1"/>
              <a:t>Brederlau</a:t>
            </a:r>
            <a:r>
              <a:rPr lang="en-US" dirty="0"/>
              <a:t>, A. </a:t>
            </a:r>
            <a:r>
              <a:rPr lang="en-US" i="1" dirty="0"/>
              <a:t>et al</a:t>
            </a:r>
            <a:r>
              <a:rPr lang="en-US" dirty="0"/>
              <a:t>. Transplantation of human embryonic stem cell-derived cells to a rat model of Parkinson's disease: effect of </a:t>
            </a:r>
            <a:r>
              <a:rPr lang="en-US" i="1" dirty="0"/>
              <a:t>in vitro</a:t>
            </a:r>
            <a:r>
              <a:rPr lang="en-US" dirty="0"/>
              <a:t> differentiation on graft survival and </a:t>
            </a:r>
            <a:r>
              <a:rPr lang="en-US" dirty="0" err="1"/>
              <a:t>teratoma</a:t>
            </a:r>
            <a:r>
              <a:rPr lang="en-US" dirty="0"/>
              <a:t> formation. Stem Cells 24, 1433–1440 (2006). </a:t>
            </a:r>
          </a:p>
          <a:p>
            <a:pPr lvl="1"/>
            <a:r>
              <a:rPr lang="en-US" dirty="0">
                <a:hlinkClick r:id="rId316"/>
              </a:rPr>
              <a:t>CAS</a:t>
            </a:r>
            <a:endParaRPr lang="en-US" dirty="0"/>
          </a:p>
          <a:p>
            <a:pPr lvl="1"/>
            <a:r>
              <a:rPr lang="en-US" dirty="0">
                <a:hlinkClick r:id="rId317"/>
              </a:rPr>
              <a:t>ISI</a:t>
            </a:r>
            <a:endParaRPr lang="en-US" dirty="0"/>
          </a:p>
          <a:p>
            <a:pPr lvl="1"/>
            <a:r>
              <a:rPr lang="en-US" dirty="0">
                <a:hlinkClick r:id="rId318"/>
              </a:rPr>
              <a:t>PubMed</a:t>
            </a:r>
            <a:endParaRPr lang="en-US" dirty="0"/>
          </a:p>
          <a:p>
            <a:pPr lvl="1"/>
            <a:r>
              <a:rPr lang="en-US" dirty="0">
                <a:hlinkClick r:id="rId319"/>
              </a:rPr>
              <a:t>Article</a:t>
            </a:r>
            <a:endParaRPr lang="en-US" dirty="0"/>
          </a:p>
          <a:p>
            <a:r>
              <a:rPr lang="en-US" dirty="0"/>
              <a:t>Park, C. H. </a:t>
            </a:r>
            <a:r>
              <a:rPr lang="en-US" i="1" dirty="0"/>
              <a:t>et al</a:t>
            </a:r>
            <a:r>
              <a:rPr lang="en-US" dirty="0"/>
              <a:t>. </a:t>
            </a:r>
            <a:r>
              <a:rPr lang="en-US" i="1" dirty="0"/>
              <a:t>In vitro</a:t>
            </a:r>
            <a:r>
              <a:rPr lang="en-US" dirty="0"/>
              <a:t> and </a:t>
            </a:r>
            <a:r>
              <a:rPr lang="en-US" i="1" dirty="0"/>
              <a:t>in vivo</a:t>
            </a:r>
            <a:r>
              <a:rPr lang="en-US" dirty="0"/>
              <a:t> analyses of human embryonic stem cell-derived dopamine neurons. J. </a:t>
            </a:r>
            <a:r>
              <a:rPr lang="en-US" dirty="0" err="1"/>
              <a:t>Neurochem</a:t>
            </a:r>
            <a:r>
              <a:rPr lang="en-US" dirty="0"/>
              <a:t>. 92, 1265–1276 (2005). </a:t>
            </a:r>
          </a:p>
          <a:p>
            <a:pPr lvl="1"/>
            <a:r>
              <a:rPr lang="en-US" dirty="0">
                <a:hlinkClick r:id="rId320"/>
              </a:rPr>
              <a:t>CAS</a:t>
            </a:r>
            <a:endParaRPr lang="en-US" dirty="0"/>
          </a:p>
          <a:p>
            <a:pPr lvl="1"/>
            <a:r>
              <a:rPr lang="en-US" dirty="0">
                <a:hlinkClick r:id="rId321"/>
              </a:rPr>
              <a:t>ISI</a:t>
            </a:r>
            <a:endParaRPr lang="en-US" dirty="0"/>
          </a:p>
          <a:p>
            <a:pPr lvl="1"/>
            <a:r>
              <a:rPr lang="en-US" dirty="0">
                <a:hlinkClick r:id="rId322"/>
              </a:rPr>
              <a:t>PubMed</a:t>
            </a:r>
            <a:endParaRPr lang="en-US" dirty="0"/>
          </a:p>
          <a:p>
            <a:pPr lvl="1"/>
            <a:r>
              <a:rPr lang="en-US" dirty="0">
                <a:hlinkClick r:id="rId323"/>
              </a:rPr>
              <a:t>Article</a:t>
            </a:r>
            <a:endParaRPr lang="en-US" dirty="0"/>
          </a:p>
          <a:p>
            <a:r>
              <a:rPr lang="en-US" dirty="0"/>
              <a:t>Perrier, A. L. </a:t>
            </a:r>
            <a:r>
              <a:rPr lang="en-US" i="1" dirty="0"/>
              <a:t>et al</a:t>
            </a:r>
            <a:r>
              <a:rPr lang="en-US" dirty="0"/>
              <a:t>. Derivation of midbrain dopamine neurons from human embryonic stem cells. Proc. </a:t>
            </a:r>
            <a:r>
              <a:rPr lang="en-US" dirty="0" err="1"/>
              <a:t>Natl</a:t>
            </a:r>
            <a:r>
              <a:rPr lang="en-US" dirty="0"/>
              <a:t> Acad. Sci. USA 101, 12543–12548 (2004). </a:t>
            </a:r>
          </a:p>
          <a:p>
            <a:pPr lvl="1"/>
            <a:r>
              <a:rPr lang="en-US" dirty="0">
                <a:hlinkClick r:id="rId324"/>
              </a:rPr>
              <a:t>CAS</a:t>
            </a:r>
            <a:endParaRPr lang="en-US" dirty="0"/>
          </a:p>
          <a:p>
            <a:pPr lvl="1"/>
            <a:r>
              <a:rPr lang="en-US" dirty="0">
                <a:hlinkClick r:id="rId325"/>
              </a:rPr>
              <a:t>PubMed</a:t>
            </a:r>
            <a:endParaRPr lang="en-US" dirty="0"/>
          </a:p>
          <a:p>
            <a:pPr lvl="1"/>
            <a:r>
              <a:rPr lang="en-US" dirty="0">
                <a:hlinkClick r:id="rId326"/>
              </a:rPr>
              <a:t>Article</a:t>
            </a:r>
            <a:endParaRPr lang="en-US" dirty="0"/>
          </a:p>
          <a:p>
            <a:r>
              <a:rPr lang="en-US" dirty="0"/>
              <a:t>Sonntag, K. C. </a:t>
            </a:r>
            <a:r>
              <a:rPr lang="en-US" i="1" dirty="0"/>
              <a:t>et al</a:t>
            </a:r>
            <a:r>
              <a:rPr lang="en-US" dirty="0"/>
              <a:t>. Enhanced yield of </a:t>
            </a:r>
            <a:r>
              <a:rPr lang="en-US" dirty="0" err="1"/>
              <a:t>neuroepithelial</a:t>
            </a:r>
            <a:r>
              <a:rPr lang="en-US" dirty="0"/>
              <a:t> precursors and midbrain-like dopaminergic neurons from human embryonic stem cells using the bone </a:t>
            </a:r>
            <a:r>
              <a:rPr lang="en-US" dirty="0" err="1"/>
              <a:t>morphogenic</a:t>
            </a:r>
            <a:r>
              <a:rPr lang="en-US" dirty="0"/>
              <a:t> protein antagonist noggin. Stem Cells 25, 411–418 (2007). </a:t>
            </a:r>
          </a:p>
          <a:p>
            <a:pPr lvl="1"/>
            <a:r>
              <a:rPr lang="en-US" dirty="0">
                <a:hlinkClick r:id="rId327"/>
              </a:rPr>
              <a:t>CAS</a:t>
            </a:r>
            <a:endParaRPr lang="en-US" dirty="0"/>
          </a:p>
          <a:p>
            <a:pPr lvl="1"/>
            <a:r>
              <a:rPr lang="en-US" dirty="0">
                <a:hlinkClick r:id="rId328"/>
              </a:rPr>
              <a:t>PubMed</a:t>
            </a:r>
            <a:endParaRPr lang="en-US" dirty="0"/>
          </a:p>
          <a:p>
            <a:pPr lvl="1"/>
            <a:r>
              <a:rPr lang="en-US" dirty="0">
                <a:hlinkClick r:id="rId329"/>
              </a:rPr>
              <a:t>Article</a:t>
            </a:r>
            <a:endParaRPr lang="en-US" dirty="0"/>
          </a:p>
          <a:p>
            <a:r>
              <a:rPr lang="en-US" dirty="0" err="1"/>
              <a:t>Zeng</a:t>
            </a:r>
            <a:r>
              <a:rPr lang="en-US" dirty="0"/>
              <a:t>, X. </a:t>
            </a:r>
            <a:r>
              <a:rPr lang="en-US" i="1" dirty="0"/>
              <a:t>et al</a:t>
            </a:r>
            <a:r>
              <a:rPr lang="en-US" dirty="0"/>
              <a:t>. Dopaminergic differentiation of human embryonic stem cells. Stem Cells 22, 925–940 (2004). </a:t>
            </a:r>
          </a:p>
          <a:p>
            <a:pPr lvl="1"/>
            <a:r>
              <a:rPr lang="en-US" dirty="0">
                <a:hlinkClick r:id="rId330"/>
              </a:rPr>
              <a:t>CAS</a:t>
            </a:r>
            <a:endParaRPr lang="en-US" dirty="0"/>
          </a:p>
          <a:p>
            <a:pPr lvl="1"/>
            <a:r>
              <a:rPr lang="en-US" dirty="0">
                <a:hlinkClick r:id="rId331"/>
              </a:rPr>
              <a:t>ISI</a:t>
            </a:r>
            <a:endParaRPr lang="en-US" dirty="0"/>
          </a:p>
          <a:p>
            <a:pPr lvl="1"/>
            <a:r>
              <a:rPr lang="en-US" dirty="0">
                <a:hlinkClick r:id="rId332"/>
              </a:rPr>
              <a:t>PubMed</a:t>
            </a:r>
            <a:endParaRPr lang="en-US" dirty="0"/>
          </a:p>
          <a:p>
            <a:pPr lvl="1"/>
            <a:r>
              <a:rPr lang="en-US" dirty="0">
                <a:hlinkClick r:id="rId333"/>
              </a:rPr>
              <a:t>Article</a:t>
            </a:r>
            <a:endParaRPr lang="en-US" dirty="0"/>
          </a:p>
          <a:p>
            <a:r>
              <a:rPr lang="en-US" dirty="0"/>
              <a:t>Roy, N. S. </a:t>
            </a:r>
            <a:r>
              <a:rPr lang="en-US" i="1" dirty="0"/>
              <a:t>et al</a:t>
            </a:r>
            <a:r>
              <a:rPr lang="en-US" dirty="0"/>
              <a:t>. Functional engraftment of human ES cell-derived dopaminergic neurons enriched by </a:t>
            </a:r>
            <a:r>
              <a:rPr lang="en-US" dirty="0" err="1"/>
              <a:t>coculture</a:t>
            </a:r>
            <a:r>
              <a:rPr lang="en-US" dirty="0"/>
              <a:t> with telomerase-immortalized midbrain astrocytes. Nat. Med. 12, 1259–1268 (2006). </a:t>
            </a:r>
          </a:p>
          <a:p>
            <a:pPr lvl="1"/>
            <a:r>
              <a:rPr lang="en-US" dirty="0">
                <a:hlinkClick r:id="rId334"/>
              </a:rPr>
              <a:t>CAS</a:t>
            </a:r>
            <a:endParaRPr lang="en-US" dirty="0"/>
          </a:p>
          <a:p>
            <a:pPr lvl="1"/>
            <a:r>
              <a:rPr lang="en-US" dirty="0">
                <a:hlinkClick r:id="rId335"/>
              </a:rPr>
              <a:t>ISI</a:t>
            </a:r>
            <a:endParaRPr lang="en-US" dirty="0"/>
          </a:p>
          <a:p>
            <a:pPr lvl="1"/>
            <a:r>
              <a:rPr lang="en-US" dirty="0">
                <a:hlinkClick r:id="rId336"/>
              </a:rPr>
              <a:t>PubMed</a:t>
            </a:r>
            <a:endParaRPr lang="en-US" dirty="0"/>
          </a:p>
          <a:p>
            <a:pPr lvl="1"/>
            <a:r>
              <a:rPr lang="en-US" dirty="0">
                <a:hlinkClick r:id="rId337"/>
              </a:rPr>
              <a:t>Article</a:t>
            </a:r>
            <a:endParaRPr lang="en-US" dirty="0"/>
          </a:p>
          <a:p>
            <a:r>
              <a:rPr lang="en-US" dirty="0"/>
              <a:t>Cooper, O. </a:t>
            </a:r>
            <a:r>
              <a:rPr lang="en-US" i="1" dirty="0"/>
              <a:t>et al</a:t>
            </a:r>
            <a:r>
              <a:rPr lang="en-US" dirty="0"/>
              <a:t>. Differentiation of human ES and Parkinson's disease </a:t>
            </a:r>
            <a:r>
              <a:rPr lang="en-US" dirty="0" err="1"/>
              <a:t>iPS</a:t>
            </a:r>
            <a:r>
              <a:rPr lang="en-US" dirty="0"/>
              <a:t> cells into ventral midbrain dopaminergic neurons requires a high activity form of SHH, FGF8a and specific regionalization by retinoic acid. Mol. Cell. </a:t>
            </a:r>
            <a:r>
              <a:rPr lang="en-US" dirty="0" err="1"/>
              <a:t>Neurosci</a:t>
            </a:r>
            <a:r>
              <a:rPr lang="en-US" dirty="0"/>
              <a:t>. 45, 258–266 (2010). </a:t>
            </a:r>
          </a:p>
          <a:p>
            <a:pPr lvl="1"/>
            <a:r>
              <a:rPr lang="en-US" dirty="0">
                <a:hlinkClick r:id="rId338"/>
              </a:rPr>
              <a:t>CAS</a:t>
            </a:r>
            <a:endParaRPr lang="en-US" dirty="0"/>
          </a:p>
          <a:p>
            <a:pPr lvl="1"/>
            <a:r>
              <a:rPr lang="en-US" dirty="0">
                <a:hlinkClick r:id="rId339"/>
              </a:rPr>
              <a:t>ISI</a:t>
            </a:r>
            <a:endParaRPr lang="en-US" dirty="0"/>
          </a:p>
          <a:p>
            <a:pPr lvl="1"/>
            <a:r>
              <a:rPr lang="en-US" dirty="0">
                <a:hlinkClick r:id="rId340"/>
              </a:rPr>
              <a:t>PubMed</a:t>
            </a:r>
            <a:endParaRPr lang="en-US" dirty="0"/>
          </a:p>
          <a:p>
            <a:pPr lvl="1"/>
            <a:r>
              <a:rPr lang="en-US" dirty="0">
                <a:hlinkClick r:id="rId341"/>
              </a:rPr>
              <a:t>Article</a:t>
            </a:r>
            <a:endParaRPr lang="en-US" dirty="0"/>
          </a:p>
          <a:p>
            <a:r>
              <a:rPr lang="en-US" dirty="0"/>
              <a:t>Yan, Y. </a:t>
            </a:r>
            <a:r>
              <a:rPr lang="en-US" i="1" dirty="0"/>
              <a:t>et al</a:t>
            </a:r>
            <a:r>
              <a:rPr lang="en-US" dirty="0"/>
              <a:t>. Directed differentiation of dopaminergic neuronal subtypes from human embryonic stem cells. Stem Cells 23, 781–790 (2005). </a:t>
            </a:r>
          </a:p>
          <a:p>
            <a:pPr lvl="1"/>
            <a:r>
              <a:rPr lang="en-US" dirty="0">
                <a:hlinkClick r:id="rId342"/>
              </a:rPr>
              <a:t>CAS</a:t>
            </a:r>
            <a:endParaRPr lang="en-US" dirty="0"/>
          </a:p>
          <a:p>
            <a:pPr lvl="1"/>
            <a:r>
              <a:rPr lang="en-US" dirty="0">
                <a:hlinkClick r:id="rId343"/>
              </a:rPr>
              <a:t>ISI</a:t>
            </a:r>
            <a:endParaRPr lang="en-US" dirty="0"/>
          </a:p>
          <a:p>
            <a:pPr lvl="1"/>
            <a:r>
              <a:rPr lang="en-US" dirty="0">
                <a:hlinkClick r:id="rId344"/>
              </a:rPr>
              <a:t>PubMed</a:t>
            </a:r>
            <a:endParaRPr lang="en-US" dirty="0"/>
          </a:p>
          <a:p>
            <a:pPr lvl="1"/>
            <a:r>
              <a:rPr lang="en-US" dirty="0">
                <a:hlinkClick r:id="rId345"/>
              </a:rPr>
              <a:t>Article</a:t>
            </a:r>
            <a:endParaRPr lang="en-US" dirty="0"/>
          </a:p>
          <a:p>
            <a:r>
              <a:rPr lang="en-US" dirty="0"/>
              <a:t>Yang, D., Zhang, Z. J., Oldenburg, M., Ayala, M. &amp; Zhang, S. C. Human embryonic stem cell-derived dopaminergic neurons reverse functional deficit in </a:t>
            </a:r>
            <a:r>
              <a:rPr lang="en-US" dirty="0" err="1"/>
              <a:t>parkinsonian</a:t>
            </a:r>
            <a:r>
              <a:rPr lang="en-US" dirty="0"/>
              <a:t> rats. Stem Cells 26, 55–63 (2008). </a:t>
            </a:r>
          </a:p>
          <a:p>
            <a:pPr lvl="1"/>
            <a:r>
              <a:rPr lang="en-US" dirty="0">
                <a:hlinkClick r:id="rId346"/>
              </a:rPr>
              <a:t>CAS</a:t>
            </a:r>
            <a:endParaRPr lang="en-US" dirty="0"/>
          </a:p>
          <a:p>
            <a:pPr lvl="1"/>
            <a:r>
              <a:rPr lang="en-US" dirty="0">
                <a:hlinkClick r:id="rId347"/>
              </a:rPr>
              <a:t>PubMed</a:t>
            </a:r>
            <a:endParaRPr lang="en-US" dirty="0"/>
          </a:p>
          <a:p>
            <a:pPr lvl="1"/>
            <a:r>
              <a:rPr lang="en-US" dirty="0">
                <a:hlinkClick r:id="rId348"/>
              </a:rPr>
              <a:t>Article</a:t>
            </a:r>
            <a:endParaRPr lang="en-US" dirty="0"/>
          </a:p>
          <a:p>
            <a:r>
              <a:rPr lang="en-US" dirty="0"/>
              <a:t>Takahashi, K., </a:t>
            </a:r>
            <a:r>
              <a:rPr lang="en-US" dirty="0" err="1"/>
              <a:t>Okita</a:t>
            </a:r>
            <a:r>
              <a:rPr lang="en-US" dirty="0"/>
              <a:t>, K., Nakagawa, M. &amp; Yamanaka, S. Induction of pluripotent stem cells from fibroblast cultures. Nat. </a:t>
            </a:r>
            <a:r>
              <a:rPr lang="en-US" dirty="0" err="1"/>
              <a:t>Protoc</a:t>
            </a:r>
            <a:r>
              <a:rPr lang="en-US" dirty="0"/>
              <a:t>. 2, 3081–3089 (2007). </a:t>
            </a:r>
          </a:p>
          <a:p>
            <a:pPr lvl="1"/>
            <a:r>
              <a:rPr lang="en-US" dirty="0">
                <a:hlinkClick r:id="rId349"/>
              </a:rPr>
              <a:t>CAS</a:t>
            </a:r>
            <a:endParaRPr lang="en-US" dirty="0"/>
          </a:p>
          <a:p>
            <a:pPr lvl="1"/>
            <a:r>
              <a:rPr lang="en-US" dirty="0">
                <a:hlinkClick r:id="rId350"/>
              </a:rPr>
              <a:t>ISI</a:t>
            </a:r>
            <a:endParaRPr lang="en-US" dirty="0"/>
          </a:p>
          <a:p>
            <a:pPr lvl="1"/>
            <a:r>
              <a:rPr lang="en-US" dirty="0">
                <a:hlinkClick r:id="rId351"/>
              </a:rPr>
              <a:t>PubMed</a:t>
            </a:r>
            <a:endParaRPr lang="en-US" dirty="0"/>
          </a:p>
          <a:p>
            <a:pPr lvl="1"/>
            <a:r>
              <a:rPr lang="en-US" dirty="0">
                <a:hlinkClick r:id="rId352"/>
              </a:rPr>
              <a:t>Article</a:t>
            </a:r>
            <a:endParaRPr lang="en-US" dirty="0"/>
          </a:p>
          <a:p>
            <a:r>
              <a:rPr lang="en-US" dirty="0" err="1"/>
              <a:t>Soldner</a:t>
            </a:r>
            <a:r>
              <a:rPr lang="en-US" dirty="0"/>
              <a:t>, F. </a:t>
            </a:r>
            <a:r>
              <a:rPr lang="en-US" i="1" dirty="0"/>
              <a:t>et al</a:t>
            </a:r>
            <a:r>
              <a:rPr lang="en-US" dirty="0"/>
              <a:t>. Parkinson's disease patient-derived induced pluripotent stem cells free of viral reprogramming factors. Cell 136, 964–977 (2009). </a:t>
            </a:r>
          </a:p>
          <a:p>
            <a:pPr lvl="1"/>
            <a:r>
              <a:rPr lang="en-US" dirty="0">
                <a:hlinkClick r:id="rId353"/>
              </a:rPr>
              <a:t>CAS</a:t>
            </a:r>
            <a:endParaRPr lang="en-US" dirty="0"/>
          </a:p>
          <a:p>
            <a:pPr lvl="1"/>
            <a:r>
              <a:rPr lang="en-US" dirty="0">
                <a:hlinkClick r:id="rId354"/>
              </a:rPr>
              <a:t>ISI</a:t>
            </a:r>
            <a:endParaRPr lang="en-US" dirty="0"/>
          </a:p>
          <a:p>
            <a:pPr lvl="1"/>
            <a:r>
              <a:rPr lang="en-US" dirty="0">
                <a:hlinkClick r:id="rId355"/>
              </a:rPr>
              <a:t>PubMed</a:t>
            </a:r>
            <a:endParaRPr lang="en-US" dirty="0"/>
          </a:p>
          <a:p>
            <a:pPr lvl="1"/>
            <a:r>
              <a:rPr lang="en-US" dirty="0">
                <a:hlinkClick r:id="rId356"/>
              </a:rPr>
              <a:t>Article</a:t>
            </a:r>
            <a:endParaRPr lang="en-US" dirty="0"/>
          </a:p>
          <a:p>
            <a:r>
              <a:rPr lang="en-US" dirty="0" err="1"/>
              <a:t>Hargus</a:t>
            </a:r>
            <a:r>
              <a:rPr lang="en-US" dirty="0"/>
              <a:t>, G. </a:t>
            </a:r>
            <a:r>
              <a:rPr lang="en-US" i="1" dirty="0"/>
              <a:t>et al</a:t>
            </a:r>
            <a:r>
              <a:rPr lang="en-US" dirty="0"/>
              <a:t>. Differentiated Parkinson patient-derived induced pluripotent stem cells grow in the adult rodent brain and reduce motor asymmetry in </a:t>
            </a:r>
            <a:r>
              <a:rPr lang="en-US" dirty="0" err="1"/>
              <a:t>parkinsonian</a:t>
            </a:r>
            <a:r>
              <a:rPr lang="en-US" dirty="0"/>
              <a:t> rats. Proc. </a:t>
            </a:r>
            <a:r>
              <a:rPr lang="en-US" dirty="0" err="1"/>
              <a:t>Natl</a:t>
            </a:r>
            <a:r>
              <a:rPr lang="en-US" dirty="0"/>
              <a:t> Acad. Sci. USA 107, 15921–15926 (2010). </a:t>
            </a:r>
          </a:p>
          <a:p>
            <a:pPr lvl="1"/>
            <a:r>
              <a:rPr lang="en-US" dirty="0">
                <a:hlinkClick r:id="rId357"/>
              </a:rPr>
              <a:t>PubMed</a:t>
            </a:r>
            <a:endParaRPr lang="en-US" dirty="0"/>
          </a:p>
          <a:p>
            <a:pPr lvl="1"/>
            <a:r>
              <a:rPr lang="en-US" dirty="0">
                <a:hlinkClick r:id="rId358"/>
              </a:rPr>
              <a:t>Article</a:t>
            </a:r>
            <a:endParaRPr lang="en-US" dirty="0"/>
          </a:p>
          <a:p>
            <a:r>
              <a:rPr lang="en-US" dirty="0"/>
              <a:t>Kikuchi, T. </a:t>
            </a:r>
            <a:r>
              <a:rPr lang="en-US" i="1" dirty="0"/>
              <a:t>et al</a:t>
            </a:r>
            <a:r>
              <a:rPr lang="en-US" dirty="0"/>
              <a:t>. Survival of human induced pluripotent stem cell-derived midbrain dopaminergic neurons in the brain of a primate model of Parkinson's disease. J. </a:t>
            </a:r>
            <a:r>
              <a:rPr lang="en-US" dirty="0" err="1"/>
              <a:t>Parkinsons</a:t>
            </a:r>
            <a:r>
              <a:rPr lang="en-US" dirty="0"/>
              <a:t> Dis. 1, 395–412 (2011). </a:t>
            </a:r>
          </a:p>
          <a:p>
            <a:pPr lvl="1"/>
            <a:r>
              <a:rPr lang="en-US" dirty="0">
                <a:hlinkClick r:id="rId359"/>
              </a:rPr>
              <a:t>CAS</a:t>
            </a:r>
            <a:endParaRPr lang="en-US" dirty="0"/>
          </a:p>
          <a:p>
            <a:pPr lvl="1"/>
            <a:r>
              <a:rPr lang="en-US" dirty="0">
                <a:hlinkClick r:id="rId360"/>
              </a:rPr>
              <a:t>PubMed</a:t>
            </a:r>
            <a:endParaRPr lang="en-US" dirty="0"/>
          </a:p>
          <a:p>
            <a:r>
              <a:rPr lang="en-US" dirty="0"/>
              <a:t>Bonilla, S. </a:t>
            </a:r>
            <a:r>
              <a:rPr lang="en-US" i="1" dirty="0"/>
              <a:t>et al</a:t>
            </a:r>
            <a:r>
              <a:rPr lang="en-US" dirty="0"/>
              <a:t>. Identification of midbrain floor plate radial glia-like cells as dopaminergic progenitors. Glia 56, 809–820 (2008). </a:t>
            </a:r>
          </a:p>
          <a:p>
            <a:pPr lvl="1"/>
            <a:r>
              <a:rPr lang="en-US" dirty="0">
                <a:hlinkClick r:id="rId361"/>
              </a:rPr>
              <a:t>PubMed</a:t>
            </a:r>
            <a:endParaRPr lang="en-US" dirty="0"/>
          </a:p>
          <a:p>
            <a:pPr lvl="1"/>
            <a:r>
              <a:rPr lang="en-US" dirty="0">
                <a:hlinkClick r:id="rId362"/>
              </a:rPr>
              <a:t>Article</a:t>
            </a:r>
            <a:endParaRPr lang="en-US" dirty="0"/>
          </a:p>
          <a:p>
            <a:r>
              <a:rPr lang="en-US" dirty="0"/>
              <a:t>Ono, Y. </a:t>
            </a:r>
            <a:r>
              <a:rPr lang="en-US" i="1" dirty="0"/>
              <a:t>et al</a:t>
            </a:r>
            <a:r>
              <a:rPr lang="en-US" dirty="0"/>
              <a:t>. Differences in neurogenic potential in floor plate cells along an </a:t>
            </a:r>
            <a:r>
              <a:rPr lang="en-US" dirty="0" err="1"/>
              <a:t>anteroposterior</a:t>
            </a:r>
            <a:r>
              <a:rPr lang="en-US" dirty="0"/>
              <a:t> location: midbrain dopaminergic neurons originate from </a:t>
            </a:r>
            <a:r>
              <a:rPr lang="en-US" dirty="0" err="1"/>
              <a:t>mesencephalic</a:t>
            </a:r>
            <a:r>
              <a:rPr lang="en-US" dirty="0"/>
              <a:t> floor plate cells. Development 134, 3213–3225 (2007). </a:t>
            </a:r>
          </a:p>
          <a:p>
            <a:pPr lvl="1"/>
            <a:r>
              <a:rPr lang="en-US" dirty="0">
                <a:hlinkClick r:id="rId363"/>
              </a:rPr>
              <a:t>CAS</a:t>
            </a:r>
            <a:endParaRPr lang="en-US" dirty="0"/>
          </a:p>
          <a:p>
            <a:pPr lvl="1"/>
            <a:r>
              <a:rPr lang="en-US" dirty="0">
                <a:hlinkClick r:id="rId364"/>
              </a:rPr>
              <a:t>ISI</a:t>
            </a:r>
            <a:endParaRPr lang="en-US" dirty="0"/>
          </a:p>
          <a:p>
            <a:pPr lvl="1"/>
            <a:r>
              <a:rPr lang="en-US" dirty="0">
                <a:hlinkClick r:id="rId365"/>
              </a:rPr>
              <a:t>PubMed</a:t>
            </a:r>
            <a:endParaRPr lang="en-US" dirty="0"/>
          </a:p>
          <a:p>
            <a:pPr lvl="1"/>
            <a:r>
              <a:rPr lang="en-US" dirty="0">
                <a:hlinkClick r:id="rId366"/>
              </a:rPr>
              <a:t>Article</a:t>
            </a:r>
            <a:endParaRPr lang="en-US" dirty="0"/>
          </a:p>
          <a:p>
            <a:r>
              <a:rPr lang="en-US" dirty="0" err="1"/>
              <a:t>Placzek</a:t>
            </a:r>
            <a:r>
              <a:rPr lang="en-US" dirty="0"/>
              <a:t>, M. &amp; Briscoe, J. The floor plate: multiple cells, multiple signals. Nat. Rev. </a:t>
            </a:r>
            <a:r>
              <a:rPr lang="en-US" dirty="0" err="1"/>
              <a:t>Neurosci</a:t>
            </a:r>
            <a:r>
              <a:rPr lang="en-US" dirty="0"/>
              <a:t>. 6, 230–240 (2005). </a:t>
            </a:r>
          </a:p>
          <a:p>
            <a:pPr lvl="1"/>
            <a:r>
              <a:rPr lang="en-US" dirty="0">
                <a:hlinkClick r:id="rId367"/>
              </a:rPr>
              <a:t>CAS</a:t>
            </a:r>
            <a:endParaRPr lang="en-US" dirty="0"/>
          </a:p>
          <a:p>
            <a:pPr lvl="1"/>
            <a:r>
              <a:rPr lang="en-US" dirty="0">
                <a:hlinkClick r:id="rId368"/>
              </a:rPr>
              <a:t>ISI</a:t>
            </a:r>
            <a:endParaRPr lang="en-US" dirty="0"/>
          </a:p>
          <a:p>
            <a:pPr lvl="1"/>
            <a:r>
              <a:rPr lang="en-US" dirty="0">
                <a:hlinkClick r:id="rId369"/>
              </a:rPr>
              <a:t>PubMed</a:t>
            </a:r>
            <a:endParaRPr lang="en-US" dirty="0"/>
          </a:p>
          <a:p>
            <a:pPr lvl="1"/>
            <a:r>
              <a:rPr lang="en-US" dirty="0">
                <a:hlinkClick r:id="rId370"/>
              </a:rPr>
              <a:t>Article</a:t>
            </a:r>
            <a:endParaRPr lang="en-US" dirty="0"/>
          </a:p>
          <a:p>
            <a:r>
              <a:rPr lang="en-US" dirty="0"/>
              <a:t>Arenas, E., Denham, M. &amp; </a:t>
            </a:r>
            <a:r>
              <a:rPr lang="en-US" dirty="0" err="1"/>
              <a:t>Villaescusa</a:t>
            </a:r>
            <a:r>
              <a:rPr lang="en-US" dirty="0"/>
              <a:t>, J. C. How to make a midbrain dopaminergic neuron. Development 142, 1918–1936 (2015). </a:t>
            </a:r>
          </a:p>
          <a:p>
            <a:pPr lvl="1"/>
            <a:r>
              <a:rPr lang="en-US" dirty="0">
                <a:hlinkClick r:id="rId371"/>
              </a:rPr>
              <a:t>CAS</a:t>
            </a:r>
            <a:endParaRPr lang="en-US" dirty="0"/>
          </a:p>
          <a:p>
            <a:pPr lvl="1"/>
            <a:r>
              <a:rPr lang="en-US" dirty="0">
                <a:hlinkClick r:id="rId372"/>
              </a:rPr>
              <a:t>PubMed</a:t>
            </a:r>
            <a:endParaRPr lang="en-US" dirty="0"/>
          </a:p>
          <a:p>
            <a:pPr lvl="1"/>
            <a:r>
              <a:rPr lang="en-US" dirty="0">
                <a:hlinkClick r:id="rId373"/>
              </a:rPr>
              <a:t>Article</a:t>
            </a:r>
            <a:endParaRPr lang="en-US" dirty="0"/>
          </a:p>
          <a:p>
            <a:r>
              <a:rPr lang="en-US" dirty="0"/>
              <a:t>Chambers, S. M. </a:t>
            </a:r>
            <a:r>
              <a:rPr lang="en-US" i="1" dirty="0"/>
              <a:t>et al</a:t>
            </a:r>
            <a:r>
              <a:rPr lang="en-US" dirty="0"/>
              <a:t>. Highly efficient neural conversion of human ES and </a:t>
            </a:r>
            <a:r>
              <a:rPr lang="en-US" dirty="0" err="1"/>
              <a:t>iPS</a:t>
            </a:r>
            <a:r>
              <a:rPr lang="en-US" dirty="0"/>
              <a:t> cells by dual inhibition of SMAD signaling. Nat. </a:t>
            </a:r>
            <a:r>
              <a:rPr lang="en-US" dirty="0" err="1"/>
              <a:t>Biotechnol</a:t>
            </a:r>
            <a:r>
              <a:rPr lang="en-US" dirty="0"/>
              <a:t>. 27, 275–280 (2009). </a:t>
            </a:r>
          </a:p>
          <a:p>
            <a:pPr lvl="1"/>
            <a:r>
              <a:rPr lang="en-US" dirty="0">
                <a:hlinkClick r:id="rId374"/>
              </a:rPr>
              <a:t>CAS</a:t>
            </a:r>
            <a:endParaRPr lang="en-US" dirty="0"/>
          </a:p>
          <a:p>
            <a:pPr lvl="1"/>
            <a:r>
              <a:rPr lang="en-US" dirty="0">
                <a:hlinkClick r:id="rId375"/>
              </a:rPr>
              <a:t>ISI</a:t>
            </a:r>
            <a:endParaRPr lang="en-US" dirty="0"/>
          </a:p>
          <a:p>
            <a:pPr lvl="1"/>
            <a:r>
              <a:rPr lang="en-US" dirty="0">
                <a:hlinkClick r:id="rId376"/>
              </a:rPr>
              <a:t>PubMed</a:t>
            </a:r>
            <a:endParaRPr lang="en-US" dirty="0"/>
          </a:p>
          <a:p>
            <a:pPr lvl="1"/>
            <a:r>
              <a:rPr lang="en-US" dirty="0">
                <a:hlinkClick r:id="rId377"/>
              </a:rPr>
              <a:t>Article</a:t>
            </a:r>
            <a:endParaRPr lang="en-US" dirty="0"/>
          </a:p>
          <a:p>
            <a:r>
              <a:rPr lang="en-US" dirty="0" err="1"/>
              <a:t>Tabar</a:t>
            </a:r>
            <a:r>
              <a:rPr lang="en-US" dirty="0"/>
              <a:t>, V. &amp; </a:t>
            </a:r>
            <a:r>
              <a:rPr lang="en-US" dirty="0" err="1"/>
              <a:t>Studer</a:t>
            </a:r>
            <a:r>
              <a:rPr lang="en-US" dirty="0"/>
              <a:t>, L. Pluripotent stem cells in regenerative medicine: challenges and recent progress. Nat. Rev. Genet. 15, 82–92 (2014). </a:t>
            </a:r>
          </a:p>
          <a:p>
            <a:pPr lvl="1"/>
            <a:r>
              <a:rPr lang="en-US" dirty="0">
                <a:hlinkClick r:id="rId378"/>
              </a:rPr>
              <a:t>CAS</a:t>
            </a:r>
            <a:endParaRPr lang="en-US" dirty="0"/>
          </a:p>
          <a:p>
            <a:pPr lvl="1"/>
            <a:r>
              <a:rPr lang="en-US" dirty="0">
                <a:hlinkClick r:id="rId379"/>
              </a:rPr>
              <a:t>ISI</a:t>
            </a:r>
            <a:endParaRPr lang="en-US" dirty="0"/>
          </a:p>
          <a:p>
            <a:pPr lvl="1"/>
            <a:r>
              <a:rPr lang="en-US" dirty="0">
                <a:hlinkClick r:id="rId380"/>
              </a:rPr>
              <a:t>PubMed</a:t>
            </a:r>
            <a:endParaRPr lang="en-US" dirty="0"/>
          </a:p>
          <a:p>
            <a:pPr lvl="1"/>
            <a:r>
              <a:rPr lang="en-US" dirty="0">
                <a:hlinkClick r:id="rId381"/>
              </a:rPr>
              <a:t>Article</a:t>
            </a:r>
            <a:endParaRPr lang="en-US" dirty="0"/>
          </a:p>
          <a:p>
            <a:r>
              <a:rPr lang="en-US" dirty="0" err="1"/>
              <a:t>Fasano</a:t>
            </a:r>
            <a:r>
              <a:rPr lang="en-US" dirty="0"/>
              <a:t>, C. A., Chambers, S. M., Lee, G., </a:t>
            </a:r>
            <a:r>
              <a:rPr lang="en-US" dirty="0" err="1"/>
              <a:t>Tomishima</a:t>
            </a:r>
            <a:r>
              <a:rPr lang="en-US" dirty="0"/>
              <a:t>, M. J. &amp; </a:t>
            </a:r>
            <a:r>
              <a:rPr lang="en-US" dirty="0" err="1"/>
              <a:t>Studer</a:t>
            </a:r>
            <a:r>
              <a:rPr lang="en-US" dirty="0"/>
              <a:t>, L. Efficient derivation of functional floor plate tissue from human embryonic stem cells. Cell Stem Cell 6, 336–347 (2010). </a:t>
            </a:r>
          </a:p>
          <a:p>
            <a:pPr lvl="1"/>
            <a:r>
              <a:rPr lang="en-US" dirty="0">
                <a:hlinkClick r:id="rId382"/>
              </a:rPr>
              <a:t>CAS</a:t>
            </a:r>
            <a:endParaRPr lang="en-US" dirty="0"/>
          </a:p>
          <a:p>
            <a:pPr lvl="1"/>
            <a:r>
              <a:rPr lang="en-US" dirty="0">
                <a:hlinkClick r:id="rId383"/>
              </a:rPr>
              <a:t>ISI</a:t>
            </a:r>
            <a:endParaRPr lang="en-US" dirty="0"/>
          </a:p>
          <a:p>
            <a:pPr lvl="1"/>
            <a:r>
              <a:rPr lang="en-US" dirty="0">
                <a:hlinkClick r:id="rId384"/>
              </a:rPr>
              <a:t>PubMed</a:t>
            </a:r>
            <a:endParaRPr lang="en-US" dirty="0"/>
          </a:p>
          <a:p>
            <a:pPr lvl="1"/>
            <a:r>
              <a:rPr lang="en-US" dirty="0">
                <a:hlinkClick r:id="rId385"/>
              </a:rPr>
              <a:t>Article</a:t>
            </a:r>
            <a:endParaRPr lang="en-US" dirty="0"/>
          </a:p>
          <a:p>
            <a:r>
              <a:rPr lang="en-US" dirty="0" err="1"/>
              <a:t>Kirkeby</a:t>
            </a:r>
            <a:r>
              <a:rPr lang="en-US" dirty="0"/>
              <a:t>, A. </a:t>
            </a:r>
            <a:r>
              <a:rPr lang="en-US" i="1" dirty="0"/>
              <a:t>et al</a:t>
            </a:r>
            <a:r>
              <a:rPr lang="en-US" dirty="0"/>
              <a:t>. Generation of regionally specified neural progenitors and functional neurons from human embryonic stem cells under defined conditions. Cell Rep. 1, 703–714 (2012). </a:t>
            </a:r>
          </a:p>
          <a:p>
            <a:pPr lvl="1"/>
            <a:r>
              <a:rPr lang="en-US" dirty="0">
                <a:hlinkClick r:id="rId386"/>
              </a:rPr>
              <a:t>CAS</a:t>
            </a:r>
            <a:endParaRPr lang="en-US" dirty="0"/>
          </a:p>
          <a:p>
            <a:pPr lvl="1"/>
            <a:r>
              <a:rPr lang="en-US" dirty="0">
                <a:hlinkClick r:id="rId387"/>
              </a:rPr>
              <a:t>PubMed</a:t>
            </a:r>
            <a:endParaRPr lang="en-US" dirty="0"/>
          </a:p>
          <a:p>
            <a:pPr lvl="1"/>
            <a:r>
              <a:rPr lang="en-US" dirty="0">
                <a:hlinkClick r:id="rId388"/>
              </a:rPr>
              <a:t>Article</a:t>
            </a:r>
            <a:endParaRPr lang="en-US" dirty="0"/>
          </a:p>
          <a:p>
            <a:r>
              <a:rPr lang="en-US" dirty="0" err="1"/>
              <a:t>Kriks</a:t>
            </a:r>
            <a:r>
              <a:rPr lang="en-US" dirty="0"/>
              <a:t>, S. </a:t>
            </a:r>
            <a:r>
              <a:rPr lang="en-US" i="1" dirty="0"/>
              <a:t>et al</a:t>
            </a:r>
            <a:r>
              <a:rPr lang="en-US" dirty="0"/>
              <a:t>. Dopamine neurons derived from human ES cells efficiently engraft in animal models of Parkinson's disease. Nature 480, 547–551 (2011). </a:t>
            </a:r>
          </a:p>
          <a:p>
            <a:pPr lvl="1"/>
            <a:r>
              <a:rPr lang="en-US" dirty="0">
                <a:hlinkClick r:id="rId389"/>
              </a:rPr>
              <a:t>CAS</a:t>
            </a:r>
            <a:endParaRPr lang="en-US" dirty="0"/>
          </a:p>
          <a:p>
            <a:pPr lvl="1"/>
            <a:r>
              <a:rPr lang="en-US" dirty="0">
                <a:hlinkClick r:id="rId390"/>
              </a:rPr>
              <a:t>ISI</a:t>
            </a:r>
            <a:endParaRPr lang="en-US" dirty="0"/>
          </a:p>
          <a:p>
            <a:pPr lvl="1"/>
            <a:r>
              <a:rPr lang="en-US" dirty="0">
                <a:hlinkClick r:id="rId391"/>
              </a:rPr>
              <a:t>PubMed</a:t>
            </a:r>
            <a:endParaRPr lang="en-US" dirty="0"/>
          </a:p>
          <a:p>
            <a:r>
              <a:rPr lang="en-US" dirty="0" err="1"/>
              <a:t>Grealish</a:t>
            </a:r>
            <a:r>
              <a:rPr lang="en-US" dirty="0"/>
              <a:t>, S. </a:t>
            </a:r>
            <a:r>
              <a:rPr lang="en-US" i="1" dirty="0"/>
              <a:t>et al</a:t>
            </a:r>
            <a:r>
              <a:rPr lang="en-US" dirty="0"/>
              <a:t>. Human ESC-derived dopamine neurons show similar preclinical efficacy and potency to fetal neurons when grafted in a rat model of Parkinson's disease. Cell Stem Cell 15, 653–665 (2014). </a:t>
            </a:r>
          </a:p>
          <a:p>
            <a:pPr lvl="1"/>
            <a:r>
              <a:rPr lang="en-US" dirty="0">
                <a:hlinkClick r:id="rId392"/>
              </a:rPr>
              <a:t>CAS</a:t>
            </a:r>
            <a:endParaRPr lang="en-US" dirty="0"/>
          </a:p>
          <a:p>
            <a:pPr lvl="1"/>
            <a:r>
              <a:rPr lang="en-US" dirty="0">
                <a:hlinkClick r:id="rId393"/>
              </a:rPr>
              <a:t>PubMed</a:t>
            </a:r>
            <a:endParaRPr lang="en-US" dirty="0"/>
          </a:p>
          <a:p>
            <a:pPr lvl="1"/>
            <a:r>
              <a:rPr lang="en-US" dirty="0">
                <a:hlinkClick r:id="rId394"/>
              </a:rPr>
              <a:t>Article</a:t>
            </a:r>
            <a:endParaRPr lang="en-US" dirty="0"/>
          </a:p>
          <a:p>
            <a:r>
              <a:rPr lang="en-US" dirty="0" err="1"/>
              <a:t>Grealish</a:t>
            </a:r>
            <a:r>
              <a:rPr lang="en-US" dirty="0"/>
              <a:t>, S. </a:t>
            </a:r>
            <a:r>
              <a:rPr lang="en-US" i="1" dirty="0"/>
              <a:t>et al</a:t>
            </a:r>
            <a:r>
              <a:rPr lang="en-US" dirty="0"/>
              <a:t>. Monosynaptic tracing using modified rabies virus reveals early and extensive circuit integration of human embryonic stem cell-derived neurons. Stem Cell Rep. </a:t>
            </a:r>
            <a:r>
              <a:rPr lang="en-US" dirty="0">
                <a:hlinkClick r:id="rId395"/>
              </a:rPr>
              <a:t>http://dx.doi.org/10.1016/j.stemcr.2015.04.011</a:t>
            </a:r>
            <a:r>
              <a:rPr lang="en-US" dirty="0"/>
              <a:t>. </a:t>
            </a:r>
          </a:p>
          <a:p>
            <a:r>
              <a:rPr lang="en-US" dirty="0"/>
              <a:t>Steinbeck, J. A. </a:t>
            </a:r>
            <a:r>
              <a:rPr lang="en-US" i="1" dirty="0"/>
              <a:t>et al</a:t>
            </a:r>
            <a:r>
              <a:rPr lang="en-US" dirty="0"/>
              <a:t>. </a:t>
            </a:r>
            <a:r>
              <a:rPr lang="en-US" dirty="0" err="1"/>
              <a:t>Optogenetics</a:t>
            </a:r>
            <a:r>
              <a:rPr lang="en-US" dirty="0"/>
              <a:t> enables functional analysis of human embryonic stem cell-derived grafts in a Parkinson's disease model. Nat. </a:t>
            </a:r>
            <a:r>
              <a:rPr lang="en-US" dirty="0" err="1"/>
              <a:t>Biotechnol</a:t>
            </a:r>
            <a:r>
              <a:rPr lang="en-US" dirty="0"/>
              <a:t>. 33, 204–209 (2015). </a:t>
            </a:r>
          </a:p>
          <a:p>
            <a:pPr lvl="1"/>
            <a:r>
              <a:rPr lang="en-US" dirty="0">
                <a:hlinkClick r:id="rId396"/>
              </a:rPr>
              <a:t>CAS</a:t>
            </a:r>
            <a:endParaRPr lang="en-US" dirty="0"/>
          </a:p>
          <a:p>
            <a:pPr lvl="1"/>
            <a:r>
              <a:rPr lang="en-US" dirty="0">
                <a:hlinkClick r:id="rId397"/>
              </a:rPr>
              <a:t>PubMed</a:t>
            </a:r>
            <a:endParaRPr lang="en-US" dirty="0"/>
          </a:p>
          <a:p>
            <a:pPr lvl="1"/>
            <a:r>
              <a:rPr lang="en-US" dirty="0">
                <a:hlinkClick r:id="rId398"/>
              </a:rPr>
              <a:t>Article</a:t>
            </a:r>
            <a:endParaRPr lang="en-US" dirty="0"/>
          </a:p>
          <a:p>
            <a:r>
              <a:rPr lang="en-US" dirty="0" err="1"/>
              <a:t>Rath</a:t>
            </a:r>
            <a:r>
              <a:rPr lang="en-US" dirty="0"/>
              <a:t>, A. </a:t>
            </a:r>
            <a:r>
              <a:rPr lang="en-US" i="1" dirty="0"/>
              <a:t>et al</a:t>
            </a:r>
            <a:r>
              <a:rPr lang="en-US" dirty="0"/>
              <a:t>. Survival and functional restoration of human fetal ventral mesencephalon following transplantation in a rat model of Parkinson's disease. Cell Transplant. 22, 1281–1293 (2013). </a:t>
            </a:r>
          </a:p>
          <a:p>
            <a:pPr lvl="1"/>
            <a:r>
              <a:rPr lang="en-US" dirty="0">
                <a:hlinkClick r:id="rId399"/>
              </a:rPr>
              <a:t>PubMed</a:t>
            </a:r>
            <a:endParaRPr lang="en-US" dirty="0"/>
          </a:p>
          <a:p>
            <a:pPr lvl="1"/>
            <a:r>
              <a:rPr lang="en-US" dirty="0">
                <a:hlinkClick r:id="rId400"/>
              </a:rPr>
              <a:t>Article</a:t>
            </a:r>
            <a:endParaRPr lang="en-US" dirty="0"/>
          </a:p>
          <a:p>
            <a:r>
              <a:rPr lang="en-US" dirty="0" err="1"/>
              <a:t>Alper</a:t>
            </a:r>
            <a:r>
              <a:rPr lang="en-US" dirty="0"/>
              <a:t>, J. </a:t>
            </a:r>
            <a:r>
              <a:rPr lang="en-US" dirty="0" err="1"/>
              <a:t>Geron</a:t>
            </a:r>
            <a:r>
              <a:rPr lang="en-US" dirty="0"/>
              <a:t> gets green light for human trial of ES cell-derived product. Nat. </a:t>
            </a:r>
            <a:r>
              <a:rPr lang="en-US" dirty="0" err="1"/>
              <a:t>Biotechnol</a:t>
            </a:r>
            <a:r>
              <a:rPr lang="en-US" dirty="0"/>
              <a:t>. 27, 213–214 (2009). </a:t>
            </a:r>
          </a:p>
          <a:p>
            <a:pPr lvl="1"/>
            <a:r>
              <a:rPr lang="en-US" dirty="0">
                <a:hlinkClick r:id="rId401"/>
              </a:rPr>
              <a:t>CAS</a:t>
            </a:r>
            <a:endParaRPr lang="en-US" dirty="0"/>
          </a:p>
          <a:p>
            <a:pPr lvl="1"/>
            <a:r>
              <a:rPr lang="en-US" dirty="0">
                <a:hlinkClick r:id="rId402"/>
              </a:rPr>
              <a:t>ISI</a:t>
            </a:r>
            <a:endParaRPr lang="en-US" dirty="0"/>
          </a:p>
          <a:p>
            <a:pPr lvl="1"/>
            <a:r>
              <a:rPr lang="en-US" dirty="0">
                <a:hlinkClick r:id="rId403"/>
              </a:rPr>
              <a:t>PubMed</a:t>
            </a:r>
            <a:endParaRPr lang="en-US" dirty="0"/>
          </a:p>
          <a:p>
            <a:pPr lvl="1"/>
            <a:r>
              <a:rPr lang="en-US" dirty="0">
                <a:hlinkClick r:id="rId404"/>
              </a:rPr>
              <a:t>Article</a:t>
            </a:r>
            <a:endParaRPr lang="en-US" dirty="0"/>
          </a:p>
          <a:p>
            <a:r>
              <a:rPr lang="en-US" dirty="0" err="1"/>
              <a:t>Kanemura</a:t>
            </a:r>
            <a:r>
              <a:rPr lang="en-US" dirty="0"/>
              <a:t>, H. </a:t>
            </a:r>
            <a:r>
              <a:rPr lang="en-US" i="1" dirty="0"/>
              <a:t>et al</a:t>
            </a:r>
            <a:r>
              <a:rPr lang="en-US" dirty="0"/>
              <a:t>. </a:t>
            </a:r>
            <a:r>
              <a:rPr lang="en-US" dirty="0" err="1"/>
              <a:t>Tumorigenicity</a:t>
            </a:r>
            <a:r>
              <a:rPr lang="en-US" dirty="0"/>
              <a:t> studies of induced pluripotent stem cell (</a:t>
            </a:r>
            <a:r>
              <a:rPr lang="en-US" dirty="0" err="1"/>
              <a:t>iPSC</a:t>
            </a:r>
            <a:r>
              <a:rPr lang="en-US" dirty="0"/>
              <a:t>)-Derived retinal pigment epithelium (RPE) for the treatment of age-related macular degeneration. </a:t>
            </a:r>
            <a:r>
              <a:rPr lang="en-US" dirty="0" err="1"/>
              <a:t>PLoS</a:t>
            </a:r>
            <a:r>
              <a:rPr lang="en-US" dirty="0"/>
              <a:t> ONE 9, e85336 (2014). </a:t>
            </a:r>
          </a:p>
          <a:p>
            <a:pPr lvl="1"/>
            <a:r>
              <a:rPr lang="en-US" dirty="0">
                <a:hlinkClick r:id="rId405"/>
              </a:rPr>
              <a:t>CAS</a:t>
            </a:r>
            <a:endParaRPr lang="en-US" dirty="0"/>
          </a:p>
          <a:p>
            <a:pPr lvl="1"/>
            <a:r>
              <a:rPr lang="en-US" dirty="0">
                <a:hlinkClick r:id="rId406"/>
              </a:rPr>
              <a:t>PubMed</a:t>
            </a:r>
            <a:endParaRPr lang="en-US" dirty="0"/>
          </a:p>
          <a:p>
            <a:pPr lvl="1"/>
            <a:r>
              <a:rPr lang="en-US" dirty="0">
                <a:hlinkClick r:id="rId407"/>
              </a:rPr>
              <a:t>Article</a:t>
            </a:r>
            <a:endParaRPr lang="en-US" dirty="0"/>
          </a:p>
          <a:p>
            <a:r>
              <a:rPr lang="en-US" dirty="0" err="1"/>
              <a:t>Kordower</a:t>
            </a:r>
            <a:r>
              <a:rPr lang="en-US" dirty="0"/>
              <a:t>, J. H., Chu, Y., Hauser, R. A., Freeman, T. B. &amp; </a:t>
            </a:r>
            <a:r>
              <a:rPr lang="en-US" dirty="0" err="1"/>
              <a:t>Olanow</a:t>
            </a:r>
            <a:r>
              <a:rPr lang="en-US" dirty="0"/>
              <a:t>, C. W. </a:t>
            </a:r>
            <a:r>
              <a:rPr lang="en-US" dirty="0" err="1"/>
              <a:t>Lewy</a:t>
            </a:r>
            <a:r>
              <a:rPr lang="en-US" dirty="0"/>
              <a:t> body-like pathology in long-term embryonic </a:t>
            </a:r>
            <a:r>
              <a:rPr lang="en-US" dirty="0" err="1"/>
              <a:t>nigral</a:t>
            </a:r>
            <a:r>
              <a:rPr lang="en-US" dirty="0"/>
              <a:t> transplants in Parkinson's disease. Nat. Med. 14, 504–506 (2008). </a:t>
            </a:r>
          </a:p>
          <a:p>
            <a:pPr lvl="1"/>
            <a:r>
              <a:rPr lang="en-US" dirty="0">
                <a:hlinkClick r:id="rId408"/>
              </a:rPr>
              <a:t>CAS</a:t>
            </a:r>
            <a:endParaRPr lang="en-US" dirty="0"/>
          </a:p>
          <a:p>
            <a:pPr lvl="1"/>
            <a:r>
              <a:rPr lang="en-US" dirty="0">
                <a:hlinkClick r:id="rId409"/>
              </a:rPr>
              <a:t>ISI</a:t>
            </a:r>
            <a:endParaRPr lang="en-US" dirty="0"/>
          </a:p>
          <a:p>
            <a:pPr lvl="1"/>
            <a:r>
              <a:rPr lang="en-US" dirty="0">
                <a:hlinkClick r:id="rId410"/>
              </a:rPr>
              <a:t>PubMed</a:t>
            </a:r>
            <a:endParaRPr lang="en-US" dirty="0"/>
          </a:p>
          <a:p>
            <a:pPr lvl="1"/>
            <a:r>
              <a:rPr lang="en-US" dirty="0">
                <a:hlinkClick r:id="rId411"/>
              </a:rPr>
              <a:t>Article</a:t>
            </a:r>
            <a:endParaRPr lang="en-US" dirty="0"/>
          </a:p>
          <a:p>
            <a:r>
              <a:rPr lang="en-US" dirty="0"/>
              <a:t>Li, J. Y. </a:t>
            </a:r>
            <a:r>
              <a:rPr lang="en-US" i="1" dirty="0"/>
              <a:t>et al</a:t>
            </a:r>
            <a:r>
              <a:rPr lang="en-US" dirty="0"/>
              <a:t>. </a:t>
            </a:r>
            <a:r>
              <a:rPr lang="en-US" dirty="0" err="1"/>
              <a:t>Lewy</a:t>
            </a:r>
            <a:r>
              <a:rPr lang="en-US" dirty="0"/>
              <a:t> bodies in grafted neurons in subjects with Parkinson's disease suggest host-to-graft disease propagation. Nat. Med. 14, 501–503 (2008). </a:t>
            </a:r>
          </a:p>
          <a:p>
            <a:pPr lvl="1"/>
            <a:r>
              <a:rPr lang="en-US" dirty="0">
                <a:hlinkClick r:id="rId412"/>
              </a:rPr>
              <a:t>CAS</a:t>
            </a:r>
            <a:endParaRPr lang="en-US" dirty="0"/>
          </a:p>
          <a:p>
            <a:pPr lvl="1"/>
            <a:r>
              <a:rPr lang="en-US" dirty="0">
                <a:hlinkClick r:id="rId413"/>
              </a:rPr>
              <a:t>ISI</a:t>
            </a:r>
            <a:endParaRPr lang="en-US" dirty="0"/>
          </a:p>
          <a:p>
            <a:pPr lvl="1"/>
            <a:r>
              <a:rPr lang="en-US" dirty="0">
                <a:hlinkClick r:id="rId414"/>
              </a:rPr>
              <a:t>PubMed</a:t>
            </a:r>
            <a:endParaRPr lang="en-US" dirty="0"/>
          </a:p>
          <a:p>
            <a:pPr lvl="1"/>
            <a:r>
              <a:rPr lang="en-US" dirty="0">
                <a:hlinkClick r:id="rId415"/>
              </a:rPr>
              <a:t>Article</a:t>
            </a:r>
            <a:endParaRPr lang="en-US" dirty="0"/>
          </a:p>
          <a:p>
            <a:r>
              <a:rPr lang="en-US" dirty="0"/>
              <a:t>Chu, Y. &amp; </a:t>
            </a:r>
            <a:r>
              <a:rPr lang="en-US" dirty="0" err="1"/>
              <a:t>Kordower</a:t>
            </a:r>
            <a:r>
              <a:rPr lang="en-US" dirty="0"/>
              <a:t>, J. H. </a:t>
            </a:r>
            <a:r>
              <a:rPr lang="en-US" dirty="0" err="1"/>
              <a:t>Lewy</a:t>
            </a:r>
            <a:r>
              <a:rPr lang="en-US" dirty="0"/>
              <a:t> body pathology in fetal grafts. Ann. N. Y. Acad. Sci. 1184, 55–67 (2010). </a:t>
            </a:r>
          </a:p>
          <a:p>
            <a:pPr lvl="1"/>
            <a:r>
              <a:rPr lang="en-US" dirty="0">
                <a:hlinkClick r:id="rId416"/>
              </a:rPr>
              <a:t>CAS</a:t>
            </a:r>
            <a:endParaRPr lang="en-US" dirty="0"/>
          </a:p>
          <a:p>
            <a:pPr lvl="1"/>
            <a:r>
              <a:rPr lang="en-US" dirty="0">
                <a:hlinkClick r:id="rId417"/>
              </a:rPr>
              <a:t>PubMed</a:t>
            </a:r>
            <a:endParaRPr lang="en-US" dirty="0"/>
          </a:p>
          <a:p>
            <a:pPr lvl="1"/>
            <a:r>
              <a:rPr lang="en-US" dirty="0">
                <a:hlinkClick r:id="rId418"/>
              </a:rPr>
              <a:t>Article</a:t>
            </a:r>
            <a:endParaRPr lang="en-US" dirty="0"/>
          </a:p>
          <a:p>
            <a:r>
              <a:rPr lang="en-US" dirty="0"/>
              <a:t>Li, J. Y. </a:t>
            </a:r>
            <a:r>
              <a:rPr lang="en-US" i="1" dirty="0"/>
              <a:t>et al</a:t>
            </a:r>
            <a:r>
              <a:rPr lang="en-US" dirty="0"/>
              <a:t>. Characterization of </a:t>
            </a:r>
            <a:r>
              <a:rPr lang="en-US" dirty="0" err="1"/>
              <a:t>Lewy</a:t>
            </a:r>
            <a:r>
              <a:rPr lang="en-US" dirty="0"/>
              <a:t> body pathology in 12- and 16-year-old </a:t>
            </a:r>
            <a:r>
              <a:rPr lang="en-US" dirty="0" err="1"/>
              <a:t>intrastriatal</a:t>
            </a:r>
            <a:r>
              <a:rPr lang="en-US" dirty="0"/>
              <a:t> </a:t>
            </a:r>
            <a:r>
              <a:rPr lang="en-US" dirty="0" err="1"/>
              <a:t>mesencephalic</a:t>
            </a:r>
            <a:r>
              <a:rPr lang="en-US" dirty="0"/>
              <a:t> grafts surviving in a patient with Parkinson's disease. </a:t>
            </a:r>
            <a:r>
              <a:rPr lang="en-US" dirty="0" err="1"/>
              <a:t>Mov</a:t>
            </a:r>
            <a:r>
              <a:rPr lang="en-US" dirty="0"/>
              <a:t>. </a:t>
            </a:r>
            <a:r>
              <a:rPr lang="en-US" dirty="0" err="1"/>
              <a:t>Disord</a:t>
            </a:r>
            <a:r>
              <a:rPr lang="en-US" dirty="0"/>
              <a:t>. 25, 1091–1096 (2010). </a:t>
            </a:r>
          </a:p>
          <a:p>
            <a:pPr lvl="1"/>
            <a:r>
              <a:rPr lang="en-US" dirty="0">
                <a:hlinkClick r:id="rId419"/>
              </a:rPr>
              <a:t>ISI</a:t>
            </a:r>
            <a:endParaRPr lang="en-US" dirty="0"/>
          </a:p>
          <a:p>
            <a:pPr lvl="1"/>
            <a:r>
              <a:rPr lang="en-US" dirty="0">
                <a:hlinkClick r:id="rId420"/>
              </a:rPr>
              <a:t>PubMed</a:t>
            </a:r>
            <a:endParaRPr lang="en-US" dirty="0"/>
          </a:p>
          <a:p>
            <a:pPr lvl="1"/>
            <a:r>
              <a:rPr lang="en-US" dirty="0">
                <a:hlinkClick r:id="rId421"/>
              </a:rPr>
              <a:t>Article</a:t>
            </a:r>
            <a:endParaRPr lang="en-US" dirty="0"/>
          </a:p>
          <a:p>
            <a:r>
              <a:rPr lang="en-US" dirty="0" err="1"/>
              <a:t>Guo</a:t>
            </a:r>
            <a:r>
              <a:rPr lang="en-US" dirty="0"/>
              <a:t>, J. L. &amp; Lee, V. M. Cell-to-cell transmission of pathogenic proteins in neurodegenerative diseases. Nat. Med. 20, 130–138 (2014). </a:t>
            </a:r>
          </a:p>
          <a:p>
            <a:pPr lvl="1"/>
            <a:r>
              <a:rPr lang="en-US" dirty="0">
                <a:hlinkClick r:id="rId422"/>
              </a:rPr>
              <a:t>CAS</a:t>
            </a:r>
            <a:endParaRPr lang="en-US" dirty="0"/>
          </a:p>
          <a:p>
            <a:pPr lvl="1"/>
            <a:r>
              <a:rPr lang="en-US" dirty="0">
                <a:hlinkClick r:id="rId423"/>
              </a:rPr>
              <a:t>ISI</a:t>
            </a:r>
            <a:endParaRPr lang="en-US" dirty="0"/>
          </a:p>
          <a:p>
            <a:pPr lvl="1"/>
            <a:r>
              <a:rPr lang="en-US" dirty="0">
                <a:hlinkClick r:id="rId424"/>
              </a:rPr>
              <a:t>PubMed</a:t>
            </a:r>
            <a:endParaRPr lang="en-US" dirty="0"/>
          </a:p>
          <a:p>
            <a:pPr lvl="1"/>
            <a:r>
              <a:rPr lang="en-US" dirty="0">
                <a:hlinkClick r:id="rId425"/>
              </a:rPr>
              <a:t>Article</a:t>
            </a:r>
            <a:endParaRPr lang="en-US" dirty="0"/>
          </a:p>
          <a:p>
            <a:r>
              <a:rPr lang="en-US" dirty="0" err="1"/>
              <a:t>Hallett</a:t>
            </a:r>
            <a:r>
              <a:rPr lang="en-US" dirty="0"/>
              <a:t>, P. J. </a:t>
            </a:r>
            <a:r>
              <a:rPr lang="en-US" i="1" dirty="0"/>
              <a:t>et al</a:t>
            </a:r>
            <a:r>
              <a:rPr lang="en-US" dirty="0"/>
              <a:t>. Long-term health of dopaminergic neuron transplants in Parkinson's disease patients. Cell Rep. 7, 1755–1761 (2014). </a:t>
            </a:r>
          </a:p>
          <a:p>
            <a:pPr lvl="1"/>
            <a:r>
              <a:rPr lang="en-US" dirty="0">
                <a:hlinkClick r:id="rId426"/>
              </a:rPr>
              <a:t>CAS</a:t>
            </a:r>
            <a:endParaRPr lang="en-US" dirty="0"/>
          </a:p>
          <a:p>
            <a:pPr lvl="1"/>
            <a:r>
              <a:rPr lang="en-US" dirty="0">
                <a:hlinkClick r:id="rId427"/>
              </a:rPr>
              <a:t>ISI</a:t>
            </a:r>
            <a:endParaRPr lang="en-US" dirty="0"/>
          </a:p>
          <a:p>
            <a:pPr lvl="1"/>
            <a:r>
              <a:rPr lang="en-US" dirty="0">
                <a:hlinkClick r:id="rId428"/>
              </a:rPr>
              <a:t>PubMed</a:t>
            </a:r>
            <a:endParaRPr lang="en-US" dirty="0"/>
          </a:p>
          <a:p>
            <a:pPr lvl="1"/>
            <a:r>
              <a:rPr lang="en-US" dirty="0">
                <a:hlinkClick r:id="rId429"/>
              </a:rPr>
              <a:t>Article</a:t>
            </a:r>
            <a:endParaRPr lang="en-US" dirty="0"/>
          </a:p>
          <a:p>
            <a:r>
              <a:rPr lang="en-US" dirty="0"/>
              <a:t>Abbott, A. Fetal-cell revival for Parkinson's. Nature 510, 195–196 (2014). </a:t>
            </a:r>
          </a:p>
          <a:p>
            <a:pPr lvl="1"/>
            <a:r>
              <a:rPr lang="en-US" dirty="0">
                <a:hlinkClick r:id="rId430"/>
              </a:rPr>
              <a:t>CAS</a:t>
            </a:r>
            <a:endParaRPr lang="en-US" dirty="0"/>
          </a:p>
          <a:p>
            <a:pPr lvl="1"/>
            <a:r>
              <a:rPr lang="en-US" dirty="0">
                <a:hlinkClick r:id="rId431"/>
              </a:rPr>
              <a:t>PubMed</a:t>
            </a:r>
            <a:endParaRPr lang="en-US" dirty="0"/>
          </a:p>
          <a:p>
            <a:pPr lvl="1"/>
            <a:r>
              <a:rPr lang="en-US" dirty="0">
                <a:hlinkClick r:id="rId432"/>
              </a:rPr>
              <a:t>Article</a:t>
            </a:r>
            <a:endParaRPr lang="en-US" dirty="0"/>
          </a:p>
          <a:p>
            <a:r>
              <a:rPr lang="en-US" dirty="0" err="1"/>
              <a:t>GForce</a:t>
            </a:r>
            <a:r>
              <a:rPr lang="en-US" dirty="0"/>
              <a:t>-PD </a:t>
            </a:r>
            <a:r>
              <a:rPr lang="en-US" dirty="0">
                <a:hlinkClick r:id="rId433"/>
              </a:rPr>
              <a:t>[online]</a:t>
            </a:r>
            <a:r>
              <a:rPr lang="en-US" dirty="0"/>
              <a:t>, (2015). </a:t>
            </a:r>
          </a:p>
          <a:p>
            <a:r>
              <a:rPr lang="en-US" dirty="0"/>
              <a:t>Hirsch, E. C., </a:t>
            </a:r>
            <a:r>
              <a:rPr lang="en-US" dirty="0" err="1"/>
              <a:t>Duyckaerts</a:t>
            </a:r>
            <a:r>
              <a:rPr lang="en-US" dirty="0"/>
              <a:t>, C., </a:t>
            </a:r>
            <a:r>
              <a:rPr lang="en-US" dirty="0" err="1"/>
              <a:t>Javoy-Agid</a:t>
            </a:r>
            <a:r>
              <a:rPr lang="en-US" dirty="0"/>
              <a:t>, F., </a:t>
            </a:r>
            <a:r>
              <a:rPr lang="en-US" dirty="0" err="1"/>
              <a:t>Hauw</a:t>
            </a:r>
            <a:r>
              <a:rPr lang="en-US" dirty="0"/>
              <a:t>, J. J. &amp; </a:t>
            </a:r>
            <a:r>
              <a:rPr lang="en-US" dirty="0" err="1"/>
              <a:t>Agid</a:t>
            </a:r>
            <a:r>
              <a:rPr lang="en-US" dirty="0"/>
              <a:t>, Y. Does adrenal graft enhance recovery of dopaminergic neurons in Parkinson's disease? Ann. Neurol. 27, 676–682 (1990). </a:t>
            </a:r>
          </a:p>
          <a:p>
            <a:pPr lvl="1"/>
            <a:r>
              <a:rPr lang="en-US" dirty="0">
                <a:hlinkClick r:id="rId434"/>
              </a:rPr>
              <a:t>CAS</a:t>
            </a:r>
            <a:endParaRPr lang="en-US" dirty="0"/>
          </a:p>
          <a:p>
            <a:pPr lvl="1"/>
            <a:r>
              <a:rPr lang="en-US" dirty="0">
                <a:hlinkClick r:id="rId435"/>
              </a:rPr>
              <a:t>PubMed</a:t>
            </a:r>
            <a:endParaRPr lang="en-US" dirty="0"/>
          </a:p>
          <a:p>
            <a:pPr lvl="1"/>
            <a:r>
              <a:rPr lang="en-US" dirty="0">
                <a:hlinkClick r:id="rId436"/>
              </a:rPr>
              <a:t>Article</a:t>
            </a:r>
            <a:endParaRPr lang="en-US" dirty="0"/>
          </a:p>
          <a:p>
            <a:r>
              <a:rPr lang="en-US" dirty="0"/>
              <a:t>Peterson, D. I., Price, M. L. &amp; Small, C. S. Autopsy findings in a patient who had an adrenal-to-brain transplant for Parkinson's disease. Neurology 39, 235–238 (1989). </a:t>
            </a:r>
          </a:p>
          <a:p>
            <a:pPr lvl="1"/>
            <a:r>
              <a:rPr lang="en-US" dirty="0">
                <a:hlinkClick r:id="rId437"/>
              </a:rPr>
              <a:t>CAS</a:t>
            </a:r>
            <a:endParaRPr lang="en-US" dirty="0"/>
          </a:p>
          <a:p>
            <a:pPr lvl="1"/>
            <a:r>
              <a:rPr lang="en-US" dirty="0">
                <a:hlinkClick r:id="rId438"/>
              </a:rPr>
              <a:t>PubMed</a:t>
            </a:r>
            <a:endParaRPr lang="en-US" dirty="0"/>
          </a:p>
          <a:p>
            <a:pPr lvl="1"/>
            <a:r>
              <a:rPr lang="en-US" dirty="0">
                <a:hlinkClick r:id="rId439"/>
              </a:rPr>
              <a:t>Article</a:t>
            </a:r>
            <a:endParaRPr lang="en-US" dirty="0"/>
          </a:p>
          <a:p>
            <a:r>
              <a:rPr lang="en-US" dirty="0" err="1"/>
              <a:t>Olanow</a:t>
            </a:r>
            <a:r>
              <a:rPr lang="en-US" dirty="0"/>
              <a:t>, C. W. </a:t>
            </a:r>
            <a:r>
              <a:rPr lang="en-US" i="1" dirty="0"/>
              <a:t>et al</a:t>
            </a:r>
            <a:r>
              <a:rPr lang="en-US" dirty="0"/>
              <a:t>. Autologous transplantation of adrenal medulla in Parkinson's disease. 18-month results. Arch. Neurol. 47, 1286–1289 (1990). </a:t>
            </a:r>
          </a:p>
          <a:p>
            <a:pPr lvl="1"/>
            <a:r>
              <a:rPr lang="en-US" dirty="0">
                <a:hlinkClick r:id="rId440"/>
              </a:rPr>
              <a:t>CAS</a:t>
            </a:r>
            <a:endParaRPr lang="en-US" dirty="0"/>
          </a:p>
          <a:p>
            <a:pPr lvl="1"/>
            <a:r>
              <a:rPr lang="en-US" dirty="0">
                <a:hlinkClick r:id="rId441"/>
              </a:rPr>
              <a:t>PubMed</a:t>
            </a:r>
            <a:endParaRPr lang="en-US" dirty="0"/>
          </a:p>
          <a:p>
            <a:pPr lvl="1"/>
            <a:r>
              <a:rPr lang="en-US" dirty="0">
                <a:hlinkClick r:id="rId442"/>
              </a:rPr>
              <a:t>Article</a:t>
            </a:r>
            <a:endParaRPr lang="en-US" dirty="0"/>
          </a:p>
          <a:p>
            <a:r>
              <a:rPr lang="en-US" dirty="0" err="1"/>
              <a:t>Hallett</a:t>
            </a:r>
            <a:r>
              <a:rPr lang="en-US" dirty="0"/>
              <a:t>, P. J. </a:t>
            </a:r>
            <a:r>
              <a:rPr lang="en-US" i="1" dirty="0"/>
              <a:t>et al</a:t>
            </a:r>
            <a:r>
              <a:rPr lang="en-US" dirty="0"/>
              <a:t>. Successful function of autologous </a:t>
            </a:r>
            <a:r>
              <a:rPr lang="en-US" dirty="0" err="1"/>
              <a:t>iPSC</a:t>
            </a:r>
            <a:r>
              <a:rPr lang="en-US" dirty="0"/>
              <a:t>-derived dopamine neurons following transplantation in a non-human primate model of Parkinson's disease. Cell Stem Cell 16, 269–274 (2015). </a:t>
            </a:r>
          </a:p>
          <a:p>
            <a:pPr lvl="1"/>
            <a:r>
              <a:rPr lang="en-US" dirty="0">
                <a:hlinkClick r:id="rId443"/>
              </a:rPr>
              <a:t>CAS</a:t>
            </a:r>
            <a:endParaRPr lang="en-US" dirty="0"/>
          </a:p>
          <a:p>
            <a:pPr lvl="1"/>
            <a:r>
              <a:rPr lang="en-US" dirty="0">
                <a:hlinkClick r:id="rId444"/>
              </a:rPr>
              <a:t>PubMed</a:t>
            </a:r>
            <a:endParaRPr lang="en-US" dirty="0"/>
          </a:p>
          <a:p>
            <a:pPr lvl="1"/>
            <a:r>
              <a:rPr lang="en-US" dirty="0">
                <a:hlinkClick r:id="rId445"/>
              </a:rPr>
              <a:t>Article</a:t>
            </a:r>
            <a:endParaRPr lang="en-US" dirty="0"/>
          </a:p>
          <a:p>
            <a:r>
              <a:rPr lang="en-US" dirty="0" err="1"/>
              <a:t>Delcroix</a:t>
            </a:r>
            <a:r>
              <a:rPr lang="en-US" dirty="0"/>
              <a:t>, G. J. </a:t>
            </a:r>
            <a:r>
              <a:rPr lang="en-US" i="1" dirty="0"/>
              <a:t>et al</a:t>
            </a:r>
            <a:r>
              <a:rPr lang="en-US" dirty="0"/>
              <a:t>. The therapeutic potential of human </a:t>
            </a:r>
            <a:r>
              <a:rPr lang="en-US" dirty="0" err="1"/>
              <a:t>multipotent</a:t>
            </a:r>
            <a:r>
              <a:rPr lang="en-US" dirty="0"/>
              <a:t> </a:t>
            </a:r>
            <a:r>
              <a:rPr lang="en-US" dirty="0" err="1"/>
              <a:t>mesenchymal</a:t>
            </a:r>
            <a:r>
              <a:rPr lang="en-US" dirty="0"/>
              <a:t> stromal cells combined with pharmacologically active </a:t>
            </a:r>
            <a:r>
              <a:rPr lang="en-US" dirty="0" err="1"/>
              <a:t>microcarriers</a:t>
            </a:r>
            <a:r>
              <a:rPr lang="en-US" dirty="0"/>
              <a:t> transplanted in hemi-</a:t>
            </a:r>
            <a:r>
              <a:rPr lang="en-US" dirty="0" err="1"/>
              <a:t>parkinsonian</a:t>
            </a:r>
            <a:r>
              <a:rPr lang="en-US" dirty="0"/>
              <a:t> rats. Biomaterials 32, 1560–1573 (2011). </a:t>
            </a:r>
          </a:p>
          <a:p>
            <a:pPr lvl="1"/>
            <a:r>
              <a:rPr lang="en-US" dirty="0">
                <a:hlinkClick r:id="rId446"/>
              </a:rPr>
              <a:t>CAS</a:t>
            </a:r>
            <a:endParaRPr lang="en-US" dirty="0"/>
          </a:p>
          <a:p>
            <a:pPr lvl="1"/>
            <a:r>
              <a:rPr lang="en-US" dirty="0">
                <a:hlinkClick r:id="rId447"/>
              </a:rPr>
              <a:t>PubMed</a:t>
            </a:r>
            <a:endParaRPr lang="en-US" dirty="0"/>
          </a:p>
          <a:p>
            <a:pPr lvl="1"/>
            <a:r>
              <a:rPr lang="en-US" dirty="0">
                <a:hlinkClick r:id="rId448"/>
              </a:rPr>
              <a:t>Article</a:t>
            </a:r>
            <a:endParaRPr lang="en-US" dirty="0"/>
          </a:p>
          <a:p>
            <a:r>
              <a:rPr lang="en-US" dirty="0" err="1"/>
              <a:t>Offen</a:t>
            </a:r>
            <a:r>
              <a:rPr lang="en-US" dirty="0"/>
              <a:t>, D. </a:t>
            </a:r>
            <a:r>
              <a:rPr lang="en-US" i="1" dirty="0"/>
              <a:t>et al</a:t>
            </a:r>
            <a:r>
              <a:rPr lang="en-US" dirty="0"/>
              <a:t>. </a:t>
            </a:r>
            <a:r>
              <a:rPr lang="en-US" dirty="0" err="1"/>
              <a:t>Intrastriatal</a:t>
            </a:r>
            <a:r>
              <a:rPr lang="en-US" dirty="0"/>
              <a:t> transplantation of mouse bone marrow-derived stem cells improves motor behavior in a mouse model of Parkinson's disease. J. Neural </a:t>
            </a:r>
            <a:r>
              <a:rPr lang="en-US" dirty="0" err="1"/>
              <a:t>Transm</a:t>
            </a:r>
            <a:r>
              <a:rPr lang="en-US" dirty="0"/>
              <a:t>. Suppl. 133–143 (2007). </a:t>
            </a:r>
          </a:p>
          <a:p>
            <a:r>
              <a:rPr lang="en-US" dirty="0"/>
              <a:t>Sanchez-</a:t>
            </a:r>
            <a:r>
              <a:rPr lang="en-US" dirty="0" err="1"/>
              <a:t>Pernaute</a:t>
            </a:r>
            <a:r>
              <a:rPr lang="en-US" dirty="0"/>
              <a:t>, R., </a:t>
            </a:r>
            <a:r>
              <a:rPr lang="en-US" dirty="0" err="1"/>
              <a:t>Studer</a:t>
            </a:r>
            <a:r>
              <a:rPr lang="en-US" dirty="0"/>
              <a:t>, L., </a:t>
            </a:r>
            <a:r>
              <a:rPr lang="en-US" dirty="0" err="1"/>
              <a:t>Bankiewicz</a:t>
            </a:r>
            <a:r>
              <a:rPr lang="en-US" dirty="0"/>
              <a:t>, K. S., Major, E. O. &amp; McKay, R. D. </a:t>
            </a:r>
            <a:r>
              <a:rPr lang="en-US" i="1" dirty="0"/>
              <a:t>In vitro</a:t>
            </a:r>
            <a:r>
              <a:rPr lang="en-US" dirty="0"/>
              <a:t> generation and transplantation of precursor-derived human dopamine neurons. J. </a:t>
            </a:r>
            <a:r>
              <a:rPr lang="en-US" dirty="0" err="1"/>
              <a:t>Neurosci</a:t>
            </a:r>
            <a:r>
              <a:rPr lang="en-US" dirty="0"/>
              <a:t>. Res. 65, 284–288 (2001). </a:t>
            </a:r>
          </a:p>
          <a:p>
            <a:pPr lvl="1"/>
            <a:r>
              <a:rPr lang="en-US" dirty="0">
                <a:hlinkClick r:id="rId449"/>
              </a:rPr>
              <a:t>CAS</a:t>
            </a:r>
            <a:endParaRPr lang="en-US" dirty="0"/>
          </a:p>
          <a:p>
            <a:pPr lvl="1"/>
            <a:r>
              <a:rPr lang="en-US" dirty="0">
                <a:hlinkClick r:id="rId450"/>
              </a:rPr>
              <a:t>ISI</a:t>
            </a:r>
            <a:endParaRPr lang="en-US" dirty="0"/>
          </a:p>
          <a:p>
            <a:pPr lvl="1"/>
            <a:r>
              <a:rPr lang="en-US" dirty="0">
                <a:hlinkClick r:id="rId451"/>
              </a:rPr>
              <a:t>PubMed</a:t>
            </a:r>
            <a:endParaRPr lang="en-US" dirty="0"/>
          </a:p>
          <a:p>
            <a:pPr lvl="1"/>
            <a:r>
              <a:rPr lang="en-US" dirty="0">
                <a:hlinkClick r:id="rId452"/>
              </a:rPr>
              <a:t>Article</a:t>
            </a:r>
            <a:endParaRPr lang="en-US" dirty="0"/>
          </a:p>
          <a:p>
            <a:r>
              <a:rPr lang="en-US" dirty="0" err="1"/>
              <a:t>Caiazzo</a:t>
            </a:r>
            <a:r>
              <a:rPr lang="en-US" dirty="0"/>
              <a:t>, M. </a:t>
            </a:r>
            <a:r>
              <a:rPr lang="en-US" i="1" dirty="0"/>
              <a:t>et al</a:t>
            </a:r>
            <a:r>
              <a:rPr lang="en-US" dirty="0"/>
              <a:t>. Direct generation of functional dopaminergic neurons from mouse and human fibroblasts. Nature 476, 224–227 (2011). </a:t>
            </a:r>
          </a:p>
          <a:p>
            <a:pPr lvl="1"/>
            <a:r>
              <a:rPr lang="en-US" dirty="0">
                <a:hlinkClick r:id="rId453"/>
              </a:rPr>
              <a:t>CAS</a:t>
            </a:r>
            <a:endParaRPr lang="en-US" dirty="0"/>
          </a:p>
          <a:p>
            <a:pPr lvl="1"/>
            <a:r>
              <a:rPr lang="en-US" dirty="0">
                <a:hlinkClick r:id="rId454"/>
              </a:rPr>
              <a:t>ISI</a:t>
            </a:r>
            <a:endParaRPr lang="en-US" dirty="0"/>
          </a:p>
          <a:p>
            <a:pPr lvl="1"/>
            <a:r>
              <a:rPr lang="en-US" dirty="0">
                <a:hlinkClick r:id="rId455"/>
              </a:rPr>
              <a:t>PubMed</a:t>
            </a:r>
            <a:endParaRPr lang="en-US" dirty="0"/>
          </a:p>
          <a:p>
            <a:pPr lvl="1"/>
            <a:r>
              <a:rPr lang="en-US" dirty="0">
                <a:hlinkClick r:id="rId456"/>
              </a:rPr>
              <a:t>Article</a:t>
            </a:r>
            <a:endParaRPr lang="en-US" dirty="0"/>
          </a:p>
          <a:p>
            <a:r>
              <a:rPr lang="en-US" dirty="0" err="1"/>
              <a:t>Pfisterer</a:t>
            </a:r>
            <a:r>
              <a:rPr lang="en-US" dirty="0"/>
              <a:t>, U. </a:t>
            </a:r>
            <a:r>
              <a:rPr lang="en-US" i="1" dirty="0"/>
              <a:t>et al</a:t>
            </a:r>
            <a:r>
              <a:rPr lang="en-US" dirty="0"/>
              <a:t>. Direct conversion of human fibroblasts to dopaminergic neurons. Proc. </a:t>
            </a:r>
            <a:r>
              <a:rPr lang="en-US" dirty="0" err="1"/>
              <a:t>Natl</a:t>
            </a:r>
            <a:r>
              <a:rPr lang="en-US" dirty="0"/>
              <a:t> Acad. Sci. USA 108, 10343–10348 (2011). </a:t>
            </a:r>
          </a:p>
          <a:p>
            <a:pPr lvl="1"/>
            <a:r>
              <a:rPr lang="en-US" dirty="0">
                <a:hlinkClick r:id="rId457"/>
              </a:rPr>
              <a:t>PubMed</a:t>
            </a:r>
            <a:endParaRPr lang="en-US" dirty="0"/>
          </a:p>
          <a:p>
            <a:pPr lvl="1"/>
            <a:r>
              <a:rPr lang="en-US" dirty="0">
                <a:hlinkClick r:id="rId458"/>
              </a:rPr>
              <a:t>Article</a:t>
            </a:r>
            <a:endParaRPr lang="en-US" dirty="0"/>
          </a:p>
          <a:p>
            <a:r>
              <a:rPr lang="en-US" dirty="0">
                <a:hlinkClick r:id="rId459"/>
              </a:rPr>
              <a:t>Download references</a:t>
            </a:r>
            <a:endParaRPr lang="en-US" dirty="0"/>
          </a:p>
          <a:p>
            <a:r>
              <a:rPr lang="en-US" b="1" dirty="0"/>
              <a:t>Author information</a:t>
            </a:r>
          </a:p>
          <a:p>
            <a:r>
              <a:rPr lang="en-US" dirty="0">
                <a:hlinkClick r:id="rId16"/>
              </a:rPr>
              <a:t>Abstract</a:t>
            </a:r>
            <a:r>
              <a:rPr lang="en-US" dirty="0"/>
              <a:t>• </a:t>
            </a:r>
          </a:p>
          <a:p>
            <a:r>
              <a:rPr lang="en-US" dirty="0">
                <a:hlinkClick r:id="rId9"/>
              </a:rPr>
              <a:t>References</a:t>
            </a:r>
            <a:r>
              <a:rPr lang="en-US" dirty="0"/>
              <a:t>• </a:t>
            </a:r>
          </a:p>
          <a:p>
            <a:r>
              <a:rPr lang="en-US" dirty="0"/>
              <a:t>Author information</a:t>
            </a:r>
          </a:p>
          <a:p>
            <a:r>
              <a:rPr lang="en-US" b="1" dirty="0"/>
              <a:t>Affiliations</a:t>
            </a:r>
          </a:p>
          <a:p>
            <a:r>
              <a:rPr lang="en-US" b="1" dirty="0"/>
              <a:t>John van </a:t>
            </a:r>
            <a:r>
              <a:rPr lang="en-US" b="1" dirty="0" err="1"/>
              <a:t>Geest</a:t>
            </a:r>
            <a:r>
              <a:rPr lang="en-US" b="1" dirty="0"/>
              <a:t> Centre for Brain Repair &amp; Department of Neurology, Department of Clinical Neurosciences, University of Cambridge, </a:t>
            </a:r>
            <a:r>
              <a:rPr lang="en-US" b="1" dirty="0" err="1"/>
              <a:t>Forvie</a:t>
            </a:r>
            <a:r>
              <a:rPr lang="en-US" b="1" dirty="0"/>
              <a:t> Site, Cambridge CB2 0PY, UK.</a:t>
            </a:r>
          </a:p>
          <a:p>
            <a:pPr lvl="1"/>
            <a:r>
              <a:rPr lang="en-US" dirty="0"/>
              <a:t>Roger A. Barker</a:t>
            </a:r>
          </a:p>
          <a:p>
            <a:r>
              <a:rPr lang="en-US" b="1" dirty="0"/>
              <a:t>Wallenberg Neuroscience Center, Division of Neurobiology and Lund Stem Cell Center, Lund University, BMC A11, S-221 84 Lund, Sweden.</a:t>
            </a:r>
          </a:p>
          <a:p>
            <a:pPr lvl="1"/>
            <a:r>
              <a:rPr lang="en-US" dirty="0"/>
              <a:t>Janelle </a:t>
            </a:r>
            <a:r>
              <a:rPr lang="en-US" dirty="0" err="1"/>
              <a:t>Drouin-Ouellet</a:t>
            </a:r>
            <a:r>
              <a:rPr lang="en-US" dirty="0"/>
              <a:t> &amp;</a:t>
            </a:r>
          </a:p>
          <a:p>
            <a:pPr lvl="1"/>
            <a:r>
              <a:rPr lang="en-US" dirty="0" err="1"/>
              <a:t>Malin</a:t>
            </a:r>
            <a:r>
              <a:rPr lang="en-US" dirty="0"/>
              <a:t> </a:t>
            </a:r>
            <a:r>
              <a:rPr lang="en-US" dirty="0" err="1"/>
              <a:t>Parmar</a:t>
            </a:r>
            <a:endParaRPr lang="en-US" dirty="0"/>
          </a:p>
          <a:p>
            <a:r>
              <a:rPr lang="en-US" b="1" dirty="0"/>
              <a:t>Contributions</a:t>
            </a:r>
          </a:p>
          <a:p>
            <a:r>
              <a:rPr lang="en-US" dirty="0"/>
              <a:t>All authors researched data for the article and reviewed and/or edited the manuscript before submission. R.A.B. and M.P. discussed the content and wrote the article.</a:t>
            </a:r>
          </a:p>
          <a:p>
            <a:r>
              <a:rPr lang="en-US" b="1" dirty="0"/>
              <a:t>Competing interests statement</a:t>
            </a:r>
          </a:p>
          <a:p>
            <a:r>
              <a:rPr lang="en-US" dirty="0"/>
              <a:t>The authors declare no competing interests.</a:t>
            </a:r>
          </a:p>
          <a:p>
            <a:r>
              <a:rPr lang="en-US" b="1" dirty="0"/>
              <a:t>Corresponding author</a:t>
            </a:r>
          </a:p>
          <a:p>
            <a:r>
              <a:rPr lang="en-US" dirty="0"/>
              <a:t>Correspondence to: </a:t>
            </a:r>
          </a:p>
          <a:p>
            <a:r>
              <a:rPr lang="en-US" dirty="0">
                <a:hlinkClick r:id="rId460"/>
              </a:rPr>
              <a:t>Roger A. Barker</a:t>
            </a:r>
            <a:endParaRPr lang="en-US" dirty="0"/>
          </a:p>
          <a:p>
            <a:r>
              <a:rPr lang="en-US" b="1" dirty="0"/>
              <a:t>Author details</a:t>
            </a:r>
          </a:p>
          <a:p>
            <a:r>
              <a:rPr lang="en-US" dirty="0"/>
              <a:t>Roger A. Barker is the Professor of Clinical Neuroscience and Honorary Consultant in Neurology at the University of Cambridge and at </a:t>
            </a:r>
            <a:r>
              <a:rPr lang="en-US" dirty="0" err="1"/>
              <a:t>Addenbrooke's</a:t>
            </a:r>
            <a:r>
              <a:rPr lang="en-US" dirty="0"/>
              <a:t> Hospital, Cambridge, UK. He trained in Oxford and London, and has been in his current position for over 15 years, having previously completed a Medical Research Council Clinician Scientist Fellowship. His main interests are in the neurodegenerative disorders of the nervous system, in particular Parkinson disease (PD) and Huntington disease. He combines basic research, looking at novel therapies (including cell transplants) to treat these conditions, with clinically based work on defining the natural history and heterogeneity of both diseases, and is the coordinator of the FP7 TRANSEURO project looking at fetal cell grafting in patients with early PD.</a:t>
            </a:r>
          </a:p>
          <a:p>
            <a:r>
              <a:rPr lang="en-US" dirty="0"/>
              <a:t>Janelle </a:t>
            </a:r>
            <a:r>
              <a:rPr lang="en-US" dirty="0" err="1"/>
              <a:t>Drouin-Ouellet</a:t>
            </a:r>
            <a:r>
              <a:rPr lang="en-US" dirty="0"/>
              <a:t> did a fellowship in the group of Professor Roger Barker at the John van </a:t>
            </a:r>
            <a:r>
              <a:rPr lang="en-US" dirty="0" err="1"/>
              <a:t>Geest</a:t>
            </a:r>
            <a:r>
              <a:rPr lang="en-US" dirty="0"/>
              <a:t> Centre for Brain Repair, University of Cambridge, UK, and is now a Postdoctoral Research Fellow in the laboratory of </a:t>
            </a:r>
            <a:r>
              <a:rPr lang="en-US" dirty="0" err="1"/>
              <a:t>Dr</a:t>
            </a:r>
            <a:r>
              <a:rPr lang="en-US" dirty="0"/>
              <a:t> </a:t>
            </a:r>
            <a:r>
              <a:rPr lang="en-US" dirty="0" err="1"/>
              <a:t>Malin</a:t>
            </a:r>
            <a:r>
              <a:rPr lang="en-US" dirty="0"/>
              <a:t> </a:t>
            </a:r>
            <a:r>
              <a:rPr lang="en-US" dirty="0" err="1"/>
              <a:t>Parmar</a:t>
            </a:r>
            <a:r>
              <a:rPr lang="en-US" dirty="0"/>
              <a:t> at the Wallenberg Neuroscience Center at Lund University, Sweden. </a:t>
            </a:r>
            <a:r>
              <a:rPr lang="en-US" dirty="0" err="1"/>
              <a:t>Dr</a:t>
            </a:r>
            <a:r>
              <a:rPr lang="en-US" dirty="0"/>
              <a:t> </a:t>
            </a:r>
            <a:r>
              <a:rPr lang="en-US" dirty="0" err="1"/>
              <a:t>Drouin-Ouellet</a:t>
            </a:r>
            <a:r>
              <a:rPr lang="en-US" dirty="0"/>
              <a:t> received her PhD in neurobiology from Laval University, Canada, under </a:t>
            </a:r>
            <a:r>
              <a:rPr lang="en-US" dirty="0" err="1"/>
              <a:t>Dr</a:t>
            </a:r>
            <a:r>
              <a:rPr lang="en-US" dirty="0"/>
              <a:t> Francesca </a:t>
            </a:r>
            <a:r>
              <a:rPr lang="en-US" dirty="0" err="1"/>
              <a:t>Cicchetti</a:t>
            </a:r>
            <a:r>
              <a:rPr lang="en-US" dirty="0"/>
              <a:t>. The overall aim of her research is to further develop the direct neural reprogramming technology for use as a tool for cell-based therapy and disease </a:t>
            </a:r>
            <a:r>
              <a:rPr lang="en-US" dirty="0" err="1"/>
              <a:t>modelling</a:t>
            </a:r>
            <a:r>
              <a:rPr lang="en-US" dirty="0"/>
              <a:t> in Parkinson disease.</a:t>
            </a:r>
          </a:p>
          <a:p>
            <a:r>
              <a:rPr lang="en-US" dirty="0" err="1"/>
              <a:t>Malin</a:t>
            </a:r>
            <a:r>
              <a:rPr lang="en-US" dirty="0"/>
              <a:t> </a:t>
            </a:r>
            <a:r>
              <a:rPr lang="en-US" dirty="0" err="1"/>
              <a:t>Parmar</a:t>
            </a:r>
            <a:r>
              <a:rPr lang="en-US" dirty="0"/>
              <a:t> is an Associate Professor at Lund University, Sweden. Together with her laboratory, she has shown in a series of high-profile publications how human fibroblasts can be converted into neurons, how glial cells can be reprogrammed into neurons </a:t>
            </a:r>
            <a:r>
              <a:rPr lang="en-US" i="1" dirty="0"/>
              <a:t>in vivo</a:t>
            </a:r>
            <a:r>
              <a:rPr lang="en-US" dirty="0"/>
              <a:t>, and how functional dopamine neurons can be generated from human embryonic stem cells. Her research has a strong translational focus. She is a member of several national, European global consortia aimed at developing cell-based therapies for Parkinson disease, and she was recently awarded a prestigious grant from the European Research Council.</a:t>
            </a:r>
          </a:p>
          <a:p>
            <a:r>
              <a:rPr lang="en-US" b="1" dirty="0"/>
              <a:t>Additional data</a:t>
            </a:r>
          </a:p>
          <a:p>
            <a:r>
              <a:rPr lang="en-US" b="1" dirty="0">
                <a:effectLst/>
              </a:rPr>
              <a:t>Science jobs</a:t>
            </a:r>
          </a:p>
          <a:p>
            <a:r>
              <a:rPr lang="en-US" b="1" dirty="0">
                <a:effectLst/>
              </a:rPr>
              <a:t>Science events</a:t>
            </a:r>
          </a:p>
          <a:p>
            <a:r>
              <a:rPr lang="en-US" b="1" dirty="0" err="1">
                <a:effectLst/>
              </a:rPr>
              <a:t>NatureEvents</a:t>
            </a:r>
            <a:r>
              <a:rPr lang="en-US" b="1" dirty="0">
                <a:effectLst/>
              </a:rPr>
              <a:t> Directory</a:t>
            </a:r>
          </a:p>
          <a:p>
            <a:r>
              <a:rPr lang="en-US" b="1" dirty="0">
                <a:effectLst/>
                <a:hlinkClick r:id="rId461"/>
              </a:rPr>
              <a:t>Genome Variation in Precision Medicine 2017</a:t>
            </a:r>
            <a:endParaRPr lang="en-US" b="1" dirty="0">
              <a:effectLst/>
            </a:endParaRPr>
          </a:p>
          <a:p>
            <a:r>
              <a:rPr lang="en-US" b="1" dirty="0">
                <a:effectLst/>
              </a:rPr>
              <a:t>18 May 2017 — 20 May 2017 </a:t>
            </a:r>
            <a:endParaRPr lang="en-US" dirty="0">
              <a:effectLst/>
            </a:endParaRPr>
          </a:p>
          <a:p>
            <a:r>
              <a:rPr lang="en-US" dirty="0">
                <a:effectLst/>
              </a:rPr>
              <a:t>Guangzhou, China</a:t>
            </a:r>
          </a:p>
          <a:p>
            <a:r>
              <a:rPr lang="en-US" b="1" dirty="0">
                <a:effectLst/>
                <a:hlinkClick r:id="rId462"/>
              </a:rPr>
              <a:t>Electron Microscopy for Materials — The Next Ten Years</a:t>
            </a:r>
            <a:endParaRPr lang="en-US" b="1" dirty="0">
              <a:effectLst/>
            </a:endParaRPr>
          </a:p>
          <a:p>
            <a:r>
              <a:rPr lang="en-US" b="1" dirty="0">
                <a:effectLst/>
              </a:rPr>
              <a:t>27 May 2017 — 29 May 2017 </a:t>
            </a:r>
            <a:endParaRPr lang="en-US" dirty="0">
              <a:effectLst/>
            </a:endParaRPr>
          </a:p>
          <a:p>
            <a:r>
              <a:rPr lang="en-US" dirty="0">
                <a:effectLst/>
              </a:rPr>
              <a:t>Zhejiang, China</a:t>
            </a:r>
          </a:p>
          <a:p>
            <a:r>
              <a:rPr lang="en-US" b="1" dirty="0">
                <a:effectLst/>
                <a:hlinkClick r:id="rId463"/>
              </a:rPr>
              <a:t>European Congress of Surgical Case Reports (EUSCR-2017)</a:t>
            </a:r>
            <a:endParaRPr lang="en-US" b="1" dirty="0">
              <a:effectLst/>
            </a:endParaRPr>
          </a:p>
          <a:p>
            <a:r>
              <a:rPr lang="en-US" b="1" dirty="0">
                <a:effectLst/>
              </a:rPr>
              <a:t>14 July 2017 — 15 July 2017 </a:t>
            </a:r>
            <a:endParaRPr lang="en-US" dirty="0">
              <a:effectLst/>
            </a:endParaRPr>
          </a:p>
          <a:p>
            <a:r>
              <a:rPr lang="en-US" dirty="0">
                <a:effectLst/>
              </a:rPr>
              <a:t>Vienna, Austria</a:t>
            </a:r>
          </a:p>
          <a:p>
            <a:r>
              <a:rPr lang="en-US" dirty="0">
                <a:effectLst/>
                <a:hlinkClick r:id="rId464"/>
              </a:rPr>
              <a:t>Post a free event</a:t>
            </a:r>
            <a:endParaRPr lang="en-US" dirty="0">
              <a:effectLst/>
            </a:endParaRPr>
          </a:p>
          <a:p>
            <a:r>
              <a:rPr lang="en-US" dirty="0">
                <a:effectLst/>
                <a:hlinkClick r:id="rId465"/>
              </a:rPr>
              <a:t>More science events</a:t>
            </a:r>
            <a:endParaRPr lang="en-US" dirty="0">
              <a:effectLst/>
            </a:endParaRPr>
          </a:p>
          <a:p>
            <a:r>
              <a:rPr lang="en-US" b="1" dirty="0">
                <a:effectLst/>
              </a:rPr>
              <a:t>Discover more</a:t>
            </a:r>
          </a:p>
          <a:p>
            <a:r>
              <a:rPr lang="en-US" b="1" dirty="0">
                <a:effectLst/>
                <a:hlinkClick r:id="rId466"/>
              </a:rPr>
              <a:t>Subcellular expression and neuroprotective effects of SK channels in human dopaminergic neurons</a:t>
            </a:r>
            <a:endParaRPr lang="en-US" b="1" dirty="0">
              <a:effectLst/>
            </a:endParaRPr>
          </a:p>
          <a:p>
            <a:r>
              <a:rPr lang="en-US" dirty="0">
                <a:effectLst/>
              </a:rPr>
              <a:t>Cell Death and Disease 16 Jan 2014 </a:t>
            </a:r>
          </a:p>
          <a:p>
            <a:r>
              <a:rPr lang="en-US" b="1" dirty="0">
                <a:effectLst/>
                <a:hlinkClick r:id="rId467"/>
              </a:rPr>
              <a:t>Functional engraftment of human ES cell–derived dopaminergic neurons enriched by coculture with telomerase-immortalized midbrain astrocytes</a:t>
            </a:r>
            <a:endParaRPr lang="en-US" b="1" dirty="0">
              <a:effectLst/>
            </a:endParaRPr>
          </a:p>
          <a:p>
            <a:r>
              <a:rPr lang="en-US" dirty="0">
                <a:effectLst/>
              </a:rPr>
              <a:t>Nature Medicine 22 Oct 2006 </a:t>
            </a:r>
          </a:p>
          <a:p>
            <a:r>
              <a:rPr lang="en-US" b="1" dirty="0">
                <a:effectLst/>
                <a:hlinkClick r:id="rId468"/>
              </a:rPr>
              <a:t>Prokineticin-2 upregulation during neuronal injury mediates a compensatory protective response against dopaminergic neuronal degeneration</a:t>
            </a:r>
            <a:endParaRPr lang="en-US" b="1" dirty="0">
              <a:effectLst/>
            </a:endParaRPr>
          </a:p>
          <a:p>
            <a:r>
              <a:rPr lang="en-US" dirty="0">
                <a:effectLst/>
              </a:rPr>
              <a:t>Nature Communications 05 Oct 2016 </a:t>
            </a:r>
          </a:p>
          <a:p>
            <a:r>
              <a:rPr lang="en-US" b="1" dirty="0">
                <a:effectLst/>
              </a:rPr>
              <a:t>Most read</a:t>
            </a:r>
          </a:p>
          <a:p>
            <a:endParaRPr lang="en-US" dirty="0"/>
          </a:p>
        </p:txBody>
      </p:sp>
      <p:sp>
        <p:nvSpPr>
          <p:cNvPr id="4" name="Slide Number Placeholder 3"/>
          <p:cNvSpPr>
            <a:spLocks noGrp="1"/>
          </p:cNvSpPr>
          <p:nvPr>
            <p:ph type="sldNum" sz="quarter" idx="10"/>
          </p:nvPr>
        </p:nvSpPr>
        <p:spPr/>
        <p:txBody>
          <a:bodyPr/>
          <a:lstStyle/>
          <a:p>
            <a:fld id="{C3021839-A2AB-D948-9D7C-ED0A5E6FC898}" type="slidenum">
              <a:rPr lang="en-US" smtClean="0"/>
              <a:pPr/>
              <a:t>5</a:t>
            </a:fld>
            <a:endParaRPr lang="en-US"/>
          </a:p>
        </p:txBody>
      </p:sp>
    </p:spTree>
    <p:extLst>
      <p:ext uri="{BB962C8B-B14F-4D97-AF65-F5344CB8AC3E}">
        <p14:creationId xmlns:p14="http://schemas.microsoft.com/office/powerpoint/2010/main" val="407824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A4BFC-E386-034C-81F0-359A1D395E22}" type="slidenum">
              <a:rPr lang="en-US"/>
              <a:pPr/>
              <a:t>6</a:t>
            </a:fld>
            <a:endParaRPr lang="en-US"/>
          </a:p>
        </p:txBody>
      </p:sp>
      <p:sp>
        <p:nvSpPr>
          <p:cNvPr id="1077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77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88266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a:t>
            </a:r>
            <a:r>
              <a:rPr lang="en-US" b="1" dirty="0"/>
              <a:t>:</a:t>
            </a:r>
          </a:p>
          <a:p>
            <a:r>
              <a:rPr lang="en-US" dirty="0">
                <a:solidFill>
                  <a:schemeClr val="tx1"/>
                </a:solidFill>
                <a:hlinkClick r:id="rId3"/>
              </a:rPr>
              <a:t>Parkinson's disease and cancer: two wars, one front</a:t>
            </a:r>
            <a:endParaRPr lang="en-US" dirty="0">
              <a:solidFill>
                <a:schemeClr val="tx1"/>
              </a:solidFill>
            </a:endParaRPr>
          </a:p>
          <a:p>
            <a:r>
              <a:rPr lang="en-US" dirty="0"/>
              <a:t>Michael J. Devine, Hélène </a:t>
            </a:r>
            <a:r>
              <a:rPr lang="en-US" dirty="0" err="1"/>
              <a:t>Plun-Favreau</a:t>
            </a:r>
            <a:r>
              <a:rPr lang="en-US" dirty="0"/>
              <a:t> &amp; Nicholas W. Wood</a:t>
            </a:r>
          </a:p>
          <a:p>
            <a:r>
              <a:rPr lang="en-US" dirty="0"/>
              <a:t>Nature Reviews Cancer 11, 812-823 (November 2011)</a:t>
            </a:r>
          </a:p>
          <a:p>
            <a:r>
              <a:rPr lang="en-US" dirty="0"/>
              <a:t>doi:10.1038/nrc3150</a:t>
            </a:r>
          </a:p>
          <a:p>
            <a:endParaRPr lang="en-US" dirty="0"/>
          </a:p>
          <a:p>
            <a:endParaRPr lang="en-US" sz="1200" dirty="0">
              <a:solidFill>
                <a:srgbClr val="FFFF00"/>
              </a:solidFill>
              <a:effectLst>
                <a:outerShdw blurRad="38100" dist="38100" dir="2700000" algn="tl">
                  <a:srgbClr val="FFFFFF"/>
                </a:outerShdw>
              </a:effectLst>
              <a:latin typeface="Arial"/>
              <a:cs typeface="Arial"/>
            </a:endParaRPr>
          </a:p>
          <a:p>
            <a:r>
              <a:rPr lang="en-US" sz="1200" dirty="0">
                <a:solidFill>
                  <a:srgbClr val="FFFF00"/>
                </a:solidFill>
                <a:effectLst>
                  <a:outerShdw blurRad="38100" dist="38100" dir="2700000" algn="tl">
                    <a:srgbClr val="FFFFFF"/>
                  </a:outerShdw>
                </a:effectLst>
                <a:latin typeface="Arial"/>
                <a:cs typeface="Arial"/>
              </a:rPr>
              <a:t>α-</a:t>
            </a:r>
            <a:r>
              <a:rPr lang="en-US" sz="1200" dirty="0" err="1">
                <a:solidFill>
                  <a:srgbClr val="FFFF00"/>
                </a:solidFill>
                <a:effectLst>
                  <a:outerShdw blurRad="38100" dist="38100" dir="2700000" algn="tl">
                    <a:srgbClr val="FFFFFF"/>
                  </a:outerShdw>
                </a:effectLst>
                <a:latin typeface="Arial"/>
                <a:cs typeface="Arial"/>
              </a:rPr>
              <a:t>synuclein</a:t>
            </a:r>
            <a:endParaRPr lang="en-US" sz="1200" i="1" dirty="0">
              <a:solidFill>
                <a:srgbClr val="FFFF00"/>
              </a:solidFill>
              <a:effectLst>
                <a:outerShdw blurRad="38100" dist="38100" dir="2700000" algn="tl">
                  <a:srgbClr val="FFFFFF"/>
                </a:outerShdw>
              </a:effectLst>
              <a:latin typeface="Arial"/>
              <a:cs typeface="Arial"/>
            </a:endParaRPr>
          </a:p>
          <a:p>
            <a:endParaRPr lang="en-US" dirty="0"/>
          </a:p>
          <a:p>
            <a:r>
              <a:rPr lang="en-US" dirty="0"/>
              <a:t>Published online 04 August 2015 </a:t>
            </a:r>
            <a:r>
              <a:rPr lang="en-US" b="1" dirty="0"/>
              <a:t>Article tools</a:t>
            </a:r>
          </a:p>
          <a:p>
            <a:r>
              <a:rPr lang="en-US" dirty="0">
                <a:hlinkClick r:id="rId4"/>
              </a:rPr>
              <a:t>Full text</a:t>
            </a:r>
            <a:endParaRPr lang="en-US" dirty="0"/>
          </a:p>
          <a:p>
            <a:r>
              <a:rPr lang="en-US" b="1" dirty="0"/>
              <a:t>PDF</a:t>
            </a:r>
          </a:p>
          <a:p>
            <a:r>
              <a:rPr lang="en-US" dirty="0">
                <a:hlinkClick r:id="rId5"/>
              </a:rPr>
              <a:t>Citation</a:t>
            </a:r>
            <a:endParaRPr lang="en-US" dirty="0"/>
          </a:p>
          <a:p>
            <a:r>
              <a:rPr lang="en-US" dirty="0">
                <a:hlinkClick r:id="rId6"/>
              </a:rPr>
              <a:t>Reprints</a:t>
            </a:r>
            <a:endParaRPr lang="en-US" dirty="0"/>
          </a:p>
          <a:p>
            <a:r>
              <a:rPr lang="en-US" dirty="0">
                <a:hlinkClick r:id="rId7"/>
              </a:rPr>
              <a:t>Rights &amp; permissions</a:t>
            </a:r>
            <a:endParaRPr lang="en-US" dirty="0"/>
          </a:p>
          <a:p>
            <a:r>
              <a:rPr lang="en-US" dirty="0">
                <a:hlinkClick r:id="rId8"/>
              </a:rPr>
              <a:t>Article metrics</a:t>
            </a:r>
            <a:r>
              <a:rPr lang="en-US" dirty="0"/>
              <a:t> </a:t>
            </a:r>
          </a:p>
          <a:p>
            <a:r>
              <a:rPr lang="en-US" b="1" dirty="0"/>
              <a:t>Abstract</a:t>
            </a:r>
          </a:p>
          <a:p>
            <a:r>
              <a:rPr lang="en-US" dirty="0"/>
              <a:t>Abstract• </a:t>
            </a:r>
          </a:p>
          <a:p>
            <a:r>
              <a:rPr lang="en-US" dirty="0">
                <a:hlinkClick r:id="rId9"/>
              </a:rPr>
              <a:t>References</a:t>
            </a:r>
            <a:r>
              <a:rPr lang="en-US" dirty="0"/>
              <a:t>• </a:t>
            </a:r>
          </a:p>
          <a:p>
            <a:r>
              <a:rPr lang="en-US" dirty="0">
                <a:hlinkClick r:id="rId10"/>
              </a:rPr>
              <a:t>Author information</a:t>
            </a:r>
            <a:endParaRPr lang="en-US" dirty="0"/>
          </a:p>
          <a:p>
            <a:r>
              <a:rPr lang="en-US" dirty="0"/>
              <a:t>Parkinson disease (PD) is characterized by loss of the A9 </a:t>
            </a:r>
            <a:r>
              <a:rPr lang="en-US" dirty="0" err="1"/>
              <a:t>nigral</a:t>
            </a:r>
            <a:r>
              <a:rPr lang="en-US" dirty="0"/>
              <a:t> neurons that provide dopaminergic innervation to the striatum. This discovery led to the successful instigation of dopaminergic drug treatments in the 1960s, although these drugs were soon recognized to lose some of their efficacy and generate their own adverse effects over time. Despite the fact that PD is now known to have extensive non-</a:t>
            </a:r>
            <a:r>
              <a:rPr lang="en-US" dirty="0" err="1"/>
              <a:t>nigral</a:t>
            </a:r>
            <a:r>
              <a:rPr lang="en-US" dirty="0"/>
              <a:t> pathology with a wide range of clinical features, dopaminergic drug therapies are still the mainstay of therapy, and work well for many years. Given the success of pharmacological dopamine replacement, pursuit of cell-based dopamine replacement strategies seemed to be the next logical step, and studies were initiated over 30 years ago to explore the possibility of dopaminergic cell transplantation. In this Review, we outline the history of this therapeutic approach to PD and highlight the lessons that we have learned </a:t>
            </a:r>
            <a:r>
              <a:rPr lang="en-US" i="1" dirty="0"/>
              <a:t>en route</a:t>
            </a:r>
            <a:r>
              <a:rPr lang="en-US" dirty="0"/>
              <a:t>. We discuss how the best clinical outcomes have been obtained with fetal ventral </a:t>
            </a:r>
            <a:r>
              <a:rPr lang="en-US" dirty="0" err="1"/>
              <a:t>mesencephalic</a:t>
            </a:r>
            <a:r>
              <a:rPr lang="en-US" dirty="0"/>
              <a:t> allografts, while acknowledging inconsistencies in the results owing to problems in trial design, patient selection, tissue preparation, and immunotherapy used post-grafting. We conclude by discussing the challenges of bringing the new generation of stem cell-derived dopamine cells to the clinic.</a:t>
            </a:r>
          </a:p>
          <a:p>
            <a:r>
              <a:rPr lang="en-US" dirty="0">
                <a:hlinkClick r:id="rId4"/>
              </a:rPr>
              <a:t>View full text</a:t>
            </a:r>
            <a:endParaRPr lang="en-US" dirty="0"/>
          </a:p>
          <a:p>
            <a:r>
              <a:rPr lang="en-US" b="1" dirty="0"/>
              <a:t>Subject terms:</a:t>
            </a:r>
          </a:p>
          <a:p>
            <a:r>
              <a:rPr lang="en-US" dirty="0">
                <a:hlinkClick r:id="rId11"/>
              </a:rPr>
              <a:t>Parkinson's disease</a:t>
            </a:r>
            <a:r>
              <a:rPr lang="en-US" dirty="0"/>
              <a:t> </a:t>
            </a:r>
          </a:p>
          <a:p>
            <a:r>
              <a:rPr lang="en-US" dirty="0">
                <a:hlinkClick r:id="rId12"/>
              </a:rPr>
              <a:t>Stem-cell biotechnology</a:t>
            </a:r>
            <a:r>
              <a:rPr lang="en-US" dirty="0"/>
              <a:t> </a:t>
            </a:r>
          </a:p>
          <a:p>
            <a:r>
              <a:rPr lang="en-US" dirty="0">
                <a:hlinkClick r:id="rId13"/>
              </a:rPr>
              <a:t>Stem-cell research</a:t>
            </a:r>
            <a:r>
              <a:rPr lang="en-US" dirty="0"/>
              <a:t> </a:t>
            </a:r>
          </a:p>
          <a:p>
            <a:r>
              <a:rPr lang="en-US" dirty="0">
                <a:hlinkClick r:id="rId14"/>
              </a:rPr>
              <a:t>Translational research</a:t>
            </a:r>
            <a:endParaRPr lang="en-US" dirty="0"/>
          </a:p>
          <a:p>
            <a:r>
              <a:rPr lang="en-US" b="1" dirty="0"/>
              <a:t>At a glance</a:t>
            </a:r>
          </a:p>
          <a:p>
            <a:r>
              <a:rPr lang="en-US" b="1" dirty="0">
                <a:effectLst/>
              </a:rPr>
              <a:t>Figures</a:t>
            </a:r>
          </a:p>
          <a:p>
            <a:r>
              <a:rPr lang="en-US" dirty="0">
                <a:effectLst/>
              </a:rPr>
              <a:t>First | 1-2 of 5 | Last</a:t>
            </a:r>
          </a:p>
          <a:p>
            <a:r>
              <a:rPr lang="en-US" dirty="0">
                <a:effectLst/>
                <a:hlinkClick r:id="rId15"/>
              </a:rPr>
              <a:t>View all figures</a:t>
            </a:r>
            <a:r>
              <a:rPr lang="en-US" dirty="0">
                <a:effectLst/>
              </a:rPr>
              <a:t> </a:t>
            </a:r>
          </a:p>
          <a:p>
            <a:r>
              <a:rPr lang="en-US" dirty="0" err="1">
                <a:effectLst/>
              </a:rPr>
              <a:t>leftFigure</a:t>
            </a:r>
            <a:r>
              <a:rPr lang="en-US" dirty="0">
                <a:effectLst/>
              </a:rPr>
              <a:t> 1 </a:t>
            </a:r>
          </a:p>
          <a:p>
            <a:r>
              <a:rPr lang="en-US" dirty="0">
                <a:effectLst/>
              </a:rPr>
              <a:t>Figure 2 </a:t>
            </a:r>
          </a:p>
          <a:p>
            <a:r>
              <a:rPr lang="en-US" dirty="0">
                <a:effectLst/>
              </a:rPr>
              <a:t>Figure 3 </a:t>
            </a:r>
          </a:p>
          <a:p>
            <a:r>
              <a:rPr lang="en-US" dirty="0">
                <a:effectLst/>
              </a:rPr>
              <a:t>Figure 4 </a:t>
            </a:r>
          </a:p>
          <a:p>
            <a:r>
              <a:rPr lang="en-US" dirty="0">
                <a:effectLst/>
              </a:rPr>
              <a:t>Figure 5 </a:t>
            </a:r>
          </a:p>
          <a:p>
            <a:r>
              <a:rPr lang="en-US" dirty="0">
                <a:effectLst/>
              </a:rPr>
              <a:t>right </a:t>
            </a:r>
          </a:p>
          <a:p>
            <a:r>
              <a:rPr lang="en-US" b="1" dirty="0"/>
              <a:t>References</a:t>
            </a:r>
          </a:p>
          <a:p>
            <a:r>
              <a:rPr lang="en-US" dirty="0">
                <a:hlinkClick r:id="rId16"/>
              </a:rPr>
              <a:t>Abstract</a:t>
            </a:r>
            <a:r>
              <a:rPr lang="en-US" dirty="0"/>
              <a:t>• </a:t>
            </a:r>
          </a:p>
          <a:p>
            <a:r>
              <a:rPr lang="en-US" dirty="0"/>
              <a:t>References• </a:t>
            </a:r>
          </a:p>
          <a:p>
            <a:r>
              <a:rPr lang="en-US" dirty="0">
                <a:hlinkClick r:id="rId10"/>
              </a:rPr>
              <a:t>Author information</a:t>
            </a:r>
            <a:endParaRPr lang="en-US" dirty="0"/>
          </a:p>
          <a:p>
            <a:r>
              <a:rPr lang="en-US" dirty="0" err="1"/>
              <a:t>Spillantini</a:t>
            </a:r>
            <a:r>
              <a:rPr lang="en-US" dirty="0"/>
              <a:t>, M. G. </a:t>
            </a:r>
            <a:r>
              <a:rPr lang="en-US" i="1" dirty="0"/>
              <a:t>et al</a:t>
            </a:r>
            <a:r>
              <a:rPr lang="en-US" dirty="0"/>
              <a:t>. α-</a:t>
            </a:r>
            <a:r>
              <a:rPr lang="en-US" dirty="0" err="1"/>
              <a:t>Synuclein</a:t>
            </a:r>
            <a:r>
              <a:rPr lang="en-US" dirty="0"/>
              <a:t> in </a:t>
            </a:r>
            <a:r>
              <a:rPr lang="en-US" dirty="0" err="1"/>
              <a:t>Lewy</a:t>
            </a:r>
            <a:r>
              <a:rPr lang="en-US" dirty="0"/>
              <a:t> bodies. Nature 388, 839–840 (1997). </a:t>
            </a:r>
          </a:p>
          <a:p>
            <a:pPr lvl="1"/>
            <a:r>
              <a:rPr lang="en-US" dirty="0">
                <a:hlinkClick r:id="rId17"/>
              </a:rPr>
              <a:t>CAS</a:t>
            </a:r>
            <a:endParaRPr lang="en-US" dirty="0"/>
          </a:p>
          <a:p>
            <a:pPr lvl="1"/>
            <a:r>
              <a:rPr lang="en-US" dirty="0">
                <a:hlinkClick r:id="rId18"/>
              </a:rPr>
              <a:t>ISI</a:t>
            </a:r>
            <a:endParaRPr lang="en-US" dirty="0"/>
          </a:p>
          <a:p>
            <a:pPr lvl="1"/>
            <a:r>
              <a:rPr lang="en-US" dirty="0">
                <a:hlinkClick r:id="rId19"/>
              </a:rPr>
              <a:t>PubMed</a:t>
            </a:r>
            <a:endParaRPr lang="en-US" dirty="0"/>
          </a:p>
          <a:p>
            <a:pPr lvl="1"/>
            <a:r>
              <a:rPr lang="en-US" dirty="0">
                <a:hlinkClick r:id="rId20"/>
              </a:rPr>
              <a:t>Article</a:t>
            </a:r>
            <a:endParaRPr lang="en-US" dirty="0"/>
          </a:p>
          <a:p>
            <a:r>
              <a:rPr lang="en-US" dirty="0" err="1"/>
              <a:t>Damier</a:t>
            </a:r>
            <a:r>
              <a:rPr lang="en-US" dirty="0"/>
              <a:t>, P., Hirsch, E. C., </a:t>
            </a:r>
            <a:r>
              <a:rPr lang="en-US" dirty="0" err="1"/>
              <a:t>Agid</a:t>
            </a:r>
            <a:r>
              <a:rPr lang="en-US" dirty="0"/>
              <a:t>, Y. &amp; </a:t>
            </a:r>
            <a:r>
              <a:rPr lang="en-US" dirty="0" err="1"/>
              <a:t>Graybiel</a:t>
            </a:r>
            <a:r>
              <a:rPr lang="en-US" dirty="0"/>
              <a:t>, A. M. The </a:t>
            </a:r>
            <a:r>
              <a:rPr lang="en-US" dirty="0" err="1"/>
              <a:t>substantia</a:t>
            </a:r>
            <a:r>
              <a:rPr lang="en-US" dirty="0"/>
              <a:t> </a:t>
            </a:r>
            <a:r>
              <a:rPr lang="en-US" dirty="0" err="1"/>
              <a:t>nigra</a:t>
            </a:r>
            <a:r>
              <a:rPr lang="en-US" dirty="0"/>
              <a:t> of the human brain. II. Patterns of loss of dopamine-containing neurons in Parkinson's disease. Brain 122, 1437–1448 (1999). </a:t>
            </a:r>
          </a:p>
          <a:p>
            <a:pPr lvl="1"/>
            <a:r>
              <a:rPr lang="en-US" dirty="0">
                <a:hlinkClick r:id="rId21"/>
              </a:rPr>
              <a:t>ISI</a:t>
            </a:r>
            <a:endParaRPr lang="en-US" dirty="0"/>
          </a:p>
          <a:p>
            <a:pPr lvl="1"/>
            <a:r>
              <a:rPr lang="en-US" dirty="0">
                <a:hlinkClick r:id="rId22"/>
              </a:rPr>
              <a:t>PubMed</a:t>
            </a:r>
            <a:endParaRPr lang="en-US" dirty="0"/>
          </a:p>
          <a:p>
            <a:pPr lvl="1"/>
            <a:r>
              <a:rPr lang="en-US" dirty="0">
                <a:hlinkClick r:id="rId23"/>
              </a:rPr>
              <a:t>Article</a:t>
            </a:r>
            <a:endParaRPr lang="en-US" dirty="0"/>
          </a:p>
          <a:p>
            <a:r>
              <a:rPr lang="en-US" dirty="0" err="1"/>
              <a:t>Braak</a:t>
            </a:r>
            <a:r>
              <a:rPr lang="en-US" dirty="0"/>
              <a:t>, H. </a:t>
            </a:r>
            <a:r>
              <a:rPr lang="en-US" i="1" dirty="0"/>
              <a:t>et al</a:t>
            </a:r>
            <a:r>
              <a:rPr lang="en-US" dirty="0"/>
              <a:t>. Staging of brain pathology related to sporadic Parkinson's disease. </a:t>
            </a:r>
            <a:r>
              <a:rPr lang="en-US" dirty="0" err="1"/>
              <a:t>Neurobiol</a:t>
            </a:r>
            <a:r>
              <a:rPr lang="en-US" dirty="0"/>
              <a:t>. Aging 24, 197–211 (2003). </a:t>
            </a:r>
          </a:p>
          <a:p>
            <a:pPr lvl="1"/>
            <a:r>
              <a:rPr lang="en-US" dirty="0">
                <a:hlinkClick r:id="rId24"/>
              </a:rPr>
              <a:t>ISI</a:t>
            </a:r>
            <a:endParaRPr lang="en-US" dirty="0"/>
          </a:p>
          <a:p>
            <a:pPr lvl="1"/>
            <a:r>
              <a:rPr lang="en-US" dirty="0">
                <a:hlinkClick r:id="rId25"/>
              </a:rPr>
              <a:t>PubMed</a:t>
            </a:r>
            <a:endParaRPr lang="en-US" dirty="0"/>
          </a:p>
          <a:p>
            <a:pPr lvl="1"/>
            <a:r>
              <a:rPr lang="en-US" dirty="0">
                <a:hlinkClick r:id="rId26"/>
              </a:rPr>
              <a:t>Article</a:t>
            </a:r>
            <a:endParaRPr lang="en-US" dirty="0"/>
          </a:p>
          <a:p>
            <a:r>
              <a:rPr lang="en-US" dirty="0"/>
              <a:t>Jenner, P. Dopamine agonists, receptor selectivity and dyskinesia induction in Parkinson's disease. </a:t>
            </a:r>
            <a:r>
              <a:rPr lang="en-US" dirty="0" err="1"/>
              <a:t>Curr</a:t>
            </a:r>
            <a:r>
              <a:rPr lang="en-US" dirty="0"/>
              <a:t>. </a:t>
            </a:r>
            <a:r>
              <a:rPr lang="en-US" dirty="0" err="1"/>
              <a:t>Opin</a:t>
            </a:r>
            <a:r>
              <a:rPr lang="en-US" dirty="0"/>
              <a:t>. Neurol. 16 (Suppl. 1), S3–S7 (2003). </a:t>
            </a:r>
          </a:p>
          <a:p>
            <a:r>
              <a:rPr lang="en-US" dirty="0" err="1"/>
              <a:t>Huot</a:t>
            </a:r>
            <a:r>
              <a:rPr lang="en-US" dirty="0"/>
              <a:t>, P., Johnston, T. H., </a:t>
            </a:r>
            <a:r>
              <a:rPr lang="en-US" dirty="0" err="1"/>
              <a:t>Koprich</a:t>
            </a:r>
            <a:r>
              <a:rPr lang="en-US" dirty="0"/>
              <a:t>, J. B., Fox, S. H. &amp; </a:t>
            </a:r>
            <a:r>
              <a:rPr lang="en-US" dirty="0" err="1"/>
              <a:t>Brotchie</a:t>
            </a:r>
            <a:r>
              <a:rPr lang="en-US" dirty="0"/>
              <a:t>, J. M. The pharmacology of L-DOPA-induced dyskinesia in Parkinson's disease. </a:t>
            </a:r>
            <a:r>
              <a:rPr lang="en-US" dirty="0" err="1"/>
              <a:t>Pharmacol</a:t>
            </a:r>
            <a:r>
              <a:rPr lang="en-US" dirty="0"/>
              <a:t>. Rev. 65, 171–222 (2013). </a:t>
            </a:r>
          </a:p>
          <a:p>
            <a:pPr lvl="1"/>
            <a:r>
              <a:rPr lang="en-US" dirty="0">
                <a:hlinkClick r:id="rId27"/>
              </a:rPr>
              <a:t>CAS</a:t>
            </a:r>
            <a:endParaRPr lang="en-US" dirty="0"/>
          </a:p>
          <a:p>
            <a:pPr lvl="1"/>
            <a:r>
              <a:rPr lang="en-US" dirty="0">
                <a:hlinkClick r:id="rId28"/>
              </a:rPr>
              <a:t>ISI</a:t>
            </a:r>
            <a:endParaRPr lang="en-US" dirty="0"/>
          </a:p>
          <a:p>
            <a:pPr lvl="1"/>
            <a:r>
              <a:rPr lang="en-US" dirty="0">
                <a:hlinkClick r:id="rId29"/>
              </a:rPr>
              <a:t>PubMed</a:t>
            </a:r>
            <a:endParaRPr lang="en-US" dirty="0"/>
          </a:p>
          <a:p>
            <a:pPr lvl="1"/>
            <a:r>
              <a:rPr lang="en-US" dirty="0">
                <a:hlinkClick r:id="rId30"/>
              </a:rPr>
              <a:t>Article</a:t>
            </a:r>
            <a:endParaRPr lang="en-US" dirty="0"/>
          </a:p>
          <a:p>
            <a:r>
              <a:rPr lang="en-US" dirty="0"/>
              <a:t>Thompson, W. G. Successful brain grafting. N. Y. Med. J. 51, 701–702 (1890). </a:t>
            </a:r>
          </a:p>
          <a:p>
            <a:r>
              <a:rPr lang="en-US" dirty="0"/>
              <a:t>Olson, L. &amp; </a:t>
            </a:r>
            <a:r>
              <a:rPr lang="en-US" dirty="0" err="1"/>
              <a:t>Seiger</a:t>
            </a:r>
            <a:r>
              <a:rPr lang="en-US" dirty="0"/>
              <a:t>, A. Brain tissue transplanted to the anterior chamber of the eye: 2. Fluorescence </a:t>
            </a:r>
            <a:r>
              <a:rPr lang="en-US" dirty="0" err="1"/>
              <a:t>histochemistry</a:t>
            </a:r>
            <a:r>
              <a:rPr lang="en-US" dirty="0"/>
              <a:t> of immature catecholamine- and 5-hydroxytryptamine neurons innervating the rat vas deferens. Cell Tissue Res. 158, 141–150 (1975). </a:t>
            </a:r>
          </a:p>
          <a:p>
            <a:pPr lvl="1"/>
            <a:r>
              <a:rPr lang="en-US" dirty="0">
                <a:hlinkClick r:id="rId31"/>
              </a:rPr>
              <a:t>CAS</a:t>
            </a:r>
            <a:endParaRPr lang="en-US" dirty="0"/>
          </a:p>
          <a:p>
            <a:pPr lvl="1"/>
            <a:r>
              <a:rPr lang="en-US" dirty="0">
                <a:hlinkClick r:id="rId32"/>
              </a:rPr>
              <a:t>PubMed</a:t>
            </a:r>
            <a:endParaRPr lang="en-US" dirty="0"/>
          </a:p>
          <a:p>
            <a:pPr lvl="1"/>
            <a:r>
              <a:rPr lang="en-US" dirty="0">
                <a:hlinkClick r:id="rId33"/>
              </a:rPr>
              <a:t>Article</a:t>
            </a:r>
            <a:endParaRPr lang="en-US" dirty="0"/>
          </a:p>
          <a:p>
            <a:r>
              <a:rPr lang="en-US" dirty="0"/>
              <a:t>Olson, L. &amp; </a:t>
            </a:r>
            <a:r>
              <a:rPr lang="en-US" dirty="0" err="1"/>
              <a:t>Seiger</a:t>
            </a:r>
            <a:r>
              <a:rPr lang="en-US" dirty="0"/>
              <a:t>, A. Development and growth of immature monoamine neurons in rat and man </a:t>
            </a:r>
            <a:r>
              <a:rPr lang="en-US" i="1" dirty="0"/>
              <a:t>in situ</a:t>
            </a:r>
            <a:r>
              <a:rPr lang="en-US" dirty="0"/>
              <a:t> and following intraocular transplantation in the rat. Brain Res. 62, 353–360 (1973). </a:t>
            </a:r>
          </a:p>
          <a:p>
            <a:pPr lvl="1"/>
            <a:r>
              <a:rPr lang="en-US" dirty="0">
                <a:hlinkClick r:id="rId34"/>
              </a:rPr>
              <a:t>CAS</a:t>
            </a:r>
            <a:endParaRPr lang="en-US" dirty="0"/>
          </a:p>
          <a:p>
            <a:pPr lvl="1"/>
            <a:r>
              <a:rPr lang="en-US" dirty="0">
                <a:hlinkClick r:id="rId35"/>
              </a:rPr>
              <a:t>PubMed</a:t>
            </a:r>
            <a:endParaRPr lang="en-US" dirty="0"/>
          </a:p>
          <a:p>
            <a:pPr lvl="1"/>
            <a:r>
              <a:rPr lang="en-US" dirty="0">
                <a:hlinkClick r:id="rId36"/>
              </a:rPr>
              <a:t>Article</a:t>
            </a:r>
            <a:endParaRPr lang="en-US" dirty="0"/>
          </a:p>
          <a:p>
            <a:r>
              <a:rPr lang="en-US" dirty="0"/>
              <a:t>Olson, L. &amp; </a:t>
            </a:r>
            <a:r>
              <a:rPr lang="en-US" dirty="0" err="1"/>
              <a:t>Seiger</a:t>
            </a:r>
            <a:r>
              <a:rPr lang="en-US" dirty="0"/>
              <a:t>, A. Brain tissue transplanted to the anterior chamber of the eye. 1. Fluorescence </a:t>
            </a:r>
            <a:r>
              <a:rPr lang="en-US" dirty="0" err="1"/>
              <a:t>histochemistry</a:t>
            </a:r>
            <a:r>
              <a:rPr lang="en-US" dirty="0"/>
              <a:t> of immature catecholamine and 5-hydroxytryptamine neurons </a:t>
            </a:r>
            <a:r>
              <a:rPr lang="en-US" dirty="0" err="1"/>
              <a:t>reinnervating</a:t>
            </a:r>
            <a:r>
              <a:rPr lang="en-US" dirty="0"/>
              <a:t> the rat iris. Z. </a:t>
            </a:r>
            <a:r>
              <a:rPr lang="en-US" dirty="0" err="1"/>
              <a:t>Zellforsch</a:t>
            </a:r>
            <a:r>
              <a:rPr lang="en-US" dirty="0"/>
              <a:t>. </a:t>
            </a:r>
            <a:r>
              <a:rPr lang="en-US" dirty="0" err="1"/>
              <a:t>Mikrosk</a:t>
            </a:r>
            <a:r>
              <a:rPr lang="en-US" dirty="0"/>
              <a:t>. Anat. 135, 175–194 (1972). </a:t>
            </a:r>
          </a:p>
          <a:p>
            <a:pPr lvl="1"/>
            <a:r>
              <a:rPr lang="en-US" dirty="0">
                <a:hlinkClick r:id="rId37"/>
              </a:rPr>
              <a:t>CAS</a:t>
            </a:r>
            <a:endParaRPr lang="en-US" dirty="0"/>
          </a:p>
          <a:p>
            <a:pPr lvl="1"/>
            <a:r>
              <a:rPr lang="en-US" dirty="0">
                <a:hlinkClick r:id="rId38"/>
              </a:rPr>
              <a:t>PubMed</a:t>
            </a:r>
            <a:endParaRPr lang="en-US" dirty="0"/>
          </a:p>
          <a:p>
            <a:pPr lvl="1"/>
            <a:r>
              <a:rPr lang="en-US" dirty="0">
                <a:hlinkClick r:id="rId39"/>
              </a:rPr>
              <a:t>Article</a:t>
            </a:r>
            <a:endParaRPr lang="en-US" dirty="0"/>
          </a:p>
          <a:p>
            <a:r>
              <a:rPr lang="en-US" dirty="0"/>
              <a:t>Barker, R. &amp; </a:t>
            </a:r>
            <a:r>
              <a:rPr lang="en-US" dirty="0" err="1"/>
              <a:t>Dunnett</a:t>
            </a:r>
            <a:r>
              <a:rPr lang="en-US" dirty="0"/>
              <a:t>, S. The biology and </a:t>
            </a:r>
            <a:r>
              <a:rPr lang="en-US" dirty="0" err="1"/>
              <a:t>behaviour</a:t>
            </a:r>
            <a:r>
              <a:rPr lang="en-US" dirty="0"/>
              <a:t> of </a:t>
            </a:r>
            <a:r>
              <a:rPr lang="en-US" dirty="0" err="1"/>
              <a:t>intracerebral</a:t>
            </a:r>
            <a:r>
              <a:rPr lang="en-US" dirty="0"/>
              <a:t> adrenal transplants in animals and man. Rev. </a:t>
            </a:r>
            <a:r>
              <a:rPr lang="en-US" dirty="0" err="1"/>
              <a:t>Neurosci</a:t>
            </a:r>
            <a:r>
              <a:rPr lang="en-US" dirty="0"/>
              <a:t>. 4, 113–146 (1993). </a:t>
            </a:r>
          </a:p>
          <a:p>
            <a:pPr lvl="1"/>
            <a:r>
              <a:rPr lang="en-US" dirty="0">
                <a:hlinkClick r:id="rId40"/>
              </a:rPr>
              <a:t>CAS</a:t>
            </a:r>
            <a:endParaRPr lang="en-US" dirty="0"/>
          </a:p>
          <a:p>
            <a:pPr lvl="1"/>
            <a:r>
              <a:rPr lang="en-US" dirty="0">
                <a:hlinkClick r:id="rId41"/>
              </a:rPr>
              <a:t>PubMed</a:t>
            </a:r>
            <a:endParaRPr lang="en-US" dirty="0"/>
          </a:p>
          <a:p>
            <a:pPr lvl="1"/>
            <a:r>
              <a:rPr lang="en-US" dirty="0">
                <a:hlinkClick r:id="rId42"/>
              </a:rPr>
              <a:t>Article</a:t>
            </a:r>
            <a:endParaRPr lang="en-US" dirty="0"/>
          </a:p>
          <a:p>
            <a:r>
              <a:rPr lang="en-US" dirty="0" err="1"/>
              <a:t>Ungerstedt</a:t>
            </a:r>
            <a:r>
              <a:rPr lang="en-US" dirty="0"/>
              <a:t>, U., </a:t>
            </a:r>
            <a:r>
              <a:rPr lang="en-US" dirty="0" err="1"/>
              <a:t>Ljungberg</a:t>
            </a:r>
            <a:r>
              <a:rPr lang="en-US" dirty="0"/>
              <a:t>, T. &amp; </a:t>
            </a:r>
            <a:r>
              <a:rPr lang="en-US" dirty="0" err="1"/>
              <a:t>Steg</a:t>
            </a:r>
            <a:r>
              <a:rPr lang="en-US" dirty="0"/>
              <a:t>, G. Behavioral, physiological, and neurochemical changes after 6-hydroxydopamine-induced degeneration of the </a:t>
            </a:r>
            <a:r>
              <a:rPr lang="en-US" dirty="0" err="1"/>
              <a:t>nigro</a:t>
            </a:r>
            <a:r>
              <a:rPr lang="en-US" dirty="0"/>
              <a:t>-striatal dopamine neurons. Adv. Neurol. 5, 421–426 (1974). </a:t>
            </a:r>
          </a:p>
          <a:p>
            <a:pPr lvl="1"/>
            <a:r>
              <a:rPr lang="en-US" dirty="0">
                <a:hlinkClick r:id="rId43"/>
              </a:rPr>
              <a:t>CAS</a:t>
            </a:r>
            <a:endParaRPr lang="en-US" dirty="0"/>
          </a:p>
          <a:p>
            <a:pPr lvl="1"/>
            <a:r>
              <a:rPr lang="en-US" dirty="0">
                <a:hlinkClick r:id="rId44"/>
              </a:rPr>
              <a:t>PubMed</a:t>
            </a:r>
            <a:endParaRPr lang="en-US" dirty="0"/>
          </a:p>
          <a:p>
            <a:r>
              <a:rPr lang="en-US" dirty="0" err="1"/>
              <a:t>Ungerstedt</a:t>
            </a:r>
            <a:r>
              <a:rPr lang="en-US" dirty="0"/>
              <a:t>, U. &amp; </a:t>
            </a:r>
            <a:r>
              <a:rPr lang="en-US" dirty="0" err="1"/>
              <a:t>Arbuthnott</a:t>
            </a:r>
            <a:r>
              <a:rPr lang="en-US" dirty="0"/>
              <a:t>, G. W. Quantitative recording of rotational behavior in rats after 6-hydroxy-dopamine lesions of the </a:t>
            </a:r>
            <a:r>
              <a:rPr lang="en-US" dirty="0" err="1"/>
              <a:t>nigrostriatal</a:t>
            </a:r>
            <a:r>
              <a:rPr lang="en-US" dirty="0"/>
              <a:t> dopamine system. Brain Res. 24, 485–493 (1970). </a:t>
            </a:r>
          </a:p>
          <a:p>
            <a:pPr lvl="1"/>
            <a:r>
              <a:rPr lang="en-US" dirty="0">
                <a:hlinkClick r:id="rId45"/>
              </a:rPr>
              <a:t>CAS</a:t>
            </a:r>
            <a:endParaRPr lang="en-US" dirty="0"/>
          </a:p>
          <a:p>
            <a:pPr lvl="1"/>
            <a:r>
              <a:rPr lang="en-US" dirty="0">
                <a:hlinkClick r:id="rId46"/>
              </a:rPr>
              <a:t>PubMed</a:t>
            </a:r>
            <a:endParaRPr lang="en-US" dirty="0"/>
          </a:p>
          <a:p>
            <a:pPr lvl="1"/>
            <a:r>
              <a:rPr lang="en-US" dirty="0">
                <a:hlinkClick r:id="rId47"/>
              </a:rPr>
              <a:t>Article</a:t>
            </a:r>
            <a:endParaRPr lang="en-US" dirty="0"/>
          </a:p>
          <a:p>
            <a:r>
              <a:rPr lang="en-US" dirty="0" err="1"/>
              <a:t>Ungerstedt</a:t>
            </a:r>
            <a:r>
              <a:rPr lang="en-US" dirty="0"/>
              <a:t>, U. 6-Hydroxy-dopamine induced degeneration of central monoamine neurons. Eur. J. </a:t>
            </a:r>
            <a:r>
              <a:rPr lang="en-US" dirty="0" err="1"/>
              <a:t>Pharmacol</a:t>
            </a:r>
            <a:r>
              <a:rPr lang="en-US" dirty="0"/>
              <a:t>. 5, 107–110 (1968). </a:t>
            </a:r>
          </a:p>
          <a:p>
            <a:pPr lvl="1"/>
            <a:r>
              <a:rPr lang="en-US" dirty="0">
                <a:hlinkClick r:id="rId48"/>
              </a:rPr>
              <a:t>CAS</a:t>
            </a:r>
            <a:endParaRPr lang="en-US" dirty="0"/>
          </a:p>
          <a:p>
            <a:pPr lvl="1"/>
            <a:r>
              <a:rPr lang="en-US" dirty="0">
                <a:hlinkClick r:id="rId49"/>
              </a:rPr>
              <a:t>ISI</a:t>
            </a:r>
            <a:endParaRPr lang="en-US" dirty="0"/>
          </a:p>
          <a:p>
            <a:pPr lvl="1"/>
            <a:r>
              <a:rPr lang="en-US" dirty="0">
                <a:hlinkClick r:id="rId50"/>
              </a:rPr>
              <a:t>PubMed</a:t>
            </a:r>
            <a:endParaRPr lang="en-US" dirty="0"/>
          </a:p>
          <a:p>
            <a:pPr lvl="1"/>
            <a:r>
              <a:rPr lang="en-US" dirty="0">
                <a:hlinkClick r:id="rId51"/>
              </a:rPr>
              <a:t>Article</a:t>
            </a:r>
            <a:endParaRPr lang="en-US" dirty="0"/>
          </a:p>
          <a:p>
            <a:r>
              <a:rPr lang="en-US" dirty="0"/>
              <a:t>Hudson, J. L. </a:t>
            </a:r>
            <a:r>
              <a:rPr lang="en-US" i="1" dirty="0"/>
              <a:t>et al</a:t>
            </a:r>
            <a:r>
              <a:rPr lang="en-US" dirty="0"/>
              <a:t>. Correlation of </a:t>
            </a:r>
            <a:r>
              <a:rPr lang="en-US" dirty="0" err="1"/>
              <a:t>apomorphine</a:t>
            </a:r>
            <a:r>
              <a:rPr lang="en-US" dirty="0"/>
              <a:t>- and amphetamine-induced turning with </a:t>
            </a:r>
            <a:r>
              <a:rPr lang="en-US" dirty="0" err="1"/>
              <a:t>nigrostriatal</a:t>
            </a:r>
            <a:r>
              <a:rPr lang="en-US" dirty="0"/>
              <a:t> dopamine content in unilateral 6-hydroxydopamine </a:t>
            </a:r>
            <a:r>
              <a:rPr lang="en-US" dirty="0" err="1"/>
              <a:t>lesioned</a:t>
            </a:r>
            <a:r>
              <a:rPr lang="en-US" dirty="0"/>
              <a:t> rats. Brain Res. 626, 167–174 (1993). </a:t>
            </a:r>
          </a:p>
          <a:p>
            <a:pPr lvl="1"/>
            <a:r>
              <a:rPr lang="en-US" dirty="0">
                <a:hlinkClick r:id="rId52"/>
              </a:rPr>
              <a:t>CAS</a:t>
            </a:r>
            <a:endParaRPr lang="en-US" dirty="0"/>
          </a:p>
          <a:p>
            <a:pPr lvl="1"/>
            <a:r>
              <a:rPr lang="en-US" dirty="0">
                <a:hlinkClick r:id="rId53"/>
              </a:rPr>
              <a:t>ISI</a:t>
            </a:r>
            <a:endParaRPr lang="en-US" dirty="0"/>
          </a:p>
          <a:p>
            <a:pPr lvl="1"/>
            <a:r>
              <a:rPr lang="en-US" dirty="0">
                <a:hlinkClick r:id="rId54"/>
              </a:rPr>
              <a:t>PubMed</a:t>
            </a:r>
            <a:endParaRPr lang="en-US" dirty="0"/>
          </a:p>
          <a:p>
            <a:pPr lvl="1"/>
            <a:r>
              <a:rPr lang="en-US" dirty="0">
                <a:hlinkClick r:id="rId55"/>
              </a:rPr>
              <a:t>Article</a:t>
            </a:r>
            <a:endParaRPr lang="en-US" dirty="0"/>
          </a:p>
          <a:p>
            <a:r>
              <a:rPr lang="en-US" dirty="0"/>
              <a:t>Freed, W. J. </a:t>
            </a:r>
            <a:r>
              <a:rPr lang="en-US" i="1" dirty="0"/>
              <a:t>et al</a:t>
            </a:r>
            <a:r>
              <a:rPr lang="en-US" dirty="0"/>
              <a:t>. Transplanted adrenal </a:t>
            </a:r>
            <a:r>
              <a:rPr lang="en-US" dirty="0" err="1"/>
              <a:t>chromaffin</a:t>
            </a:r>
            <a:r>
              <a:rPr lang="en-US" dirty="0"/>
              <a:t> cells in rat brain reduce lesion-induced rotational </a:t>
            </a:r>
            <a:r>
              <a:rPr lang="en-US" dirty="0" err="1"/>
              <a:t>behaviour</a:t>
            </a:r>
            <a:r>
              <a:rPr lang="en-US" dirty="0"/>
              <a:t>. Nature 292, 351–352 (1981). </a:t>
            </a:r>
          </a:p>
          <a:p>
            <a:pPr lvl="1"/>
            <a:r>
              <a:rPr lang="en-US" dirty="0">
                <a:hlinkClick r:id="rId56"/>
              </a:rPr>
              <a:t>CAS</a:t>
            </a:r>
            <a:endParaRPr lang="en-US" dirty="0"/>
          </a:p>
          <a:p>
            <a:pPr lvl="1"/>
            <a:r>
              <a:rPr lang="en-US" dirty="0">
                <a:hlinkClick r:id="rId57"/>
              </a:rPr>
              <a:t>ISI</a:t>
            </a:r>
            <a:endParaRPr lang="en-US" dirty="0"/>
          </a:p>
          <a:p>
            <a:pPr lvl="1"/>
            <a:r>
              <a:rPr lang="en-US" dirty="0">
                <a:hlinkClick r:id="rId58"/>
              </a:rPr>
              <a:t>PubMed</a:t>
            </a:r>
            <a:endParaRPr lang="en-US" dirty="0"/>
          </a:p>
          <a:p>
            <a:pPr lvl="1"/>
            <a:r>
              <a:rPr lang="en-US" dirty="0">
                <a:hlinkClick r:id="rId59"/>
              </a:rPr>
              <a:t>Article</a:t>
            </a:r>
            <a:endParaRPr lang="en-US" dirty="0"/>
          </a:p>
          <a:p>
            <a:r>
              <a:rPr lang="en-US" dirty="0" err="1"/>
              <a:t>Perlow</a:t>
            </a:r>
            <a:r>
              <a:rPr lang="en-US" dirty="0"/>
              <a:t>, M. J. </a:t>
            </a:r>
            <a:r>
              <a:rPr lang="en-US" i="1" dirty="0"/>
              <a:t>et al</a:t>
            </a:r>
            <a:r>
              <a:rPr lang="en-US" dirty="0"/>
              <a:t>. Brain grafts reduce motor abnormalities produced by destruction of </a:t>
            </a:r>
            <a:r>
              <a:rPr lang="en-US" dirty="0" err="1"/>
              <a:t>nigrostriatal</a:t>
            </a:r>
            <a:r>
              <a:rPr lang="en-US" dirty="0"/>
              <a:t> dopamine system. Science 204, 643–647 (1979). </a:t>
            </a:r>
          </a:p>
          <a:p>
            <a:pPr lvl="1"/>
            <a:r>
              <a:rPr lang="en-US" dirty="0">
                <a:hlinkClick r:id="rId60"/>
              </a:rPr>
              <a:t>CAS</a:t>
            </a:r>
            <a:endParaRPr lang="en-US" dirty="0"/>
          </a:p>
          <a:p>
            <a:pPr lvl="1"/>
            <a:r>
              <a:rPr lang="en-US" dirty="0">
                <a:hlinkClick r:id="rId61"/>
              </a:rPr>
              <a:t>ISI</a:t>
            </a:r>
            <a:endParaRPr lang="en-US" dirty="0"/>
          </a:p>
          <a:p>
            <a:pPr lvl="1"/>
            <a:r>
              <a:rPr lang="en-US" dirty="0">
                <a:hlinkClick r:id="rId62"/>
              </a:rPr>
              <a:t>PubMed</a:t>
            </a:r>
            <a:endParaRPr lang="en-US" dirty="0"/>
          </a:p>
          <a:p>
            <a:pPr lvl="1"/>
            <a:r>
              <a:rPr lang="en-US" dirty="0">
                <a:hlinkClick r:id="rId63"/>
              </a:rPr>
              <a:t>Article</a:t>
            </a:r>
            <a:endParaRPr lang="en-US" dirty="0"/>
          </a:p>
          <a:p>
            <a:r>
              <a:rPr lang="en-US" dirty="0"/>
              <a:t>Hoffer, B., Freed, W., Olson, L. &amp; Wyatt, R. J. Transplantation of dopamine-containing tissues to the central nervous system. </a:t>
            </a:r>
            <a:r>
              <a:rPr lang="en-US" dirty="0" err="1"/>
              <a:t>Clin</a:t>
            </a:r>
            <a:r>
              <a:rPr lang="en-US" dirty="0"/>
              <a:t>. </a:t>
            </a:r>
            <a:r>
              <a:rPr lang="en-US" dirty="0" err="1"/>
              <a:t>Neurosurg</a:t>
            </a:r>
            <a:r>
              <a:rPr lang="en-US" dirty="0"/>
              <a:t>. 31, 404–416 (1983). </a:t>
            </a:r>
          </a:p>
          <a:p>
            <a:pPr lvl="1"/>
            <a:r>
              <a:rPr lang="en-US" dirty="0">
                <a:hlinkClick r:id="rId64"/>
              </a:rPr>
              <a:t>CAS</a:t>
            </a:r>
            <a:endParaRPr lang="en-US" dirty="0"/>
          </a:p>
          <a:p>
            <a:pPr lvl="1"/>
            <a:r>
              <a:rPr lang="en-US" dirty="0">
                <a:hlinkClick r:id="rId65"/>
              </a:rPr>
              <a:t>PubMed</a:t>
            </a:r>
            <a:endParaRPr lang="en-US" dirty="0"/>
          </a:p>
          <a:p>
            <a:r>
              <a:rPr lang="en-US" dirty="0"/>
              <a:t>Freed, W. J. </a:t>
            </a:r>
            <a:r>
              <a:rPr lang="en-US" i="1" dirty="0"/>
              <a:t>et al</a:t>
            </a:r>
            <a:r>
              <a:rPr lang="en-US" dirty="0"/>
              <a:t>. Restoration of dopaminergic function by grafting of fetal rat </a:t>
            </a:r>
            <a:r>
              <a:rPr lang="en-US" dirty="0" err="1"/>
              <a:t>substantia</a:t>
            </a:r>
            <a:r>
              <a:rPr lang="en-US" dirty="0"/>
              <a:t> </a:t>
            </a:r>
            <a:r>
              <a:rPr lang="en-US" dirty="0" err="1"/>
              <a:t>nigra</a:t>
            </a:r>
            <a:r>
              <a:rPr lang="en-US" dirty="0"/>
              <a:t> to the caudate nucleus: long-term behavioral, biochemical, and </a:t>
            </a:r>
            <a:r>
              <a:rPr lang="en-US" dirty="0" err="1"/>
              <a:t>histochemical</a:t>
            </a:r>
            <a:r>
              <a:rPr lang="en-US" dirty="0"/>
              <a:t> studies. Ann. Neurol. 8, 510–519 (1980). </a:t>
            </a:r>
          </a:p>
          <a:p>
            <a:pPr lvl="1"/>
            <a:r>
              <a:rPr lang="en-US" dirty="0">
                <a:hlinkClick r:id="rId66"/>
              </a:rPr>
              <a:t>CAS</a:t>
            </a:r>
            <a:endParaRPr lang="en-US" dirty="0"/>
          </a:p>
          <a:p>
            <a:pPr lvl="1"/>
            <a:r>
              <a:rPr lang="en-US" dirty="0">
                <a:hlinkClick r:id="rId67"/>
              </a:rPr>
              <a:t>ISI</a:t>
            </a:r>
            <a:endParaRPr lang="en-US" dirty="0"/>
          </a:p>
          <a:p>
            <a:pPr lvl="1"/>
            <a:r>
              <a:rPr lang="en-US" dirty="0">
                <a:hlinkClick r:id="rId68"/>
              </a:rPr>
              <a:t>PubMed</a:t>
            </a:r>
            <a:endParaRPr lang="en-US" dirty="0"/>
          </a:p>
          <a:p>
            <a:pPr lvl="1"/>
            <a:r>
              <a:rPr lang="en-US" dirty="0">
                <a:hlinkClick r:id="rId69"/>
              </a:rPr>
              <a:t>Article</a:t>
            </a:r>
            <a:endParaRPr lang="en-US" dirty="0"/>
          </a:p>
          <a:p>
            <a:r>
              <a:rPr lang="en-US" dirty="0" err="1"/>
              <a:t>Björklund</a:t>
            </a:r>
            <a:r>
              <a:rPr lang="en-US" dirty="0"/>
              <a:t>, A., </a:t>
            </a:r>
            <a:r>
              <a:rPr lang="en-US" dirty="0" err="1"/>
              <a:t>Stenevi</a:t>
            </a:r>
            <a:r>
              <a:rPr lang="en-US" dirty="0"/>
              <a:t>, U., </a:t>
            </a:r>
            <a:r>
              <a:rPr lang="en-US" dirty="0" err="1"/>
              <a:t>Dunnett</a:t>
            </a:r>
            <a:r>
              <a:rPr lang="en-US" dirty="0"/>
              <a:t>, S. B. &amp; </a:t>
            </a:r>
            <a:r>
              <a:rPr lang="en-US" dirty="0" err="1"/>
              <a:t>Iversen</a:t>
            </a:r>
            <a:r>
              <a:rPr lang="en-US" dirty="0"/>
              <a:t>, S. D. Functional reactivation of the </a:t>
            </a:r>
            <a:r>
              <a:rPr lang="en-US" dirty="0" err="1"/>
              <a:t>deafferented</a:t>
            </a:r>
            <a:r>
              <a:rPr lang="en-US" dirty="0"/>
              <a:t> </a:t>
            </a:r>
            <a:r>
              <a:rPr lang="en-US" dirty="0" err="1"/>
              <a:t>neostriatum</a:t>
            </a:r>
            <a:r>
              <a:rPr lang="en-US" dirty="0"/>
              <a:t> by </a:t>
            </a:r>
            <a:r>
              <a:rPr lang="en-US" dirty="0" err="1"/>
              <a:t>nigral</a:t>
            </a:r>
            <a:r>
              <a:rPr lang="en-US" dirty="0"/>
              <a:t> transplants. Nature 289, 497–499 (1981). </a:t>
            </a:r>
          </a:p>
          <a:p>
            <a:pPr lvl="1"/>
            <a:r>
              <a:rPr lang="en-US" dirty="0">
                <a:hlinkClick r:id="rId70"/>
              </a:rPr>
              <a:t>CAS</a:t>
            </a:r>
            <a:endParaRPr lang="en-US" dirty="0"/>
          </a:p>
          <a:p>
            <a:pPr lvl="1"/>
            <a:r>
              <a:rPr lang="en-US" dirty="0">
                <a:hlinkClick r:id="rId71"/>
              </a:rPr>
              <a:t>ISI</a:t>
            </a:r>
            <a:endParaRPr lang="en-US" dirty="0"/>
          </a:p>
          <a:p>
            <a:pPr lvl="1"/>
            <a:r>
              <a:rPr lang="en-US" dirty="0">
                <a:hlinkClick r:id="rId72"/>
              </a:rPr>
              <a:t>PubMed</a:t>
            </a:r>
            <a:endParaRPr lang="en-US" dirty="0"/>
          </a:p>
          <a:p>
            <a:pPr lvl="1"/>
            <a:r>
              <a:rPr lang="en-US" dirty="0">
                <a:hlinkClick r:id="rId73"/>
              </a:rPr>
              <a:t>Article</a:t>
            </a:r>
            <a:endParaRPr lang="en-US" dirty="0"/>
          </a:p>
          <a:p>
            <a:r>
              <a:rPr lang="en-US" dirty="0" err="1"/>
              <a:t>Björklund</a:t>
            </a:r>
            <a:r>
              <a:rPr lang="en-US" dirty="0"/>
              <a:t>, A., </a:t>
            </a:r>
            <a:r>
              <a:rPr lang="en-US" dirty="0" err="1"/>
              <a:t>Dunnett</a:t>
            </a:r>
            <a:r>
              <a:rPr lang="en-US" dirty="0"/>
              <a:t>, S. B., </a:t>
            </a:r>
            <a:r>
              <a:rPr lang="en-US" dirty="0" err="1"/>
              <a:t>Stenevi</a:t>
            </a:r>
            <a:r>
              <a:rPr lang="en-US" dirty="0"/>
              <a:t>, U., Lewis, M. E. &amp; </a:t>
            </a:r>
            <a:r>
              <a:rPr lang="en-US" dirty="0" err="1"/>
              <a:t>Iversen</a:t>
            </a:r>
            <a:r>
              <a:rPr lang="en-US" dirty="0"/>
              <a:t>, S. D. </a:t>
            </a:r>
            <a:r>
              <a:rPr lang="en-US" dirty="0" err="1"/>
              <a:t>Reinnervation</a:t>
            </a:r>
            <a:r>
              <a:rPr lang="en-US" dirty="0"/>
              <a:t> of the </a:t>
            </a:r>
            <a:r>
              <a:rPr lang="en-US" dirty="0" err="1"/>
              <a:t>denervated</a:t>
            </a:r>
            <a:r>
              <a:rPr lang="en-US" dirty="0"/>
              <a:t> striatum by </a:t>
            </a:r>
            <a:r>
              <a:rPr lang="en-US" dirty="0" err="1"/>
              <a:t>substantia</a:t>
            </a:r>
            <a:r>
              <a:rPr lang="en-US" dirty="0"/>
              <a:t> </a:t>
            </a:r>
            <a:r>
              <a:rPr lang="en-US" dirty="0" err="1"/>
              <a:t>nigra</a:t>
            </a:r>
            <a:r>
              <a:rPr lang="en-US" dirty="0"/>
              <a:t> transplants: functional consequences as revealed by pharmacological and sensorimotor testing. Brain Res. 199, 307–333 (1980). </a:t>
            </a:r>
          </a:p>
          <a:p>
            <a:pPr lvl="1"/>
            <a:r>
              <a:rPr lang="en-US" dirty="0">
                <a:hlinkClick r:id="rId74"/>
              </a:rPr>
              <a:t>CAS</a:t>
            </a:r>
            <a:endParaRPr lang="en-US" dirty="0"/>
          </a:p>
          <a:p>
            <a:pPr lvl="1"/>
            <a:r>
              <a:rPr lang="en-US" dirty="0">
                <a:hlinkClick r:id="rId71"/>
              </a:rPr>
              <a:t>ISI</a:t>
            </a:r>
            <a:endParaRPr lang="en-US" dirty="0"/>
          </a:p>
          <a:p>
            <a:pPr lvl="1"/>
            <a:r>
              <a:rPr lang="en-US" dirty="0">
                <a:hlinkClick r:id="rId75"/>
              </a:rPr>
              <a:t>PubMed</a:t>
            </a:r>
            <a:endParaRPr lang="en-US" dirty="0"/>
          </a:p>
          <a:p>
            <a:pPr lvl="1"/>
            <a:r>
              <a:rPr lang="en-US" dirty="0">
                <a:hlinkClick r:id="rId76"/>
              </a:rPr>
              <a:t>Article</a:t>
            </a:r>
            <a:endParaRPr lang="en-US" dirty="0"/>
          </a:p>
          <a:p>
            <a:r>
              <a:rPr lang="en-US" dirty="0" err="1"/>
              <a:t>Björklund</a:t>
            </a:r>
            <a:r>
              <a:rPr lang="en-US" dirty="0"/>
              <a:t>, A. &amp; </a:t>
            </a:r>
            <a:r>
              <a:rPr lang="en-US" dirty="0" err="1"/>
              <a:t>Stenevi</a:t>
            </a:r>
            <a:r>
              <a:rPr lang="en-US" dirty="0"/>
              <a:t>, U. Reconstruction of the </a:t>
            </a:r>
            <a:r>
              <a:rPr lang="en-US" dirty="0" err="1"/>
              <a:t>nigrostriatal</a:t>
            </a:r>
            <a:r>
              <a:rPr lang="en-US" dirty="0"/>
              <a:t> dopamine pathway by </a:t>
            </a:r>
            <a:r>
              <a:rPr lang="en-US" dirty="0" err="1"/>
              <a:t>intracerebral</a:t>
            </a:r>
            <a:r>
              <a:rPr lang="en-US" dirty="0"/>
              <a:t> </a:t>
            </a:r>
            <a:r>
              <a:rPr lang="en-US" dirty="0" err="1"/>
              <a:t>nigral</a:t>
            </a:r>
            <a:r>
              <a:rPr lang="en-US" dirty="0"/>
              <a:t> transplants. Brain Res. 177, 555–560 (1979). </a:t>
            </a:r>
          </a:p>
          <a:p>
            <a:pPr lvl="1"/>
            <a:r>
              <a:rPr lang="en-US" dirty="0">
                <a:hlinkClick r:id="rId71"/>
              </a:rPr>
              <a:t>ISI</a:t>
            </a:r>
            <a:endParaRPr lang="en-US" dirty="0"/>
          </a:p>
          <a:p>
            <a:pPr lvl="1"/>
            <a:r>
              <a:rPr lang="en-US" dirty="0">
                <a:hlinkClick r:id="rId77"/>
              </a:rPr>
              <a:t>PubMed</a:t>
            </a:r>
            <a:endParaRPr lang="en-US" dirty="0"/>
          </a:p>
          <a:p>
            <a:pPr lvl="1"/>
            <a:r>
              <a:rPr lang="en-US" dirty="0">
                <a:hlinkClick r:id="rId78"/>
              </a:rPr>
              <a:t>Article</a:t>
            </a:r>
            <a:endParaRPr lang="en-US" dirty="0"/>
          </a:p>
          <a:p>
            <a:r>
              <a:rPr lang="en-US" dirty="0" err="1"/>
              <a:t>Björklund</a:t>
            </a:r>
            <a:r>
              <a:rPr lang="en-US" dirty="0"/>
              <a:t>, A., </a:t>
            </a:r>
            <a:r>
              <a:rPr lang="en-US" dirty="0" err="1"/>
              <a:t>Stenevi</a:t>
            </a:r>
            <a:r>
              <a:rPr lang="en-US" dirty="0"/>
              <a:t>, U., Schmidt, R. H., </a:t>
            </a:r>
            <a:r>
              <a:rPr lang="en-US" dirty="0" err="1"/>
              <a:t>Dunnett</a:t>
            </a:r>
            <a:r>
              <a:rPr lang="en-US" dirty="0"/>
              <a:t>, S. B. &amp; Gage, F. H. </a:t>
            </a:r>
            <a:r>
              <a:rPr lang="en-US" dirty="0" err="1"/>
              <a:t>Intracerebral</a:t>
            </a:r>
            <a:r>
              <a:rPr lang="en-US" dirty="0"/>
              <a:t> grafting of neuronal cell suspensions. II. Survival and growth of </a:t>
            </a:r>
            <a:r>
              <a:rPr lang="en-US" dirty="0" err="1"/>
              <a:t>nigral</a:t>
            </a:r>
            <a:r>
              <a:rPr lang="en-US" dirty="0"/>
              <a:t> cell suspensions implanted in different brain sites. </a:t>
            </a:r>
            <a:r>
              <a:rPr lang="en-US" dirty="0" err="1"/>
              <a:t>Acta</a:t>
            </a:r>
            <a:r>
              <a:rPr lang="en-US" dirty="0"/>
              <a:t> Physiol. Scand. Suppl. 522, 9–18 (1983). </a:t>
            </a:r>
          </a:p>
          <a:p>
            <a:pPr lvl="1"/>
            <a:r>
              <a:rPr lang="en-US" dirty="0">
                <a:hlinkClick r:id="rId79"/>
              </a:rPr>
              <a:t>PubMed</a:t>
            </a:r>
            <a:endParaRPr lang="en-US" dirty="0"/>
          </a:p>
          <a:p>
            <a:r>
              <a:rPr lang="en-US" dirty="0" err="1"/>
              <a:t>Brundin</a:t>
            </a:r>
            <a:r>
              <a:rPr lang="en-US" dirty="0"/>
              <a:t>, P., Barker, R. A. &amp; </a:t>
            </a:r>
            <a:r>
              <a:rPr lang="en-US" dirty="0" err="1"/>
              <a:t>Parmar</a:t>
            </a:r>
            <a:r>
              <a:rPr lang="en-US" dirty="0"/>
              <a:t>, M. Neural grafting in Parkinson's disease: problems and possibilities. </a:t>
            </a:r>
            <a:r>
              <a:rPr lang="en-US" dirty="0" err="1"/>
              <a:t>Prog</a:t>
            </a:r>
            <a:r>
              <a:rPr lang="en-US" dirty="0"/>
              <a:t>. Brain Res. 184, 265–294 (2010). </a:t>
            </a:r>
          </a:p>
          <a:p>
            <a:pPr lvl="1"/>
            <a:r>
              <a:rPr lang="en-US" dirty="0">
                <a:hlinkClick r:id="rId80"/>
              </a:rPr>
              <a:t>PubMed</a:t>
            </a:r>
            <a:endParaRPr lang="en-US" dirty="0"/>
          </a:p>
          <a:p>
            <a:r>
              <a:rPr lang="en-US" dirty="0"/>
              <a:t>Barker, R. A. What have open label studies of cell based therapies for Parkinson's disease told us, if anything? Basal Ganglia 4, 85–87 (2014). </a:t>
            </a:r>
          </a:p>
          <a:p>
            <a:pPr lvl="1"/>
            <a:r>
              <a:rPr lang="en-US" dirty="0">
                <a:hlinkClick r:id="rId81"/>
              </a:rPr>
              <a:t>Article</a:t>
            </a:r>
            <a:endParaRPr lang="en-US" dirty="0"/>
          </a:p>
          <a:p>
            <a:r>
              <a:rPr lang="en-US" dirty="0" err="1"/>
              <a:t>Backlund</a:t>
            </a:r>
            <a:r>
              <a:rPr lang="en-US" dirty="0"/>
              <a:t>, E. O. </a:t>
            </a:r>
            <a:r>
              <a:rPr lang="en-US" i="1" dirty="0"/>
              <a:t>et al</a:t>
            </a:r>
            <a:r>
              <a:rPr lang="en-US" dirty="0"/>
              <a:t>. Transplantation of adrenal medullary tissue to striatum in parkinsonism. First clinical trials. J. </a:t>
            </a:r>
            <a:r>
              <a:rPr lang="en-US" dirty="0" err="1"/>
              <a:t>Neurosurg</a:t>
            </a:r>
            <a:r>
              <a:rPr lang="en-US" dirty="0"/>
              <a:t>. 62, 169–173 (1985). </a:t>
            </a:r>
          </a:p>
          <a:p>
            <a:pPr lvl="1"/>
            <a:r>
              <a:rPr lang="en-US" dirty="0">
                <a:hlinkClick r:id="rId82"/>
              </a:rPr>
              <a:t>CAS</a:t>
            </a:r>
            <a:endParaRPr lang="en-US" dirty="0"/>
          </a:p>
          <a:p>
            <a:pPr lvl="1"/>
            <a:r>
              <a:rPr lang="en-US" dirty="0">
                <a:hlinkClick r:id="rId83"/>
              </a:rPr>
              <a:t>ISI</a:t>
            </a:r>
            <a:endParaRPr lang="en-US" dirty="0"/>
          </a:p>
          <a:p>
            <a:pPr lvl="1"/>
            <a:r>
              <a:rPr lang="en-US" dirty="0">
                <a:hlinkClick r:id="rId84"/>
              </a:rPr>
              <a:t>PubMed</a:t>
            </a:r>
            <a:endParaRPr lang="en-US" dirty="0"/>
          </a:p>
          <a:p>
            <a:pPr lvl="1"/>
            <a:r>
              <a:rPr lang="en-US" dirty="0">
                <a:hlinkClick r:id="rId85"/>
              </a:rPr>
              <a:t>Article</a:t>
            </a:r>
            <a:endParaRPr lang="en-US" dirty="0"/>
          </a:p>
          <a:p>
            <a:r>
              <a:rPr lang="en-US" dirty="0"/>
              <a:t>Freed, W. J., </a:t>
            </a:r>
            <a:r>
              <a:rPr lang="en-US" dirty="0" err="1"/>
              <a:t>Poltorak</a:t>
            </a:r>
            <a:r>
              <a:rPr lang="en-US" dirty="0"/>
              <a:t>, M. &amp; Becker, J. B. </a:t>
            </a:r>
            <a:r>
              <a:rPr lang="en-US" dirty="0" err="1"/>
              <a:t>Intracerebral</a:t>
            </a:r>
            <a:r>
              <a:rPr lang="en-US" dirty="0"/>
              <a:t> adrenal medulla grafts: a review. Exp. Neurol. 110, 139–166 (1990). </a:t>
            </a:r>
          </a:p>
          <a:p>
            <a:pPr lvl="1"/>
            <a:r>
              <a:rPr lang="en-US" dirty="0">
                <a:hlinkClick r:id="rId86"/>
              </a:rPr>
              <a:t>CAS</a:t>
            </a:r>
            <a:endParaRPr lang="en-US" dirty="0"/>
          </a:p>
          <a:p>
            <a:pPr lvl="1"/>
            <a:r>
              <a:rPr lang="en-US" dirty="0">
                <a:hlinkClick r:id="rId87"/>
              </a:rPr>
              <a:t>PubMed</a:t>
            </a:r>
            <a:endParaRPr lang="en-US" dirty="0"/>
          </a:p>
          <a:p>
            <a:pPr lvl="1"/>
            <a:r>
              <a:rPr lang="en-US" dirty="0">
                <a:hlinkClick r:id="rId88"/>
              </a:rPr>
              <a:t>Article</a:t>
            </a:r>
            <a:endParaRPr lang="en-US" dirty="0"/>
          </a:p>
          <a:p>
            <a:r>
              <a:rPr lang="en-US" dirty="0" err="1"/>
              <a:t>Madrazo</a:t>
            </a:r>
            <a:r>
              <a:rPr lang="en-US" dirty="0"/>
              <a:t>, I. </a:t>
            </a:r>
            <a:r>
              <a:rPr lang="en-US" i="1" dirty="0"/>
              <a:t>et al</a:t>
            </a:r>
            <a:r>
              <a:rPr lang="en-US" dirty="0"/>
              <a:t>. Open microsurgical </a:t>
            </a:r>
            <a:r>
              <a:rPr lang="en-US" dirty="0" err="1"/>
              <a:t>autograft</a:t>
            </a:r>
            <a:r>
              <a:rPr lang="en-US" dirty="0"/>
              <a:t> of adrenal medulla to the right caudate nucleus in two patients with intractable Parkinson's disease. N. Engl. J. Med. 316, 831–834 (1987). </a:t>
            </a:r>
          </a:p>
          <a:p>
            <a:pPr lvl="1"/>
            <a:r>
              <a:rPr lang="en-US" dirty="0">
                <a:hlinkClick r:id="rId89"/>
              </a:rPr>
              <a:t>CAS</a:t>
            </a:r>
            <a:endParaRPr lang="en-US" dirty="0"/>
          </a:p>
          <a:p>
            <a:pPr lvl="1"/>
            <a:r>
              <a:rPr lang="en-US" dirty="0">
                <a:hlinkClick r:id="rId90"/>
              </a:rPr>
              <a:t>ISI</a:t>
            </a:r>
            <a:endParaRPr lang="en-US" dirty="0"/>
          </a:p>
          <a:p>
            <a:pPr lvl="1"/>
            <a:r>
              <a:rPr lang="en-US" dirty="0">
                <a:hlinkClick r:id="rId91"/>
              </a:rPr>
              <a:t>PubMed</a:t>
            </a:r>
            <a:endParaRPr lang="en-US" dirty="0"/>
          </a:p>
          <a:p>
            <a:pPr lvl="1"/>
            <a:r>
              <a:rPr lang="en-US" dirty="0">
                <a:hlinkClick r:id="rId92"/>
              </a:rPr>
              <a:t>Article</a:t>
            </a:r>
            <a:endParaRPr lang="en-US" dirty="0"/>
          </a:p>
          <a:p>
            <a:r>
              <a:rPr lang="en-US" dirty="0"/>
              <a:t>Moore, R. Y. Parkinson's disease—a new therapy? N. Engl. J. Med. 316, 872–873 (1987). </a:t>
            </a:r>
          </a:p>
          <a:p>
            <a:pPr lvl="1"/>
            <a:r>
              <a:rPr lang="en-US" dirty="0">
                <a:hlinkClick r:id="rId93"/>
              </a:rPr>
              <a:t>CAS</a:t>
            </a:r>
            <a:endParaRPr lang="en-US" dirty="0"/>
          </a:p>
          <a:p>
            <a:pPr lvl="1"/>
            <a:r>
              <a:rPr lang="en-US" dirty="0">
                <a:hlinkClick r:id="rId94"/>
              </a:rPr>
              <a:t>PubMed</a:t>
            </a:r>
            <a:endParaRPr lang="en-US" dirty="0"/>
          </a:p>
          <a:p>
            <a:pPr lvl="1"/>
            <a:r>
              <a:rPr lang="en-US" dirty="0">
                <a:hlinkClick r:id="rId95"/>
              </a:rPr>
              <a:t>Article</a:t>
            </a:r>
            <a:endParaRPr lang="en-US" dirty="0"/>
          </a:p>
          <a:p>
            <a:r>
              <a:rPr lang="en-US" dirty="0"/>
              <a:t>Allen, G. S., Burns, R. S., </a:t>
            </a:r>
            <a:r>
              <a:rPr lang="en-US" dirty="0" err="1"/>
              <a:t>Tulipan</a:t>
            </a:r>
            <a:r>
              <a:rPr lang="en-US" dirty="0"/>
              <a:t>, N. B. &amp; Parker, R. A. Adrenal medullary transplantation to the caudate nucleus in Parkinson's disease. Initial clinical results in 18 patients. Arch. Neurol. 46, 487–491 (1989). </a:t>
            </a:r>
          </a:p>
          <a:p>
            <a:pPr lvl="1"/>
            <a:r>
              <a:rPr lang="en-US" dirty="0">
                <a:hlinkClick r:id="rId96"/>
              </a:rPr>
              <a:t>CAS</a:t>
            </a:r>
            <a:endParaRPr lang="en-US" dirty="0"/>
          </a:p>
          <a:p>
            <a:pPr lvl="1"/>
            <a:r>
              <a:rPr lang="en-US" dirty="0">
                <a:hlinkClick r:id="rId97"/>
              </a:rPr>
              <a:t>PubMed</a:t>
            </a:r>
            <a:endParaRPr lang="en-US" dirty="0"/>
          </a:p>
          <a:p>
            <a:pPr lvl="1"/>
            <a:r>
              <a:rPr lang="en-US" dirty="0">
                <a:hlinkClick r:id="rId98"/>
              </a:rPr>
              <a:t>Article</a:t>
            </a:r>
            <a:endParaRPr lang="en-US" dirty="0"/>
          </a:p>
          <a:p>
            <a:r>
              <a:rPr lang="en-US" dirty="0" err="1"/>
              <a:t>Drucker</a:t>
            </a:r>
            <a:r>
              <a:rPr lang="en-US" dirty="0"/>
              <a:t>-Colin, R. </a:t>
            </a:r>
            <a:r>
              <a:rPr lang="en-US" i="1" dirty="0"/>
              <a:t>et al</a:t>
            </a:r>
            <a:r>
              <a:rPr lang="en-US" dirty="0"/>
              <a:t>. Adrenal medullary tissue transplants in the caudate nucleus of Parkinson's patients. </a:t>
            </a:r>
            <a:r>
              <a:rPr lang="en-US" dirty="0" err="1"/>
              <a:t>Prog</a:t>
            </a:r>
            <a:r>
              <a:rPr lang="en-US" dirty="0"/>
              <a:t>. Brain Res. 78, 567–574 (1988). </a:t>
            </a:r>
          </a:p>
          <a:p>
            <a:pPr lvl="1"/>
            <a:r>
              <a:rPr lang="en-US" dirty="0">
                <a:hlinkClick r:id="rId99"/>
              </a:rPr>
              <a:t>CAS</a:t>
            </a:r>
            <a:endParaRPr lang="en-US" dirty="0"/>
          </a:p>
          <a:p>
            <a:pPr lvl="1"/>
            <a:r>
              <a:rPr lang="en-US" dirty="0">
                <a:hlinkClick r:id="rId100"/>
              </a:rPr>
              <a:t>PubMed</a:t>
            </a:r>
            <a:endParaRPr lang="en-US" dirty="0"/>
          </a:p>
          <a:p>
            <a:r>
              <a:rPr lang="en-US" dirty="0"/>
              <a:t>Goetz, C. G. </a:t>
            </a:r>
            <a:r>
              <a:rPr lang="en-US" i="1" dirty="0"/>
              <a:t>et al</a:t>
            </a:r>
            <a:r>
              <a:rPr lang="en-US" dirty="0"/>
              <a:t>. Multicenter study of autologous adrenal medullary transplantation to the corpus striatum in patients with advanced Parkinson's disease. N. Engl. J. Med. 320, 337–341 (1989). </a:t>
            </a:r>
          </a:p>
          <a:p>
            <a:pPr lvl="1"/>
            <a:r>
              <a:rPr lang="en-US" dirty="0">
                <a:hlinkClick r:id="rId101"/>
              </a:rPr>
              <a:t>CAS</a:t>
            </a:r>
            <a:endParaRPr lang="en-US" dirty="0"/>
          </a:p>
          <a:p>
            <a:pPr lvl="1"/>
            <a:r>
              <a:rPr lang="en-US" dirty="0">
                <a:hlinkClick r:id="rId102"/>
              </a:rPr>
              <a:t>PubMed</a:t>
            </a:r>
            <a:endParaRPr lang="en-US" dirty="0"/>
          </a:p>
          <a:p>
            <a:pPr lvl="1"/>
            <a:r>
              <a:rPr lang="en-US" dirty="0">
                <a:hlinkClick r:id="rId103"/>
              </a:rPr>
              <a:t>Article</a:t>
            </a:r>
            <a:endParaRPr lang="en-US" dirty="0"/>
          </a:p>
          <a:p>
            <a:r>
              <a:rPr lang="en-US" dirty="0"/>
              <a:t>Goetz, C. G. </a:t>
            </a:r>
            <a:r>
              <a:rPr lang="en-US" i="1" dirty="0"/>
              <a:t>et al</a:t>
            </a:r>
            <a:r>
              <a:rPr lang="en-US" dirty="0"/>
              <a:t>. Adrenal medullary transplant to the striatum of patients with advanced Parkinson's disease: 1-year motor and psychomotor data. Neurology 40, 273–276 (1990). </a:t>
            </a:r>
          </a:p>
          <a:p>
            <a:pPr lvl="1"/>
            <a:r>
              <a:rPr lang="en-US" dirty="0">
                <a:hlinkClick r:id="rId104"/>
              </a:rPr>
              <a:t>CAS</a:t>
            </a:r>
            <a:endParaRPr lang="en-US" dirty="0"/>
          </a:p>
          <a:p>
            <a:pPr lvl="1"/>
            <a:r>
              <a:rPr lang="en-US" dirty="0">
                <a:hlinkClick r:id="rId105"/>
              </a:rPr>
              <a:t>PubMed</a:t>
            </a:r>
            <a:endParaRPr lang="en-US" dirty="0"/>
          </a:p>
          <a:p>
            <a:pPr lvl="1"/>
            <a:r>
              <a:rPr lang="en-US" dirty="0">
                <a:hlinkClick r:id="rId106"/>
              </a:rPr>
              <a:t>Article</a:t>
            </a:r>
            <a:endParaRPr lang="en-US" dirty="0"/>
          </a:p>
          <a:p>
            <a:r>
              <a:rPr lang="en-US" dirty="0" err="1"/>
              <a:t>Jankovic</a:t>
            </a:r>
            <a:r>
              <a:rPr lang="en-US" dirty="0"/>
              <a:t>, J. </a:t>
            </a:r>
            <a:r>
              <a:rPr lang="en-US" i="1" dirty="0"/>
              <a:t>et al</a:t>
            </a:r>
            <a:r>
              <a:rPr lang="en-US" dirty="0"/>
              <a:t>. Clinical, biochemical, and </a:t>
            </a:r>
            <a:r>
              <a:rPr lang="en-US" dirty="0" err="1"/>
              <a:t>neuropathologic</a:t>
            </a:r>
            <a:r>
              <a:rPr lang="en-US" dirty="0"/>
              <a:t> findings following transplantation of adrenal medulla to the caudate nucleus for treatment of Parkinson's disease. Neurology 39, 1227–1234 (1989). </a:t>
            </a:r>
          </a:p>
          <a:p>
            <a:pPr lvl="1"/>
            <a:r>
              <a:rPr lang="en-US" dirty="0">
                <a:hlinkClick r:id="rId107"/>
              </a:rPr>
              <a:t>CAS</a:t>
            </a:r>
            <a:endParaRPr lang="en-US" dirty="0"/>
          </a:p>
          <a:p>
            <a:pPr lvl="1"/>
            <a:r>
              <a:rPr lang="en-US" dirty="0">
                <a:hlinkClick r:id="rId108"/>
              </a:rPr>
              <a:t>PubMed</a:t>
            </a:r>
            <a:endParaRPr lang="en-US" dirty="0"/>
          </a:p>
          <a:p>
            <a:pPr lvl="1"/>
            <a:r>
              <a:rPr lang="en-US" dirty="0">
                <a:hlinkClick r:id="rId109"/>
              </a:rPr>
              <a:t>Article</a:t>
            </a:r>
            <a:endParaRPr lang="en-US" dirty="0"/>
          </a:p>
          <a:p>
            <a:r>
              <a:rPr lang="en-US" dirty="0"/>
              <a:t>Jiao, S. S. </a:t>
            </a:r>
            <a:r>
              <a:rPr lang="en-US" i="1" dirty="0"/>
              <a:t>et al</a:t>
            </a:r>
            <a:r>
              <a:rPr lang="en-US" dirty="0"/>
              <a:t>. Study of adrenal medullary tissue transplantation to striatum in parkinsonism. </a:t>
            </a:r>
            <a:r>
              <a:rPr lang="en-US" dirty="0" err="1"/>
              <a:t>Prog</a:t>
            </a:r>
            <a:r>
              <a:rPr lang="en-US" dirty="0"/>
              <a:t>. Brain Res. 78, 575–580 (1988). </a:t>
            </a:r>
          </a:p>
          <a:p>
            <a:pPr lvl="1"/>
            <a:r>
              <a:rPr lang="en-US" dirty="0">
                <a:hlinkClick r:id="rId110"/>
              </a:rPr>
              <a:t>CAS</a:t>
            </a:r>
            <a:endParaRPr lang="en-US" dirty="0"/>
          </a:p>
          <a:p>
            <a:pPr lvl="1"/>
            <a:r>
              <a:rPr lang="en-US" dirty="0">
                <a:hlinkClick r:id="rId111"/>
              </a:rPr>
              <a:t>PubMed</a:t>
            </a:r>
            <a:endParaRPr lang="en-US" dirty="0"/>
          </a:p>
          <a:p>
            <a:r>
              <a:rPr lang="en-US" dirty="0"/>
              <a:t>Jiao, S. S. </a:t>
            </a:r>
            <a:r>
              <a:rPr lang="en-US" i="1" dirty="0"/>
              <a:t>et al</a:t>
            </a:r>
            <a:r>
              <a:rPr lang="en-US" dirty="0"/>
              <a:t>. Adrenal medullary </a:t>
            </a:r>
            <a:r>
              <a:rPr lang="en-US" dirty="0" err="1"/>
              <a:t>autografts</a:t>
            </a:r>
            <a:r>
              <a:rPr lang="en-US" dirty="0"/>
              <a:t> in patients with Parkinson's disease. N. Engl. J. Med. 321, 324–327 (1989). </a:t>
            </a:r>
          </a:p>
          <a:p>
            <a:pPr lvl="1"/>
            <a:r>
              <a:rPr lang="en-US" dirty="0">
                <a:hlinkClick r:id="rId112"/>
              </a:rPr>
              <a:t>PubMed</a:t>
            </a:r>
            <a:endParaRPr lang="en-US" dirty="0"/>
          </a:p>
          <a:p>
            <a:pPr lvl="1"/>
            <a:r>
              <a:rPr lang="en-US" dirty="0">
                <a:hlinkClick r:id="rId113"/>
              </a:rPr>
              <a:t>Article</a:t>
            </a:r>
            <a:endParaRPr lang="en-US" dirty="0"/>
          </a:p>
          <a:p>
            <a:r>
              <a:rPr lang="en-US" dirty="0"/>
              <a:t>Kelly, P. J. </a:t>
            </a:r>
            <a:r>
              <a:rPr lang="en-US" i="1" dirty="0"/>
              <a:t>et al</a:t>
            </a:r>
            <a:r>
              <a:rPr lang="en-US" dirty="0"/>
              <a:t>. Adrenal medullary </a:t>
            </a:r>
            <a:r>
              <a:rPr lang="en-US" dirty="0" err="1"/>
              <a:t>autograft</a:t>
            </a:r>
            <a:r>
              <a:rPr lang="en-US" dirty="0"/>
              <a:t> transplantation into the striatum of patients with Parkinson's disease. Mayo </a:t>
            </a:r>
            <a:r>
              <a:rPr lang="en-US" dirty="0" err="1"/>
              <a:t>Clin</a:t>
            </a:r>
            <a:r>
              <a:rPr lang="en-US" dirty="0"/>
              <a:t>. Proc. 64, 282–290 (1989). </a:t>
            </a:r>
          </a:p>
          <a:p>
            <a:pPr lvl="1"/>
            <a:r>
              <a:rPr lang="en-US" dirty="0">
                <a:hlinkClick r:id="rId114"/>
              </a:rPr>
              <a:t>CAS</a:t>
            </a:r>
            <a:endParaRPr lang="en-US" dirty="0"/>
          </a:p>
          <a:p>
            <a:pPr lvl="1"/>
            <a:r>
              <a:rPr lang="en-US" dirty="0">
                <a:hlinkClick r:id="rId115"/>
              </a:rPr>
              <a:t>PubMed</a:t>
            </a:r>
            <a:endParaRPr lang="en-US" dirty="0"/>
          </a:p>
          <a:p>
            <a:pPr lvl="1"/>
            <a:r>
              <a:rPr lang="en-US" dirty="0">
                <a:hlinkClick r:id="rId116"/>
              </a:rPr>
              <a:t>Article</a:t>
            </a:r>
            <a:endParaRPr lang="en-US" dirty="0"/>
          </a:p>
          <a:p>
            <a:r>
              <a:rPr lang="en-US" dirty="0" err="1"/>
              <a:t>Lindvall</a:t>
            </a:r>
            <a:r>
              <a:rPr lang="en-US" dirty="0"/>
              <a:t>, O. </a:t>
            </a:r>
            <a:r>
              <a:rPr lang="en-US" i="1" dirty="0"/>
              <a:t>et al</a:t>
            </a:r>
            <a:r>
              <a:rPr lang="en-US" dirty="0"/>
              <a:t>. Transplantation in Parkinson's disease: two cases of adrenal medullary grafts to the putamen. Ann. Neurol. 22, 457–468 (1987). </a:t>
            </a:r>
          </a:p>
          <a:p>
            <a:pPr lvl="1"/>
            <a:r>
              <a:rPr lang="en-US" dirty="0">
                <a:hlinkClick r:id="rId117"/>
              </a:rPr>
              <a:t>CAS</a:t>
            </a:r>
            <a:endParaRPr lang="en-US" dirty="0"/>
          </a:p>
          <a:p>
            <a:pPr lvl="1"/>
            <a:r>
              <a:rPr lang="en-US" dirty="0">
                <a:hlinkClick r:id="rId118"/>
              </a:rPr>
              <a:t>ISI</a:t>
            </a:r>
            <a:endParaRPr lang="en-US" dirty="0"/>
          </a:p>
          <a:p>
            <a:pPr lvl="1"/>
            <a:r>
              <a:rPr lang="en-US" dirty="0">
                <a:hlinkClick r:id="rId119"/>
              </a:rPr>
              <a:t>PubMed</a:t>
            </a:r>
            <a:endParaRPr lang="en-US" dirty="0"/>
          </a:p>
          <a:p>
            <a:pPr lvl="1"/>
            <a:r>
              <a:rPr lang="en-US" dirty="0">
                <a:hlinkClick r:id="rId120"/>
              </a:rPr>
              <a:t>Article</a:t>
            </a:r>
            <a:endParaRPr lang="en-US" dirty="0"/>
          </a:p>
          <a:p>
            <a:r>
              <a:rPr lang="en-US" dirty="0" err="1"/>
              <a:t>Ostrosky</a:t>
            </a:r>
            <a:r>
              <a:rPr lang="en-US" dirty="0"/>
              <a:t>-Solis, F. </a:t>
            </a:r>
            <a:r>
              <a:rPr lang="en-US" i="1" dirty="0"/>
              <a:t>et al</a:t>
            </a:r>
            <a:r>
              <a:rPr lang="en-US" dirty="0"/>
              <a:t>. Neuropsychological effects of brain </a:t>
            </a:r>
            <a:r>
              <a:rPr lang="en-US" dirty="0" err="1"/>
              <a:t>autograft</a:t>
            </a:r>
            <a:r>
              <a:rPr lang="en-US" dirty="0"/>
              <a:t> of adrenal medullary tissue for the treatment of Parkinson's disease. Neurology 38, 1442–1450 (1988). </a:t>
            </a:r>
          </a:p>
          <a:p>
            <a:pPr lvl="1"/>
            <a:r>
              <a:rPr lang="en-US" dirty="0">
                <a:hlinkClick r:id="rId121"/>
              </a:rPr>
              <a:t>CAS</a:t>
            </a:r>
            <a:endParaRPr lang="en-US" dirty="0"/>
          </a:p>
          <a:p>
            <a:pPr lvl="1"/>
            <a:r>
              <a:rPr lang="en-US" dirty="0">
                <a:hlinkClick r:id="rId122"/>
              </a:rPr>
              <a:t>PubMed</a:t>
            </a:r>
            <a:endParaRPr lang="en-US" dirty="0"/>
          </a:p>
          <a:p>
            <a:pPr lvl="1"/>
            <a:r>
              <a:rPr lang="en-US" dirty="0">
                <a:hlinkClick r:id="rId123"/>
              </a:rPr>
              <a:t>Article</a:t>
            </a:r>
            <a:endParaRPr lang="en-US" dirty="0"/>
          </a:p>
          <a:p>
            <a:r>
              <a:rPr lang="en-US" dirty="0"/>
              <a:t>Goetz, C. G. </a:t>
            </a:r>
            <a:r>
              <a:rPr lang="en-US" i="1" dirty="0"/>
              <a:t>et al</a:t>
            </a:r>
            <a:r>
              <a:rPr lang="en-US" dirty="0"/>
              <a:t>. United Parkinson Foundation </a:t>
            </a:r>
            <a:r>
              <a:rPr lang="en-US" dirty="0" err="1"/>
              <a:t>Neurotransplantation</a:t>
            </a:r>
            <a:r>
              <a:rPr lang="en-US" dirty="0"/>
              <a:t> Registry on adrenal medullary transplants: </a:t>
            </a:r>
            <a:r>
              <a:rPr lang="en-US" dirty="0" err="1"/>
              <a:t>presurgical</a:t>
            </a:r>
            <a:r>
              <a:rPr lang="en-US" dirty="0"/>
              <a:t>, and 1- and 2-year follow-up. Neurology 41, 1719–1722 (1991). </a:t>
            </a:r>
          </a:p>
          <a:p>
            <a:pPr lvl="1"/>
            <a:r>
              <a:rPr lang="en-US" dirty="0">
                <a:hlinkClick r:id="rId124"/>
              </a:rPr>
              <a:t>CAS</a:t>
            </a:r>
            <a:endParaRPr lang="en-US" dirty="0"/>
          </a:p>
          <a:p>
            <a:pPr lvl="1"/>
            <a:r>
              <a:rPr lang="en-US" dirty="0">
                <a:hlinkClick r:id="rId125"/>
              </a:rPr>
              <a:t>PubMed</a:t>
            </a:r>
            <a:endParaRPr lang="en-US" dirty="0"/>
          </a:p>
          <a:p>
            <a:pPr lvl="1"/>
            <a:r>
              <a:rPr lang="en-US" dirty="0">
                <a:hlinkClick r:id="rId126"/>
              </a:rPr>
              <a:t>Article</a:t>
            </a:r>
            <a:endParaRPr lang="en-US" dirty="0"/>
          </a:p>
          <a:p>
            <a:r>
              <a:rPr lang="en-US" dirty="0" err="1"/>
              <a:t>Hurtig</a:t>
            </a:r>
            <a:r>
              <a:rPr lang="en-US" dirty="0"/>
              <a:t>, H., Joyce, J., </a:t>
            </a:r>
            <a:r>
              <a:rPr lang="en-US" dirty="0" err="1"/>
              <a:t>Sladek</a:t>
            </a:r>
            <a:r>
              <a:rPr lang="en-US" dirty="0"/>
              <a:t>, J. R. J. &amp; </a:t>
            </a:r>
            <a:r>
              <a:rPr lang="en-US" dirty="0" err="1"/>
              <a:t>Trojanowski</a:t>
            </a:r>
            <a:r>
              <a:rPr lang="en-US" dirty="0"/>
              <a:t>, J. Q. Postmortem analysis of adrenal-medulla-to-caudate </a:t>
            </a:r>
            <a:r>
              <a:rPr lang="en-US" dirty="0" err="1"/>
              <a:t>autograft</a:t>
            </a:r>
            <a:r>
              <a:rPr lang="en-US" dirty="0"/>
              <a:t> in a patient with Parkinson's disease. Ann. Neurol. 25, 607–614 (1989). </a:t>
            </a:r>
          </a:p>
          <a:p>
            <a:pPr lvl="1"/>
            <a:r>
              <a:rPr lang="en-US" dirty="0">
                <a:hlinkClick r:id="rId127"/>
              </a:rPr>
              <a:t>CAS</a:t>
            </a:r>
            <a:endParaRPr lang="en-US" dirty="0"/>
          </a:p>
          <a:p>
            <a:pPr lvl="1"/>
            <a:r>
              <a:rPr lang="en-US" dirty="0">
                <a:hlinkClick r:id="rId128"/>
              </a:rPr>
              <a:t>PubMed</a:t>
            </a:r>
            <a:endParaRPr lang="en-US" dirty="0"/>
          </a:p>
          <a:p>
            <a:pPr lvl="1"/>
            <a:r>
              <a:rPr lang="en-US" dirty="0">
                <a:hlinkClick r:id="rId129"/>
              </a:rPr>
              <a:t>Article</a:t>
            </a:r>
            <a:endParaRPr lang="en-US" dirty="0"/>
          </a:p>
          <a:p>
            <a:r>
              <a:rPr lang="en-US" dirty="0" err="1"/>
              <a:t>Kompoliti</a:t>
            </a:r>
            <a:r>
              <a:rPr lang="en-US" dirty="0"/>
              <a:t>, K., Chu, Y., Shannon, K. M. &amp; </a:t>
            </a:r>
            <a:r>
              <a:rPr lang="en-US" dirty="0" err="1"/>
              <a:t>Kordower</a:t>
            </a:r>
            <a:r>
              <a:rPr lang="en-US" dirty="0"/>
              <a:t>, J. H. </a:t>
            </a:r>
            <a:r>
              <a:rPr lang="en-US" dirty="0" err="1"/>
              <a:t>Neuropathological</a:t>
            </a:r>
            <a:r>
              <a:rPr lang="en-US" dirty="0"/>
              <a:t> study 16 years after autologous adrenal medullary transplantation in a Parkinson's disease patient. </a:t>
            </a:r>
            <a:r>
              <a:rPr lang="en-US" dirty="0" err="1"/>
              <a:t>Mov</a:t>
            </a:r>
            <a:r>
              <a:rPr lang="en-US" dirty="0"/>
              <a:t>. </a:t>
            </a:r>
            <a:r>
              <a:rPr lang="en-US" dirty="0" err="1"/>
              <a:t>Disord</a:t>
            </a:r>
            <a:r>
              <a:rPr lang="en-US" dirty="0"/>
              <a:t>. 22, 1630–1633 (2007). </a:t>
            </a:r>
          </a:p>
          <a:p>
            <a:pPr lvl="1"/>
            <a:r>
              <a:rPr lang="en-US" dirty="0">
                <a:hlinkClick r:id="rId130"/>
              </a:rPr>
              <a:t>PubMed</a:t>
            </a:r>
            <a:endParaRPr lang="en-US" dirty="0"/>
          </a:p>
          <a:p>
            <a:pPr lvl="1"/>
            <a:r>
              <a:rPr lang="en-US" dirty="0">
                <a:hlinkClick r:id="rId131"/>
              </a:rPr>
              <a:t>Article</a:t>
            </a:r>
            <a:endParaRPr lang="en-US" dirty="0"/>
          </a:p>
          <a:p>
            <a:r>
              <a:rPr lang="en-US" dirty="0" err="1"/>
              <a:t>Kordower</a:t>
            </a:r>
            <a:r>
              <a:rPr lang="en-US" dirty="0"/>
              <a:t>, J. H., Cochran, E., Penn, R. D. &amp; Goetz, C. G. Putative </a:t>
            </a:r>
            <a:r>
              <a:rPr lang="en-US" dirty="0" err="1"/>
              <a:t>chromaffin</a:t>
            </a:r>
            <a:r>
              <a:rPr lang="en-US" dirty="0"/>
              <a:t> cell survival and enhanced host-derived TH-fiber innervation following a functional adrenal medulla </a:t>
            </a:r>
            <a:r>
              <a:rPr lang="en-US" dirty="0" err="1"/>
              <a:t>autograft</a:t>
            </a:r>
            <a:r>
              <a:rPr lang="en-US" dirty="0"/>
              <a:t> for Parkinson's disease. Ann. Neurol. 29, 405–412 (1991). </a:t>
            </a:r>
          </a:p>
          <a:p>
            <a:pPr lvl="1"/>
            <a:r>
              <a:rPr lang="en-US" dirty="0">
                <a:hlinkClick r:id="rId132"/>
              </a:rPr>
              <a:t>CAS</a:t>
            </a:r>
            <a:endParaRPr lang="en-US" dirty="0"/>
          </a:p>
          <a:p>
            <a:pPr lvl="1"/>
            <a:r>
              <a:rPr lang="en-US" dirty="0">
                <a:hlinkClick r:id="rId133"/>
              </a:rPr>
              <a:t>PubMed</a:t>
            </a:r>
            <a:endParaRPr lang="en-US" dirty="0"/>
          </a:p>
          <a:p>
            <a:pPr lvl="1"/>
            <a:r>
              <a:rPr lang="en-US" dirty="0">
                <a:hlinkClick r:id="rId134"/>
              </a:rPr>
              <a:t>Article</a:t>
            </a:r>
            <a:endParaRPr lang="en-US" dirty="0"/>
          </a:p>
          <a:p>
            <a:r>
              <a:rPr lang="en-US" dirty="0"/>
              <a:t>Waters, C., Itabashi, H. H., </a:t>
            </a:r>
            <a:r>
              <a:rPr lang="en-US" dirty="0" err="1"/>
              <a:t>Apuzzo</a:t>
            </a:r>
            <a:r>
              <a:rPr lang="en-US" dirty="0"/>
              <a:t>, M. L. &amp; Weiner, L. P. Adrenal to caudate transplantation—postmortem study. </a:t>
            </a:r>
            <a:r>
              <a:rPr lang="en-US" dirty="0" err="1"/>
              <a:t>Mov</a:t>
            </a:r>
            <a:r>
              <a:rPr lang="en-US" dirty="0"/>
              <a:t>. </a:t>
            </a:r>
            <a:r>
              <a:rPr lang="en-US" dirty="0" err="1"/>
              <a:t>Disord</a:t>
            </a:r>
            <a:r>
              <a:rPr lang="en-US" dirty="0"/>
              <a:t>. 5, 248–250 (1990). </a:t>
            </a:r>
          </a:p>
          <a:p>
            <a:pPr lvl="1"/>
            <a:r>
              <a:rPr lang="en-US" dirty="0">
                <a:hlinkClick r:id="rId135"/>
              </a:rPr>
              <a:t>CAS</a:t>
            </a:r>
            <a:endParaRPr lang="en-US" dirty="0"/>
          </a:p>
          <a:p>
            <a:pPr lvl="1"/>
            <a:r>
              <a:rPr lang="en-US" dirty="0">
                <a:hlinkClick r:id="rId136"/>
              </a:rPr>
              <a:t>PubMed</a:t>
            </a:r>
            <a:endParaRPr lang="en-US" dirty="0"/>
          </a:p>
          <a:p>
            <a:pPr lvl="1"/>
            <a:r>
              <a:rPr lang="en-US" dirty="0">
                <a:hlinkClick r:id="rId137"/>
              </a:rPr>
              <a:t>Article</a:t>
            </a:r>
            <a:endParaRPr lang="en-US" dirty="0"/>
          </a:p>
          <a:p>
            <a:r>
              <a:rPr lang="en-US" dirty="0" err="1"/>
              <a:t>Lindvall</a:t>
            </a:r>
            <a:r>
              <a:rPr lang="en-US" dirty="0"/>
              <a:t>, O. </a:t>
            </a:r>
            <a:r>
              <a:rPr lang="en-US" i="1" dirty="0"/>
              <a:t>et al</a:t>
            </a:r>
            <a:r>
              <a:rPr lang="en-US" dirty="0"/>
              <a:t>. Human fetal dopamine neurons grafted into the striatum in two patients with severe Parkinson's disease. A detailed account of methodology and a 6-month follow-up. Arch. Neurol. 46, 615–631 (1989). </a:t>
            </a:r>
          </a:p>
          <a:p>
            <a:pPr lvl="1"/>
            <a:r>
              <a:rPr lang="en-US" dirty="0">
                <a:hlinkClick r:id="rId138"/>
              </a:rPr>
              <a:t>CAS</a:t>
            </a:r>
            <a:endParaRPr lang="en-US" dirty="0"/>
          </a:p>
          <a:p>
            <a:pPr lvl="1"/>
            <a:r>
              <a:rPr lang="en-US" dirty="0">
                <a:hlinkClick r:id="rId139"/>
              </a:rPr>
              <a:t>ISI</a:t>
            </a:r>
            <a:endParaRPr lang="en-US" dirty="0"/>
          </a:p>
          <a:p>
            <a:pPr lvl="1"/>
            <a:r>
              <a:rPr lang="en-US" dirty="0">
                <a:hlinkClick r:id="rId140"/>
              </a:rPr>
              <a:t>PubMed</a:t>
            </a:r>
            <a:endParaRPr lang="en-US" dirty="0"/>
          </a:p>
          <a:p>
            <a:pPr lvl="1"/>
            <a:r>
              <a:rPr lang="en-US" dirty="0">
                <a:hlinkClick r:id="rId141"/>
              </a:rPr>
              <a:t>Article</a:t>
            </a:r>
            <a:endParaRPr lang="en-US" dirty="0"/>
          </a:p>
          <a:p>
            <a:r>
              <a:rPr lang="en-US" dirty="0" err="1"/>
              <a:t>Lindvall</a:t>
            </a:r>
            <a:r>
              <a:rPr lang="en-US" dirty="0"/>
              <a:t>, O. </a:t>
            </a:r>
            <a:r>
              <a:rPr lang="en-US" i="1" dirty="0"/>
              <a:t>et al</a:t>
            </a:r>
            <a:r>
              <a:rPr lang="en-US" dirty="0"/>
              <a:t>. Grafts of fetal dopamine neurons survive and improve motor function in Parkinson's disease. Science 247, 574–577 (1990). </a:t>
            </a:r>
          </a:p>
          <a:p>
            <a:pPr lvl="1"/>
            <a:r>
              <a:rPr lang="en-US" dirty="0">
                <a:hlinkClick r:id="rId142"/>
              </a:rPr>
              <a:t>CAS</a:t>
            </a:r>
            <a:endParaRPr lang="en-US" dirty="0"/>
          </a:p>
          <a:p>
            <a:pPr lvl="1"/>
            <a:r>
              <a:rPr lang="en-US" dirty="0">
                <a:hlinkClick r:id="rId143"/>
              </a:rPr>
              <a:t>ISI</a:t>
            </a:r>
            <a:endParaRPr lang="en-US" dirty="0"/>
          </a:p>
          <a:p>
            <a:pPr lvl="1"/>
            <a:r>
              <a:rPr lang="en-US" dirty="0">
                <a:hlinkClick r:id="rId144"/>
              </a:rPr>
              <a:t>PubMed</a:t>
            </a:r>
            <a:endParaRPr lang="en-US" dirty="0"/>
          </a:p>
          <a:p>
            <a:pPr lvl="1"/>
            <a:r>
              <a:rPr lang="en-US" dirty="0">
                <a:hlinkClick r:id="rId145"/>
              </a:rPr>
              <a:t>Article</a:t>
            </a:r>
            <a:endParaRPr lang="en-US" dirty="0"/>
          </a:p>
          <a:p>
            <a:r>
              <a:rPr lang="en-US" dirty="0" err="1"/>
              <a:t>Brundin</a:t>
            </a:r>
            <a:r>
              <a:rPr lang="en-US" dirty="0"/>
              <a:t>, P. </a:t>
            </a:r>
            <a:r>
              <a:rPr lang="en-US" i="1" dirty="0"/>
              <a:t>et al</a:t>
            </a:r>
            <a:r>
              <a:rPr lang="en-US" dirty="0"/>
              <a:t>. Bilateral caudate and putamen grafts of embryonic </a:t>
            </a:r>
            <a:r>
              <a:rPr lang="en-US" dirty="0" err="1"/>
              <a:t>mesencephalic</a:t>
            </a:r>
            <a:r>
              <a:rPr lang="en-US" dirty="0"/>
              <a:t> tissue treated with </a:t>
            </a:r>
            <a:r>
              <a:rPr lang="en-US" dirty="0" err="1"/>
              <a:t>lazaroids</a:t>
            </a:r>
            <a:r>
              <a:rPr lang="en-US" dirty="0"/>
              <a:t> in Parkinson's disease. Brain 123, 1380–1390 (2000). </a:t>
            </a:r>
          </a:p>
          <a:p>
            <a:pPr lvl="1"/>
            <a:r>
              <a:rPr lang="en-US" dirty="0">
                <a:hlinkClick r:id="rId146"/>
              </a:rPr>
              <a:t>ISI</a:t>
            </a:r>
            <a:endParaRPr lang="en-US" dirty="0"/>
          </a:p>
          <a:p>
            <a:pPr lvl="1"/>
            <a:r>
              <a:rPr lang="en-US" dirty="0">
                <a:hlinkClick r:id="rId147"/>
              </a:rPr>
              <a:t>PubMed</a:t>
            </a:r>
            <a:endParaRPr lang="en-US" dirty="0"/>
          </a:p>
          <a:p>
            <a:pPr lvl="1"/>
            <a:r>
              <a:rPr lang="en-US" dirty="0">
                <a:hlinkClick r:id="rId148"/>
              </a:rPr>
              <a:t>Article</a:t>
            </a:r>
            <a:endParaRPr lang="en-US" dirty="0"/>
          </a:p>
          <a:p>
            <a:r>
              <a:rPr lang="en-US" dirty="0" err="1"/>
              <a:t>Lindvall</a:t>
            </a:r>
            <a:r>
              <a:rPr lang="en-US" dirty="0"/>
              <a:t>, O. </a:t>
            </a:r>
            <a:r>
              <a:rPr lang="en-US" i="1" dirty="0"/>
              <a:t>et al</a:t>
            </a:r>
            <a:r>
              <a:rPr lang="en-US" dirty="0"/>
              <a:t>. Evidence for long-term survival and function of dopaminergic grafts in progressive Parkinson's disease. Ann. Neurol. 35, 172–180 (1994). </a:t>
            </a:r>
          </a:p>
          <a:p>
            <a:pPr lvl="1"/>
            <a:r>
              <a:rPr lang="en-US" dirty="0">
                <a:hlinkClick r:id="rId149"/>
              </a:rPr>
              <a:t>CAS</a:t>
            </a:r>
            <a:endParaRPr lang="en-US" dirty="0"/>
          </a:p>
          <a:p>
            <a:pPr lvl="1"/>
            <a:r>
              <a:rPr lang="en-US" dirty="0">
                <a:hlinkClick r:id="rId150"/>
              </a:rPr>
              <a:t>ISI</a:t>
            </a:r>
            <a:endParaRPr lang="en-US" dirty="0"/>
          </a:p>
          <a:p>
            <a:pPr lvl="1"/>
            <a:r>
              <a:rPr lang="en-US" dirty="0">
                <a:hlinkClick r:id="rId151"/>
              </a:rPr>
              <a:t>PubMed</a:t>
            </a:r>
            <a:endParaRPr lang="en-US" dirty="0"/>
          </a:p>
          <a:p>
            <a:pPr lvl="1"/>
            <a:r>
              <a:rPr lang="en-US" dirty="0">
                <a:hlinkClick r:id="rId152"/>
              </a:rPr>
              <a:t>Article</a:t>
            </a:r>
            <a:endParaRPr lang="en-US" dirty="0"/>
          </a:p>
          <a:p>
            <a:r>
              <a:rPr lang="en-US" dirty="0" err="1"/>
              <a:t>Wenning</a:t>
            </a:r>
            <a:r>
              <a:rPr lang="en-US" dirty="0"/>
              <a:t>, G. K. </a:t>
            </a:r>
            <a:r>
              <a:rPr lang="en-US" i="1" dirty="0"/>
              <a:t>et al</a:t>
            </a:r>
            <a:r>
              <a:rPr lang="en-US" dirty="0"/>
              <a:t>. Short- and long-term survival and function of unilateral </a:t>
            </a:r>
            <a:r>
              <a:rPr lang="en-US" dirty="0" err="1"/>
              <a:t>intrastriatal</a:t>
            </a:r>
            <a:r>
              <a:rPr lang="en-US" dirty="0"/>
              <a:t> dopaminergic grafts in Parkinson's disease. Ann. Neurol. 42, 95–107 (1997). </a:t>
            </a:r>
          </a:p>
          <a:p>
            <a:pPr lvl="1"/>
            <a:r>
              <a:rPr lang="en-US" dirty="0">
                <a:hlinkClick r:id="rId153"/>
              </a:rPr>
              <a:t>CAS</a:t>
            </a:r>
            <a:endParaRPr lang="en-US" dirty="0"/>
          </a:p>
          <a:p>
            <a:pPr lvl="1"/>
            <a:r>
              <a:rPr lang="en-US" dirty="0">
                <a:hlinkClick r:id="rId154"/>
              </a:rPr>
              <a:t>ISI</a:t>
            </a:r>
            <a:endParaRPr lang="en-US" dirty="0"/>
          </a:p>
          <a:p>
            <a:pPr lvl="1"/>
            <a:r>
              <a:rPr lang="en-US" dirty="0">
                <a:hlinkClick r:id="rId155"/>
              </a:rPr>
              <a:t>PubMed</a:t>
            </a:r>
            <a:endParaRPr lang="en-US" dirty="0"/>
          </a:p>
          <a:p>
            <a:pPr lvl="1"/>
            <a:r>
              <a:rPr lang="en-US" dirty="0">
                <a:hlinkClick r:id="rId156"/>
              </a:rPr>
              <a:t>Article</a:t>
            </a:r>
            <a:endParaRPr lang="en-US" dirty="0"/>
          </a:p>
          <a:p>
            <a:r>
              <a:rPr lang="en-US" dirty="0" err="1"/>
              <a:t>Piccini</a:t>
            </a:r>
            <a:r>
              <a:rPr lang="en-US" dirty="0"/>
              <a:t>, P. </a:t>
            </a:r>
            <a:r>
              <a:rPr lang="en-US" i="1" dirty="0"/>
              <a:t>et al</a:t>
            </a:r>
            <a:r>
              <a:rPr lang="en-US" dirty="0"/>
              <a:t>. Dopamine release from </a:t>
            </a:r>
            <a:r>
              <a:rPr lang="en-US" dirty="0" err="1"/>
              <a:t>nigral</a:t>
            </a:r>
            <a:r>
              <a:rPr lang="en-US" dirty="0"/>
              <a:t> transplants visualized </a:t>
            </a:r>
            <a:r>
              <a:rPr lang="en-US" i="1" dirty="0"/>
              <a:t>in vivo</a:t>
            </a:r>
            <a:r>
              <a:rPr lang="en-US" dirty="0"/>
              <a:t> in a Parkinson's patient. Nat. </a:t>
            </a:r>
            <a:r>
              <a:rPr lang="en-US" dirty="0" err="1"/>
              <a:t>Neurosci</a:t>
            </a:r>
            <a:r>
              <a:rPr lang="en-US" dirty="0"/>
              <a:t>. 2, 1137–1140 (1999). </a:t>
            </a:r>
          </a:p>
          <a:p>
            <a:pPr lvl="1"/>
            <a:r>
              <a:rPr lang="en-US" dirty="0">
                <a:hlinkClick r:id="rId157"/>
              </a:rPr>
              <a:t>CAS</a:t>
            </a:r>
            <a:endParaRPr lang="en-US" dirty="0"/>
          </a:p>
          <a:p>
            <a:pPr lvl="1"/>
            <a:r>
              <a:rPr lang="en-US" dirty="0">
                <a:hlinkClick r:id="rId158"/>
              </a:rPr>
              <a:t>ISI</a:t>
            </a:r>
            <a:endParaRPr lang="en-US" dirty="0"/>
          </a:p>
          <a:p>
            <a:pPr lvl="1"/>
            <a:r>
              <a:rPr lang="en-US" dirty="0">
                <a:hlinkClick r:id="rId159"/>
              </a:rPr>
              <a:t>PubMed</a:t>
            </a:r>
            <a:endParaRPr lang="en-US" dirty="0"/>
          </a:p>
          <a:p>
            <a:pPr lvl="1"/>
            <a:r>
              <a:rPr lang="en-US" dirty="0">
                <a:hlinkClick r:id="rId160"/>
              </a:rPr>
              <a:t>Article</a:t>
            </a:r>
            <a:endParaRPr lang="en-US" dirty="0"/>
          </a:p>
          <a:p>
            <a:r>
              <a:rPr lang="en-US" dirty="0" err="1"/>
              <a:t>Piccini</a:t>
            </a:r>
            <a:r>
              <a:rPr lang="en-US" dirty="0"/>
              <a:t>, P. </a:t>
            </a:r>
            <a:r>
              <a:rPr lang="en-US" i="1" dirty="0"/>
              <a:t>et al</a:t>
            </a:r>
            <a:r>
              <a:rPr lang="en-US" dirty="0"/>
              <a:t>. Delayed recovery of movement-related cortical function in Parkinson's disease after striatal dopaminergic grafts. Ann. Neurol. 48, 689–695 (2000). </a:t>
            </a:r>
          </a:p>
          <a:p>
            <a:pPr lvl="1"/>
            <a:r>
              <a:rPr lang="en-US" dirty="0">
                <a:hlinkClick r:id="rId161"/>
              </a:rPr>
              <a:t>CAS</a:t>
            </a:r>
            <a:endParaRPr lang="en-US" dirty="0"/>
          </a:p>
          <a:p>
            <a:pPr lvl="1"/>
            <a:r>
              <a:rPr lang="en-US" dirty="0">
                <a:hlinkClick r:id="rId162"/>
              </a:rPr>
              <a:t>ISI</a:t>
            </a:r>
            <a:endParaRPr lang="en-US" dirty="0"/>
          </a:p>
          <a:p>
            <a:pPr lvl="1"/>
            <a:r>
              <a:rPr lang="en-US" dirty="0">
                <a:hlinkClick r:id="rId163"/>
              </a:rPr>
              <a:t>PubMed</a:t>
            </a:r>
            <a:endParaRPr lang="en-US" dirty="0"/>
          </a:p>
          <a:p>
            <a:pPr lvl="1"/>
            <a:r>
              <a:rPr lang="en-US" dirty="0">
                <a:hlinkClick r:id="rId164"/>
              </a:rPr>
              <a:t>Article</a:t>
            </a:r>
            <a:endParaRPr lang="en-US" dirty="0"/>
          </a:p>
          <a:p>
            <a:r>
              <a:rPr lang="en-US" dirty="0" err="1"/>
              <a:t>Kefalopoulou</a:t>
            </a:r>
            <a:r>
              <a:rPr lang="en-US" dirty="0"/>
              <a:t>, Z. </a:t>
            </a:r>
            <a:r>
              <a:rPr lang="en-US" i="1" dirty="0"/>
              <a:t>et al</a:t>
            </a:r>
            <a:r>
              <a:rPr lang="en-US" dirty="0"/>
              <a:t>. Long-term clinical outcome of fetal cell transplantation for Parkinson disease: two case reports. JAMA Neurol. 71, 83–87 (2014). </a:t>
            </a:r>
          </a:p>
          <a:p>
            <a:pPr lvl="1"/>
            <a:r>
              <a:rPr lang="en-US" dirty="0">
                <a:hlinkClick r:id="rId165"/>
              </a:rPr>
              <a:t>ISI</a:t>
            </a:r>
            <a:endParaRPr lang="en-US" dirty="0"/>
          </a:p>
          <a:p>
            <a:pPr lvl="1"/>
            <a:r>
              <a:rPr lang="en-US" dirty="0">
                <a:hlinkClick r:id="rId166"/>
              </a:rPr>
              <a:t>PubMed</a:t>
            </a:r>
            <a:endParaRPr lang="en-US" dirty="0"/>
          </a:p>
          <a:p>
            <a:pPr lvl="1"/>
            <a:r>
              <a:rPr lang="en-US" dirty="0">
                <a:hlinkClick r:id="rId167"/>
              </a:rPr>
              <a:t>Article</a:t>
            </a:r>
            <a:endParaRPr lang="en-US" dirty="0"/>
          </a:p>
          <a:p>
            <a:r>
              <a:rPr lang="en-US" dirty="0"/>
              <a:t>Freed, C. R. </a:t>
            </a:r>
            <a:r>
              <a:rPr lang="en-US" i="1" dirty="0"/>
              <a:t>et al</a:t>
            </a:r>
            <a:r>
              <a:rPr lang="en-US" dirty="0"/>
              <a:t>. Survival of implanted fetal dopamine cells and neurologic improvement 12 to 46 months after transplantation for Parkinson's disease. N. Engl. J. Med. 327, 1549–1555 (1992). </a:t>
            </a:r>
          </a:p>
          <a:p>
            <a:pPr lvl="1"/>
            <a:r>
              <a:rPr lang="en-US" dirty="0">
                <a:hlinkClick r:id="rId168"/>
              </a:rPr>
              <a:t>CAS</a:t>
            </a:r>
            <a:endParaRPr lang="en-US" dirty="0"/>
          </a:p>
          <a:p>
            <a:pPr lvl="1"/>
            <a:r>
              <a:rPr lang="en-US" dirty="0">
                <a:hlinkClick r:id="rId169"/>
              </a:rPr>
              <a:t>ISI</a:t>
            </a:r>
            <a:endParaRPr lang="en-US" dirty="0"/>
          </a:p>
          <a:p>
            <a:pPr lvl="1"/>
            <a:r>
              <a:rPr lang="en-US" dirty="0">
                <a:hlinkClick r:id="rId170"/>
              </a:rPr>
              <a:t>PubMed</a:t>
            </a:r>
            <a:endParaRPr lang="en-US" dirty="0"/>
          </a:p>
          <a:p>
            <a:pPr lvl="1"/>
            <a:r>
              <a:rPr lang="en-US" dirty="0">
                <a:hlinkClick r:id="rId171"/>
              </a:rPr>
              <a:t>Article</a:t>
            </a:r>
            <a:endParaRPr lang="en-US" dirty="0"/>
          </a:p>
          <a:p>
            <a:r>
              <a:rPr lang="en-US" dirty="0"/>
              <a:t>Freeman, T. B. </a:t>
            </a:r>
            <a:r>
              <a:rPr lang="en-US" i="1" dirty="0"/>
              <a:t>et al</a:t>
            </a:r>
            <a:r>
              <a:rPr lang="en-US" dirty="0"/>
              <a:t>. Bilateral fetal </a:t>
            </a:r>
            <a:r>
              <a:rPr lang="en-US" dirty="0" err="1"/>
              <a:t>nigral</a:t>
            </a:r>
            <a:r>
              <a:rPr lang="en-US" dirty="0"/>
              <a:t> transplantation into the </a:t>
            </a:r>
            <a:r>
              <a:rPr lang="en-US" dirty="0" err="1"/>
              <a:t>postcommissural</a:t>
            </a:r>
            <a:r>
              <a:rPr lang="en-US" dirty="0"/>
              <a:t> putamen in Parkinson's disease. Ann. Neurol. 38, 379–388 (1995). </a:t>
            </a:r>
          </a:p>
          <a:p>
            <a:pPr lvl="1"/>
            <a:r>
              <a:rPr lang="en-US" dirty="0">
                <a:hlinkClick r:id="rId172"/>
              </a:rPr>
              <a:t>CAS</a:t>
            </a:r>
            <a:endParaRPr lang="en-US" dirty="0"/>
          </a:p>
          <a:p>
            <a:pPr lvl="1"/>
            <a:r>
              <a:rPr lang="en-US" dirty="0">
                <a:hlinkClick r:id="rId173"/>
              </a:rPr>
              <a:t>ISI</a:t>
            </a:r>
            <a:endParaRPr lang="en-US" dirty="0"/>
          </a:p>
          <a:p>
            <a:pPr lvl="1"/>
            <a:r>
              <a:rPr lang="en-US" dirty="0">
                <a:hlinkClick r:id="rId174"/>
              </a:rPr>
              <a:t>PubMed</a:t>
            </a:r>
            <a:endParaRPr lang="en-US" dirty="0"/>
          </a:p>
          <a:p>
            <a:pPr lvl="1"/>
            <a:r>
              <a:rPr lang="en-US" dirty="0">
                <a:hlinkClick r:id="rId175"/>
              </a:rPr>
              <a:t>Article</a:t>
            </a:r>
            <a:endParaRPr lang="en-US" dirty="0"/>
          </a:p>
          <a:p>
            <a:r>
              <a:rPr lang="en-US" dirty="0"/>
              <a:t>Redmond, D. E. </a:t>
            </a:r>
            <a:r>
              <a:rPr lang="en-US" i="1" dirty="0"/>
              <a:t>et al</a:t>
            </a:r>
            <a:r>
              <a:rPr lang="en-US" dirty="0"/>
              <a:t>. Cellular replacement of dopamine deficit in Parkinson's disease using human fetal </a:t>
            </a:r>
            <a:r>
              <a:rPr lang="en-US" dirty="0" err="1"/>
              <a:t>mesencephalic</a:t>
            </a:r>
            <a:r>
              <a:rPr lang="en-US" dirty="0"/>
              <a:t> tissue: preliminary results in four patients. Res. Publ. Assoc. Res. </a:t>
            </a:r>
            <a:r>
              <a:rPr lang="en-US" dirty="0" err="1"/>
              <a:t>Nerv</a:t>
            </a:r>
            <a:r>
              <a:rPr lang="en-US" dirty="0"/>
              <a:t>. </a:t>
            </a:r>
            <a:r>
              <a:rPr lang="en-US" dirty="0" err="1"/>
              <a:t>Ment</a:t>
            </a:r>
            <a:r>
              <a:rPr lang="en-US" dirty="0"/>
              <a:t>. Dis. 71, 325–359 (1993). </a:t>
            </a:r>
          </a:p>
          <a:p>
            <a:pPr lvl="1"/>
            <a:r>
              <a:rPr lang="en-US" dirty="0">
                <a:hlinkClick r:id="rId176"/>
              </a:rPr>
              <a:t>PubMed</a:t>
            </a:r>
            <a:endParaRPr lang="en-US" dirty="0"/>
          </a:p>
          <a:p>
            <a:r>
              <a:rPr lang="en-US" dirty="0" err="1"/>
              <a:t>Widner</a:t>
            </a:r>
            <a:r>
              <a:rPr lang="en-US" dirty="0"/>
              <a:t>, H. </a:t>
            </a:r>
            <a:r>
              <a:rPr lang="en-US" i="1" dirty="0"/>
              <a:t>et al</a:t>
            </a:r>
            <a:r>
              <a:rPr lang="en-US" dirty="0"/>
              <a:t>. Bilateral fetal </a:t>
            </a:r>
            <a:r>
              <a:rPr lang="en-US" dirty="0" err="1"/>
              <a:t>mesencephalic</a:t>
            </a:r>
            <a:r>
              <a:rPr lang="en-US" dirty="0"/>
              <a:t> grafting in two patients with parkinsonism induced by 1-methyl-4-phenyl-1,2,3,6-tetrahydropyridine (MPTP). N. Engl. J. Med. 327, 1556–1563 (1992). </a:t>
            </a:r>
          </a:p>
          <a:p>
            <a:pPr lvl="1"/>
            <a:r>
              <a:rPr lang="en-US" dirty="0">
                <a:hlinkClick r:id="rId177"/>
              </a:rPr>
              <a:t>CAS</a:t>
            </a:r>
            <a:endParaRPr lang="en-US" dirty="0"/>
          </a:p>
          <a:p>
            <a:pPr lvl="1"/>
            <a:r>
              <a:rPr lang="en-US" dirty="0">
                <a:hlinkClick r:id="rId178"/>
              </a:rPr>
              <a:t>ISI</a:t>
            </a:r>
            <a:endParaRPr lang="en-US" dirty="0"/>
          </a:p>
          <a:p>
            <a:pPr lvl="1"/>
            <a:r>
              <a:rPr lang="en-US" dirty="0">
                <a:hlinkClick r:id="rId179"/>
              </a:rPr>
              <a:t>PubMed</a:t>
            </a:r>
            <a:endParaRPr lang="en-US" dirty="0"/>
          </a:p>
          <a:p>
            <a:pPr lvl="1"/>
            <a:r>
              <a:rPr lang="en-US" dirty="0">
                <a:hlinkClick r:id="rId180"/>
              </a:rPr>
              <a:t>Article</a:t>
            </a:r>
            <a:endParaRPr lang="en-US" dirty="0"/>
          </a:p>
          <a:p>
            <a:r>
              <a:rPr lang="en-US" dirty="0"/>
              <a:t>Mendez, I. </a:t>
            </a:r>
            <a:r>
              <a:rPr lang="en-US" i="1" dirty="0"/>
              <a:t>et al</a:t>
            </a:r>
            <a:r>
              <a:rPr lang="en-US" dirty="0"/>
              <a:t>. Enhancement of survival of stored dopaminergic cells and promotion of graft survival by exposure of human fetal </a:t>
            </a:r>
            <a:r>
              <a:rPr lang="en-US" dirty="0" err="1"/>
              <a:t>nigral</a:t>
            </a:r>
            <a:r>
              <a:rPr lang="en-US" dirty="0"/>
              <a:t> tissue to glial cell line-derived </a:t>
            </a:r>
            <a:r>
              <a:rPr lang="en-US" dirty="0" err="1"/>
              <a:t>neurotrophic</a:t>
            </a:r>
            <a:r>
              <a:rPr lang="en-US" dirty="0"/>
              <a:t> factor in patients with Parkinson's disease. Report of two cases and technical considerations. J. </a:t>
            </a:r>
            <a:r>
              <a:rPr lang="en-US" dirty="0" err="1"/>
              <a:t>Neurosurg</a:t>
            </a:r>
            <a:r>
              <a:rPr lang="en-US" dirty="0"/>
              <a:t>. 92, 863–869 (2000). </a:t>
            </a:r>
          </a:p>
          <a:p>
            <a:pPr lvl="1"/>
            <a:r>
              <a:rPr lang="en-US" dirty="0">
                <a:hlinkClick r:id="rId181"/>
              </a:rPr>
              <a:t>CAS</a:t>
            </a:r>
            <a:endParaRPr lang="en-US" dirty="0"/>
          </a:p>
          <a:p>
            <a:pPr lvl="1"/>
            <a:r>
              <a:rPr lang="en-US" dirty="0">
                <a:hlinkClick r:id="rId182"/>
              </a:rPr>
              <a:t>ISI</a:t>
            </a:r>
            <a:endParaRPr lang="en-US" dirty="0"/>
          </a:p>
          <a:p>
            <a:pPr lvl="1"/>
            <a:r>
              <a:rPr lang="en-US" dirty="0">
                <a:hlinkClick r:id="rId183"/>
              </a:rPr>
              <a:t>PubMed</a:t>
            </a:r>
            <a:endParaRPr lang="en-US" dirty="0"/>
          </a:p>
          <a:p>
            <a:pPr lvl="1"/>
            <a:r>
              <a:rPr lang="en-US" dirty="0">
                <a:hlinkClick r:id="rId184"/>
              </a:rPr>
              <a:t>Article</a:t>
            </a:r>
            <a:endParaRPr lang="en-US" dirty="0"/>
          </a:p>
          <a:p>
            <a:r>
              <a:rPr lang="en-US" dirty="0"/>
              <a:t>Mendez, I. </a:t>
            </a:r>
            <a:r>
              <a:rPr lang="en-US" i="1" dirty="0"/>
              <a:t>et al</a:t>
            </a:r>
            <a:r>
              <a:rPr lang="en-US" dirty="0"/>
              <a:t>. Simultaneous </a:t>
            </a:r>
            <a:r>
              <a:rPr lang="en-US" dirty="0" err="1"/>
              <a:t>intrastriatal</a:t>
            </a:r>
            <a:r>
              <a:rPr lang="en-US" dirty="0"/>
              <a:t> and </a:t>
            </a:r>
            <a:r>
              <a:rPr lang="en-US" dirty="0" err="1"/>
              <a:t>intranigral</a:t>
            </a:r>
            <a:r>
              <a:rPr lang="en-US" dirty="0"/>
              <a:t> fetal dopaminergic grafts in patients with Parkinson disease: a pilot study. Report of three cases. J. </a:t>
            </a:r>
            <a:r>
              <a:rPr lang="en-US" dirty="0" err="1"/>
              <a:t>Neurosurg</a:t>
            </a:r>
            <a:r>
              <a:rPr lang="en-US" dirty="0"/>
              <a:t>. 96, 589–596 (2002). </a:t>
            </a:r>
          </a:p>
          <a:p>
            <a:pPr lvl="1"/>
            <a:r>
              <a:rPr lang="en-US" dirty="0">
                <a:hlinkClick r:id="rId185"/>
              </a:rPr>
              <a:t>PubMed</a:t>
            </a:r>
            <a:endParaRPr lang="en-US" dirty="0"/>
          </a:p>
          <a:p>
            <a:pPr lvl="1"/>
            <a:r>
              <a:rPr lang="en-US" dirty="0">
                <a:hlinkClick r:id="rId186"/>
              </a:rPr>
              <a:t>Article</a:t>
            </a:r>
            <a:endParaRPr lang="en-US" dirty="0"/>
          </a:p>
          <a:p>
            <a:r>
              <a:rPr lang="en-US" dirty="0" err="1"/>
              <a:t>Widner</a:t>
            </a:r>
            <a:r>
              <a:rPr lang="en-US" dirty="0"/>
              <a:t>, H. NIH neural transplantation funding. Science 263, 737 (1994). </a:t>
            </a:r>
          </a:p>
          <a:p>
            <a:pPr lvl="1"/>
            <a:r>
              <a:rPr lang="en-US" dirty="0">
                <a:hlinkClick r:id="rId187"/>
              </a:rPr>
              <a:t>CAS</a:t>
            </a:r>
            <a:endParaRPr lang="en-US" dirty="0"/>
          </a:p>
          <a:p>
            <a:pPr lvl="1"/>
            <a:r>
              <a:rPr lang="en-US" dirty="0">
                <a:hlinkClick r:id="rId188"/>
              </a:rPr>
              <a:t>ISI</a:t>
            </a:r>
            <a:endParaRPr lang="en-US" dirty="0"/>
          </a:p>
          <a:p>
            <a:pPr lvl="1"/>
            <a:r>
              <a:rPr lang="en-US" dirty="0">
                <a:hlinkClick r:id="rId189"/>
              </a:rPr>
              <a:t>PubMed</a:t>
            </a:r>
            <a:endParaRPr lang="en-US" dirty="0"/>
          </a:p>
          <a:p>
            <a:pPr lvl="1"/>
            <a:r>
              <a:rPr lang="en-US" dirty="0">
                <a:hlinkClick r:id="rId190"/>
              </a:rPr>
              <a:t>Article</a:t>
            </a:r>
            <a:endParaRPr lang="en-US" dirty="0"/>
          </a:p>
          <a:p>
            <a:r>
              <a:rPr lang="en-US" dirty="0"/>
              <a:t>Kumar, R. </a:t>
            </a:r>
            <a:r>
              <a:rPr lang="en-US" i="1" dirty="0"/>
              <a:t>et al</a:t>
            </a:r>
            <a:r>
              <a:rPr lang="en-US" dirty="0"/>
              <a:t>. Double-blind evaluation of </a:t>
            </a:r>
            <a:r>
              <a:rPr lang="en-US" dirty="0" err="1"/>
              <a:t>subthalamic</a:t>
            </a:r>
            <a:r>
              <a:rPr lang="en-US" dirty="0"/>
              <a:t> nucleus deep brain stimulation in advanced Parkinson's disease. Neurology 51, 850–855 (1998). </a:t>
            </a:r>
          </a:p>
          <a:p>
            <a:pPr lvl="1"/>
            <a:r>
              <a:rPr lang="en-US" dirty="0">
                <a:hlinkClick r:id="rId191"/>
              </a:rPr>
              <a:t>CAS</a:t>
            </a:r>
            <a:endParaRPr lang="en-US" dirty="0"/>
          </a:p>
          <a:p>
            <a:pPr lvl="1"/>
            <a:r>
              <a:rPr lang="en-US" dirty="0">
                <a:hlinkClick r:id="rId192"/>
              </a:rPr>
              <a:t>ISI</a:t>
            </a:r>
            <a:endParaRPr lang="en-US" dirty="0"/>
          </a:p>
          <a:p>
            <a:pPr lvl="1"/>
            <a:r>
              <a:rPr lang="en-US" dirty="0">
                <a:hlinkClick r:id="rId193"/>
              </a:rPr>
              <a:t>PubMed</a:t>
            </a:r>
            <a:endParaRPr lang="en-US" dirty="0"/>
          </a:p>
          <a:p>
            <a:pPr lvl="1"/>
            <a:r>
              <a:rPr lang="en-US" dirty="0">
                <a:hlinkClick r:id="rId194"/>
              </a:rPr>
              <a:t>Article</a:t>
            </a:r>
            <a:endParaRPr lang="en-US" dirty="0"/>
          </a:p>
          <a:p>
            <a:r>
              <a:rPr lang="en-US" dirty="0"/>
              <a:t>Freed, C. R. </a:t>
            </a:r>
            <a:r>
              <a:rPr lang="en-US" i="1" dirty="0"/>
              <a:t>et al</a:t>
            </a:r>
            <a:r>
              <a:rPr lang="en-US" dirty="0"/>
              <a:t>. Transplantation of embryonic dopamine neurons for severe Parkinson's disease. N. Engl. J. Med. 344, 710–719 (2001). </a:t>
            </a:r>
          </a:p>
          <a:p>
            <a:pPr lvl="1"/>
            <a:r>
              <a:rPr lang="en-US" dirty="0">
                <a:hlinkClick r:id="rId195"/>
              </a:rPr>
              <a:t>CAS</a:t>
            </a:r>
            <a:endParaRPr lang="en-US" dirty="0"/>
          </a:p>
          <a:p>
            <a:pPr lvl="1"/>
            <a:r>
              <a:rPr lang="en-US" dirty="0">
                <a:hlinkClick r:id="rId196"/>
              </a:rPr>
              <a:t>ISI</a:t>
            </a:r>
            <a:endParaRPr lang="en-US" dirty="0"/>
          </a:p>
          <a:p>
            <a:pPr lvl="1"/>
            <a:r>
              <a:rPr lang="en-US" dirty="0">
                <a:hlinkClick r:id="rId197"/>
              </a:rPr>
              <a:t>PubMed</a:t>
            </a:r>
            <a:endParaRPr lang="en-US" dirty="0"/>
          </a:p>
          <a:p>
            <a:pPr lvl="1"/>
            <a:r>
              <a:rPr lang="en-US" dirty="0">
                <a:hlinkClick r:id="rId198"/>
              </a:rPr>
              <a:t>Article</a:t>
            </a:r>
            <a:endParaRPr lang="en-US" dirty="0"/>
          </a:p>
          <a:p>
            <a:r>
              <a:rPr lang="en-US" dirty="0" err="1"/>
              <a:t>Olanow</a:t>
            </a:r>
            <a:r>
              <a:rPr lang="en-US" dirty="0"/>
              <a:t>, C. W. </a:t>
            </a:r>
            <a:r>
              <a:rPr lang="en-US" i="1" dirty="0"/>
              <a:t>et al</a:t>
            </a:r>
            <a:r>
              <a:rPr lang="en-US" dirty="0"/>
              <a:t>. A double-blind controlled trial of bilateral fetal </a:t>
            </a:r>
            <a:r>
              <a:rPr lang="en-US" dirty="0" err="1"/>
              <a:t>nigral</a:t>
            </a:r>
            <a:r>
              <a:rPr lang="en-US" dirty="0"/>
              <a:t> transplantation in Parkinson's disease. Ann. Neurol. 54, 403–414 (2003). </a:t>
            </a:r>
          </a:p>
          <a:p>
            <a:pPr lvl="1"/>
            <a:r>
              <a:rPr lang="en-US" dirty="0">
                <a:hlinkClick r:id="rId199"/>
              </a:rPr>
              <a:t>ISI</a:t>
            </a:r>
            <a:endParaRPr lang="en-US" dirty="0"/>
          </a:p>
          <a:p>
            <a:pPr lvl="1"/>
            <a:r>
              <a:rPr lang="en-US" dirty="0">
                <a:hlinkClick r:id="rId200"/>
              </a:rPr>
              <a:t>PubMed</a:t>
            </a:r>
            <a:endParaRPr lang="en-US" dirty="0"/>
          </a:p>
          <a:p>
            <a:pPr lvl="1"/>
            <a:r>
              <a:rPr lang="en-US" dirty="0">
                <a:hlinkClick r:id="rId201"/>
              </a:rPr>
              <a:t>Article</a:t>
            </a:r>
            <a:endParaRPr lang="en-US" dirty="0"/>
          </a:p>
          <a:p>
            <a:r>
              <a:rPr lang="en-US" dirty="0"/>
              <a:t>Cho, C., </a:t>
            </a:r>
            <a:r>
              <a:rPr lang="en-US" dirty="0" err="1"/>
              <a:t>Alterman</a:t>
            </a:r>
            <a:r>
              <a:rPr lang="en-US" dirty="0"/>
              <a:t>, R., </a:t>
            </a:r>
            <a:r>
              <a:rPr lang="en-US" dirty="0" err="1"/>
              <a:t>Miravite</a:t>
            </a:r>
            <a:r>
              <a:rPr lang="en-US" dirty="0"/>
              <a:t>, J., </a:t>
            </a:r>
            <a:r>
              <a:rPr lang="en-US" dirty="0" err="1"/>
              <a:t>Shils</a:t>
            </a:r>
            <a:r>
              <a:rPr lang="en-US" dirty="0"/>
              <a:t>, J. &amp; </a:t>
            </a:r>
            <a:r>
              <a:rPr lang="en-US" dirty="0" err="1"/>
              <a:t>Tagliati</a:t>
            </a:r>
            <a:r>
              <a:rPr lang="en-US" dirty="0"/>
              <a:t>, M. </a:t>
            </a:r>
            <a:r>
              <a:rPr lang="en-US" dirty="0" err="1"/>
              <a:t>Subthalamic</a:t>
            </a:r>
            <a:r>
              <a:rPr lang="en-US" dirty="0"/>
              <a:t> DBS for the treatment of “runaway” </a:t>
            </a:r>
            <a:r>
              <a:rPr lang="en-US" dirty="0" err="1"/>
              <a:t>dyskinesias</a:t>
            </a:r>
            <a:r>
              <a:rPr lang="en-US" dirty="0"/>
              <a:t> after embryonic or fetal tissue transplant. </a:t>
            </a:r>
            <a:r>
              <a:rPr lang="en-US" dirty="0" err="1"/>
              <a:t>Mov</a:t>
            </a:r>
            <a:r>
              <a:rPr lang="en-US" dirty="0"/>
              <a:t>. </a:t>
            </a:r>
            <a:r>
              <a:rPr lang="en-US" dirty="0" err="1"/>
              <a:t>Disord</a:t>
            </a:r>
            <a:r>
              <a:rPr lang="en-US" dirty="0"/>
              <a:t>. 20, 1237 (2005). </a:t>
            </a:r>
          </a:p>
          <a:p>
            <a:r>
              <a:rPr lang="en-US" dirty="0"/>
              <a:t>Graff-Radford, J. </a:t>
            </a:r>
            <a:r>
              <a:rPr lang="en-US" i="1" dirty="0"/>
              <a:t>et al</a:t>
            </a:r>
            <a:r>
              <a:rPr lang="en-US" dirty="0"/>
              <a:t>. Deep brain stimulation of the internal segment of the </a:t>
            </a:r>
            <a:r>
              <a:rPr lang="en-US" dirty="0" err="1"/>
              <a:t>globus</a:t>
            </a:r>
            <a:r>
              <a:rPr lang="en-US" dirty="0"/>
              <a:t> </a:t>
            </a:r>
            <a:r>
              <a:rPr lang="en-US" dirty="0" err="1"/>
              <a:t>pallidus</a:t>
            </a:r>
            <a:r>
              <a:rPr lang="en-US" dirty="0"/>
              <a:t> in delayed runaway dyskinesia. Arch. Neurol. 63, 1181–1184 (2006). </a:t>
            </a:r>
          </a:p>
          <a:p>
            <a:pPr lvl="1"/>
            <a:r>
              <a:rPr lang="en-US" dirty="0">
                <a:hlinkClick r:id="rId202"/>
              </a:rPr>
              <a:t>PubMed</a:t>
            </a:r>
            <a:endParaRPr lang="en-US" dirty="0"/>
          </a:p>
          <a:p>
            <a:pPr lvl="1"/>
            <a:r>
              <a:rPr lang="en-US" dirty="0">
                <a:hlinkClick r:id="rId203"/>
              </a:rPr>
              <a:t>Article</a:t>
            </a:r>
            <a:endParaRPr lang="en-US" dirty="0"/>
          </a:p>
          <a:p>
            <a:r>
              <a:rPr lang="en-US" dirty="0"/>
              <a:t>Herzog, J. </a:t>
            </a:r>
            <a:r>
              <a:rPr lang="en-US" i="1" dirty="0"/>
              <a:t>et al</a:t>
            </a:r>
            <a:r>
              <a:rPr lang="en-US" dirty="0"/>
              <a:t>. Deep brain stimulation in Parkinson's disease following fetal </a:t>
            </a:r>
            <a:r>
              <a:rPr lang="en-US" dirty="0" err="1"/>
              <a:t>nigral</a:t>
            </a:r>
            <a:r>
              <a:rPr lang="en-US" dirty="0"/>
              <a:t> transplantation. </a:t>
            </a:r>
            <a:r>
              <a:rPr lang="en-US" dirty="0" err="1"/>
              <a:t>Mov</a:t>
            </a:r>
            <a:r>
              <a:rPr lang="en-US" dirty="0"/>
              <a:t>. </a:t>
            </a:r>
            <a:r>
              <a:rPr lang="en-US" dirty="0" err="1"/>
              <a:t>Disord</a:t>
            </a:r>
            <a:r>
              <a:rPr lang="en-US" dirty="0"/>
              <a:t>. 23, 1293–1296 (2008). </a:t>
            </a:r>
          </a:p>
          <a:p>
            <a:pPr lvl="1"/>
            <a:r>
              <a:rPr lang="en-US" dirty="0">
                <a:hlinkClick r:id="rId204"/>
              </a:rPr>
              <a:t>PubMed</a:t>
            </a:r>
            <a:endParaRPr lang="en-US" dirty="0"/>
          </a:p>
          <a:p>
            <a:pPr lvl="1"/>
            <a:r>
              <a:rPr lang="en-US" dirty="0">
                <a:hlinkClick r:id="rId205"/>
              </a:rPr>
              <a:t>Article</a:t>
            </a:r>
            <a:endParaRPr lang="en-US" dirty="0"/>
          </a:p>
          <a:p>
            <a:r>
              <a:rPr lang="en-US" dirty="0" err="1"/>
              <a:t>Hagell</a:t>
            </a:r>
            <a:r>
              <a:rPr lang="en-US" dirty="0"/>
              <a:t>, P. </a:t>
            </a:r>
            <a:r>
              <a:rPr lang="en-US" i="1" dirty="0"/>
              <a:t>et al</a:t>
            </a:r>
            <a:r>
              <a:rPr lang="en-US" dirty="0"/>
              <a:t>. </a:t>
            </a:r>
            <a:r>
              <a:rPr lang="en-US" dirty="0" err="1"/>
              <a:t>Dyskinesias</a:t>
            </a:r>
            <a:r>
              <a:rPr lang="en-US" dirty="0"/>
              <a:t> following neural transplantation in Parkinson's disease. Nat. </a:t>
            </a:r>
            <a:r>
              <a:rPr lang="en-US" dirty="0" err="1"/>
              <a:t>Neurosci</a:t>
            </a:r>
            <a:r>
              <a:rPr lang="en-US" dirty="0"/>
              <a:t>. 5, 627–628 (2002). </a:t>
            </a:r>
          </a:p>
          <a:p>
            <a:pPr lvl="1"/>
            <a:r>
              <a:rPr lang="en-US" dirty="0">
                <a:hlinkClick r:id="rId206"/>
              </a:rPr>
              <a:t>CAS</a:t>
            </a:r>
            <a:endParaRPr lang="en-US" dirty="0"/>
          </a:p>
          <a:p>
            <a:pPr lvl="1"/>
            <a:r>
              <a:rPr lang="en-US" dirty="0">
                <a:hlinkClick r:id="rId207"/>
              </a:rPr>
              <a:t>ISI</a:t>
            </a:r>
            <a:endParaRPr lang="en-US" dirty="0"/>
          </a:p>
          <a:p>
            <a:pPr lvl="1"/>
            <a:r>
              <a:rPr lang="en-US" dirty="0">
                <a:hlinkClick r:id="rId208"/>
              </a:rPr>
              <a:t>PubMed</a:t>
            </a:r>
            <a:endParaRPr lang="en-US" dirty="0"/>
          </a:p>
          <a:p>
            <a:pPr lvl="1"/>
            <a:r>
              <a:rPr lang="en-US" dirty="0">
                <a:hlinkClick r:id="rId209"/>
              </a:rPr>
              <a:t>Article</a:t>
            </a:r>
            <a:endParaRPr lang="en-US" dirty="0"/>
          </a:p>
          <a:p>
            <a:r>
              <a:rPr lang="en-US" dirty="0"/>
              <a:t>Ma, Y. </a:t>
            </a:r>
            <a:r>
              <a:rPr lang="en-US" i="1" dirty="0"/>
              <a:t>et al</a:t>
            </a:r>
            <a:r>
              <a:rPr lang="en-US" dirty="0"/>
              <a:t>. Dyskinesia after fetal cell transplantation for parkinsonism: a PET study. Ann. Neurol. 52, 628–634 (2002). </a:t>
            </a:r>
          </a:p>
          <a:p>
            <a:pPr lvl="1"/>
            <a:r>
              <a:rPr lang="en-US" dirty="0">
                <a:hlinkClick r:id="rId210"/>
              </a:rPr>
              <a:t>ISI</a:t>
            </a:r>
            <a:endParaRPr lang="en-US" dirty="0"/>
          </a:p>
          <a:p>
            <a:pPr lvl="1"/>
            <a:r>
              <a:rPr lang="en-US" dirty="0">
                <a:hlinkClick r:id="rId211"/>
              </a:rPr>
              <a:t>PubMed</a:t>
            </a:r>
            <a:endParaRPr lang="en-US" dirty="0"/>
          </a:p>
          <a:p>
            <a:pPr lvl="1"/>
            <a:r>
              <a:rPr lang="en-US" dirty="0">
                <a:hlinkClick r:id="rId212"/>
              </a:rPr>
              <a:t>Article</a:t>
            </a:r>
            <a:endParaRPr lang="en-US" dirty="0"/>
          </a:p>
          <a:p>
            <a:r>
              <a:rPr lang="en-US" dirty="0"/>
              <a:t>Barker, R. A. &amp; </a:t>
            </a:r>
            <a:r>
              <a:rPr lang="en-US" dirty="0" err="1"/>
              <a:t>Kuan</a:t>
            </a:r>
            <a:r>
              <a:rPr lang="en-US" dirty="0"/>
              <a:t>, W. L. Graft-induced </a:t>
            </a:r>
            <a:r>
              <a:rPr lang="en-US" dirty="0" err="1"/>
              <a:t>dyskinesias</a:t>
            </a:r>
            <a:r>
              <a:rPr lang="en-US" dirty="0"/>
              <a:t> in Parkinson's disease: what is it all about? Cell Stem Cell 7, 148–149 (2010). </a:t>
            </a:r>
          </a:p>
          <a:p>
            <a:pPr lvl="1"/>
            <a:r>
              <a:rPr lang="en-US" dirty="0">
                <a:hlinkClick r:id="rId213"/>
              </a:rPr>
              <a:t>CAS</a:t>
            </a:r>
            <a:endParaRPr lang="en-US" dirty="0"/>
          </a:p>
          <a:p>
            <a:pPr lvl="1"/>
            <a:r>
              <a:rPr lang="en-US" dirty="0">
                <a:hlinkClick r:id="rId214"/>
              </a:rPr>
              <a:t>PubMed</a:t>
            </a:r>
            <a:endParaRPr lang="en-US" dirty="0"/>
          </a:p>
          <a:p>
            <a:pPr lvl="1"/>
            <a:r>
              <a:rPr lang="en-US" dirty="0">
                <a:hlinkClick r:id="rId215"/>
              </a:rPr>
              <a:t>Article</a:t>
            </a:r>
            <a:endParaRPr lang="en-US" dirty="0"/>
          </a:p>
          <a:p>
            <a:r>
              <a:rPr lang="en-US" dirty="0" err="1"/>
              <a:t>Politis</a:t>
            </a:r>
            <a:r>
              <a:rPr lang="en-US" dirty="0"/>
              <a:t>, M. </a:t>
            </a:r>
            <a:r>
              <a:rPr lang="en-US" i="1" dirty="0"/>
              <a:t>et al</a:t>
            </a:r>
            <a:r>
              <a:rPr lang="en-US" dirty="0"/>
              <a:t>. Serotonergic neurons mediate dyskinesia side effects in Parkinson's patients with neural transplants. Sci. Transl. Med. 2, 38ra46 (2010). </a:t>
            </a:r>
          </a:p>
          <a:p>
            <a:pPr lvl="1"/>
            <a:r>
              <a:rPr lang="en-US" dirty="0">
                <a:hlinkClick r:id="rId216"/>
              </a:rPr>
              <a:t>CAS</a:t>
            </a:r>
            <a:endParaRPr lang="en-US" dirty="0"/>
          </a:p>
          <a:p>
            <a:pPr lvl="1"/>
            <a:r>
              <a:rPr lang="en-US" dirty="0">
                <a:hlinkClick r:id="rId217"/>
              </a:rPr>
              <a:t>PubMed</a:t>
            </a:r>
            <a:endParaRPr lang="en-US" dirty="0"/>
          </a:p>
          <a:p>
            <a:pPr lvl="1"/>
            <a:r>
              <a:rPr lang="en-US" dirty="0">
                <a:hlinkClick r:id="rId218"/>
              </a:rPr>
              <a:t>Article</a:t>
            </a:r>
            <a:endParaRPr lang="en-US" dirty="0"/>
          </a:p>
          <a:p>
            <a:r>
              <a:rPr lang="en-US" dirty="0" err="1"/>
              <a:t>Politis</a:t>
            </a:r>
            <a:r>
              <a:rPr lang="en-US" dirty="0"/>
              <a:t>, M. </a:t>
            </a:r>
            <a:r>
              <a:rPr lang="en-US" i="1" dirty="0"/>
              <a:t>et al</a:t>
            </a:r>
            <a:r>
              <a:rPr lang="en-US" dirty="0"/>
              <a:t>. Graft-induced </a:t>
            </a:r>
            <a:r>
              <a:rPr lang="en-US" dirty="0" err="1"/>
              <a:t>dyskinesias</a:t>
            </a:r>
            <a:r>
              <a:rPr lang="en-US" dirty="0"/>
              <a:t> in Parkinson's disease: high striatal serotonin/dopamine transporter ratio. </a:t>
            </a:r>
            <a:r>
              <a:rPr lang="en-US" dirty="0" err="1"/>
              <a:t>Mov</a:t>
            </a:r>
            <a:r>
              <a:rPr lang="en-US" dirty="0"/>
              <a:t>. </a:t>
            </a:r>
            <a:r>
              <a:rPr lang="en-US" dirty="0" err="1"/>
              <a:t>Disord</a:t>
            </a:r>
            <a:r>
              <a:rPr lang="en-US" dirty="0"/>
              <a:t>. 26, 1997–2003 (2011). </a:t>
            </a:r>
          </a:p>
          <a:p>
            <a:pPr lvl="1"/>
            <a:r>
              <a:rPr lang="en-US" dirty="0">
                <a:hlinkClick r:id="rId219"/>
              </a:rPr>
              <a:t>ISI</a:t>
            </a:r>
            <a:endParaRPr lang="en-US" dirty="0"/>
          </a:p>
          <a:p>
            <a:pPr lvl="1"/>
            <a:r>
              <a:rPr lang="en-US" dirty="0">
                <a:hlinkClick r:id="rId220"/>
              </a:rPr>
              <a:t>PubMed</a:t>
            </a:r>
            <a:endParaRPr lang="en-US" dirty="0"/>
          </a:p>
          <a:p>
            <a:pPr lvl="1"/>
            <a:r>
              <a:rPr lang="en-US" dirty="0">
                <a:hlinkClick r:id="rId221"/>
              </a:rPr>
              <a:t>Article</a:t>
            </a:r>
            <a:endParaRPr lang="en-US" dirty="0"/>
          </a:p>
          <a:p>
            <a:r>
              <a:rPr lang="en-US" dirty="0"/>
              <a:t>Lane, E. L., Winkler, C., </a:t>
            </a:r>
            <a:r>
              <a:rPr lang="en-US" dirty="0" err="1"/>
              <a:t>Brundin</a:t>
            </a:r>
            <a:r>
              <a:rPr lang="en-US" dirty="0"/>
              <a:t>, P. &amp; Cenci, M. A. The impact of graft size on the development of dyskinesia following </a:t>
            </a:r>
            <a:r>
              <a:rPr lang="en-US" dirty="0" err="1"/>
              <a:t>intrastriatal</a:t>
            </a:r>
            <a:r>
              <a:rPr lang="en-US" dirty="0"/>
              <a:t> grafting of embryonic dopamine neurons in the rat. </a:t>
            </a:r>
            <a:r>
              <a:rPr lang="en-US" dirty="0" err="1"/>
              <a:t>Neurobiol</a:t>
            </a:r>
            <a:r>
              <a:rPr lang="en-US" dirty="0"/>
              <a:t>. Dis. 22, 334–345 (2006). </a:t>
            </a:r>
          </a:p>
          <a:p>
            <a:pPr lvl="1"/>
            <a:r>
              <a:rPr lang="en-US" dirty="0">
                <a:hlinkClick r:id="rId222"/>
              </a:rPr>
              <a:t>CAS</a:t>
            </a:r>
            <a:endParaRPr lang="en-US" dirty="0"/>
          </a:p>
          <a:p>
            <a:pPr lvl="1"/>
            <a:r>
              <a:rPr lang="en-US" dirty="0">
                <a:hlinkClick r:id="rId223"/>
              </a:rPr>
              <a:t>ISI</a:t>
            </a:r>
            <a:endParaRPr lang="en-US" dirty="0"/>
          </a:p>
          <a:p>
            <a:pPr lvl="1"/>
            <a:r>
              <a:rPr lang="en-US" dirty="0">
                <a:hlinkClick r:id="rId224"/>
              </a:rPr>
              <a:t>PubMed</a:t>
            </a:r>
            <a:endParaRPr lang="en-US" dirty="0"/>
          </a:p>
          <a:p>
            <a:pPr lvl="1"/>
            <a:r>
              <a:rPr lang="en-US" dirty="0">
                <a:hlinkClick r:id="rId225"/>
              </a:rPr>
              <a:t>Article</a:t>
            </a:r>
            <a:endParaRPr lang="en-US" dirty="0"/>
          </a:p>
          <a:p>
            <a:r>
              <a:rPr lang="en-US" dirty="0"/>
              <a:t>Winkler, C., </a:t>
            </a:r>
            <a:r>
              <a:rPr lang="en-US" dirty="0" err="1"/>
              <a:t>Georgievska</a:t>
            </a:r>
            <a:r>
              <a:rPr lang="en-US" dirty="0"/>
              <a:t>, B., </a:t>
            </a:r>
            <a:r>
              <a:rPr lang="en-US" dirty="0" err="1"/>
              <a:t>Carlsson</a:t>
            </a:r>
            <a:r>
              <a:rPr lang="en-US" dirty="0"/>
              <a:t>, T., </a:t>
            </a:r>
            <a:r>
              <a:rPr lang="en-US" dirty="0" err="1"/>
              <a:t>Lacar</a:t>
            </a:r>
            <a:r>
              <a:rPr lang="en-US" dirty="0"/>
              <a:t>, B. &amp; </a:t>
            </a:r>
            <a:r>
              <a:rPr lang="en-US" dirty="0" err="1"/>
              <a:t>Kirik</a:t>
            </a:r>
            <a:r>
              <a:rPr lang="en-US" dirty="0"/>
              <a:t>, D. Continuous exposure to glial cell line-derived </a:t>
            </a:r>
            <a:r>
              <a:rPr lang="en-US" dirty="0" err="1"/>
              <a:t>neurotrophic</a:t>
            </a:r>
            <a:r>
              <a:rPr lang="en-US" dirty="0"/>
              <a:t> factor to mature dopaminergic transplants impairs the graft's ability to improve spontaneous motor behavior in </a:t>
            </a:r>
            <a:r>
              <a:rPr lang="en-US" dirty="0" err="1"/>
              <a:t>parkinsonian</a:t>
            </a:r>
            <a:r>
              <a:rPr lang="en-US" dirty="0"/>
              <a:t> rats. Neuroscience 141, 521–531 (2006). </a:t>
            </a:r>
          </a:p>
          <a:p>
            <a:pPr lvl="1"/>
            <a:r>
              <a:rPr lang="en-US" dirty="0">
                <a:hlinkClick r:id="rId226"/>
              </a:rPr>
              <a:t>CAS</a:t>
            </a:r>
            <a:endParaRPr lang="en-US" dirty="0"/>
          </a:p>
          <a:p>
            <a:pPr lvl="1"/>
            <a:r>
              <a:rPr lang="en-US" dirty="0">
                <a:hlinkClick r:id="rId227"/>
              </a:rPr>
              <a:t>PubMed</a:t>
            </a:r>
            <a:endParaRPr lang="en-US" dirty="0"/>
          </a:p>
          <a:p>
            <a:pPr lvl="1"/>
            <a:r>
              <a:rPr lang="en-US" dirty="0">
                <a:hlinkClick r:id="rId228"/>
              </a:rPr>
              <a:t>Article</a:t>
            </a:r>
            <a:endParaRPr lang="en-US" dirty="0"/>
          </a:p>
          <a:p>
            <a:r>
              <a:rPr lang="en-US" dirty="0"/>
              <a:t>Mendez, I. </a:t>
            </a:r>
            <a:r>
              <a:rPr lang="en-US" i="1" dirty="0"/>
              <a:t>et al</a:t>
            </a:r>
            <a:r>
              <a:rPr lang="en-US" dirty="0"/>
              <a:t>. Cell type analysis of functional fetal dopamine cell suspension transplants in the striatum and </a:t>
            </a:r>
            <a:r>
              <a:rPr lang="en-US" dirty="0" err="1"/>
              <a:t>substantia</a:t>
            </a:r>
            <a:r>
              <a:rPr lang="en-US" dirty="0"/>
              <a:t> </a:t>
            </a:r>
            <a:r>
              <a:rPr lang="en-US" dirty="0" err="1"/>
              <a:t>nigra</a:t>
            </a:r>
            <a:r>
              <a:rPr lang="en-US" dirty="0"/>
              <a:t> of patients with Parkinson's disease. Brain 128, 1498–1510 (2005). </a:t>
            </a:r>
          </a:p>
          <a:p>
            <a:pPr lvl="1"/>
            <a:r>
              <a:rPr lang="en-US" dirty="0">
                <a:hlinkClick r:id="rId229"/>
              </a:rPr>
              <a:t>ISI</a:t>
            </a:r>
            <a:endParaRPr lang="en-US" dirty="0"/>
          </a:p>
          <a:p>
            <a:pPr lvl="1"/>
            <a:r>
              <a:rPr lang="en-US" dirty="0">
                <a:hlinkClick r:id="rId230"/>
              </a:rPr>
              <a:t>PubMed</a:t>
            </a:r>
            <a:endParaRPr lang="en-US" dirty="0"/>
          </a:p>
          <a:p>
            <a:pPr lvl="1"/>
            <a:r>
              <a:rPr lang="en-US" dirty="0">
                <a:hlinkClick r:id="rId231"/>
              </a:rPr>
              <a:t>Article</a:t>
            </a:r>
            <a:endParaRPr lang="en-US" dirty="0"/>
          </a:p>
          <a:p>
            <a:r>
              <a:rPr lang="en-US" dirty="0" err="1"/>
              <a:t>Krack</a:t>
            </a:r>
            <a:r>
              <a:rPr lang="en-US" dirty="0"/>
              <a:t>, P., </a:t>
            </a:r>
            <a:r>
              <a:rPr lang="en-US" dirty="0" err="1"/>
              <a:t>Poepping</a:t>
            </a:r>
            <a:r>
              <a:rPr lang="en-US" dirty="0"/>
              <a:t>, M., </a:t>
            </a:r>
            <a:r>
              <a:rPr lang="en-US" dirty="0" err="1"/>
              <a:t>Weinert</a:t>
            </a:r>
            <a:r>
              <a:rPr lang="en-US" dirty="0"/>
              <a:t>, D., Schrader, B. &amp; </a:t>
            </a:r>
            <a:r>
              <a:rPr lang="en-US" dirty="0" err="1"/>
              <a:t>Deuschl</a:t>
            </a:r>
            <a:r>
              <a:rPr lang="en-US" dirty="0"/>
              <a:t>, G. Thalamic, </a:t>
            </a:r>
            <a:r>
              <a:rPr lang="en-US" dirty="0" err="1"/>
              <a:t>pallidal</a:t>
            </a:r>
            <a:r>
              <a:rPr lang="en-US" dirty="0"/>
              <a:t>, or </a:t>
            </a:r>
            <a:r>
              <a:rPr lang="en-US" dirty="0" err="1"/>
              <a:t>subthalamic</a:t>
            </a:r>
            <a:r>
              <a:rPr lang="en-US" dirty="0"/>
              <a:t> surgery for Parkinson's disease? J. Neurol. 247 (Suppl. 2), II122–II134 (2000). </a:t>
            </a:r>
          </a:p>
          <a:p>
            <a:r>
              <a:rPr lang="en-US" dirty="0"/>
              <a:t>Ma, Y. </a:t>
            </a:r>
            <a:r>
              <a:rPr lang="en-US" i="1" dirty="0"/>
              <a:t>et al</a:t>
            </a:r>
            <a:r>
              <a:rPr lang="en-US" dirty="0"/>
              <a:t>. Dopamine cell implantation in Parkinson's disease: long-term clinical and </a:t>
            </a:r>
            <a:r>
              <a:rPr lang="en-US" baseline="30000" dirty="0"/>
              <a:t>18</a:t>
            </a:r>
            <a:r>
              <a:rPr lang="en-US" dirty="0"/>
              <a:t>F-FDOPA PET outcomes. J. </a:t>
            </a:r>
            <a:r>
              <a:rPr lang="en-US" dirty="0" err="1"/>
              <a:t>Nucl</a:t>
            </a:r>
            <a:r>
              <a:rPr lang="en-US" dirty="0"/>
              <a:t>. Med. 51, 7–15 (2010). </a:t>
            </a:r>
          </a:p>
          <a:p>
            <a:pPr lvl="1"/>
            <a:r>
              <a:rPr lang="en-US" dirty="0">
                <a:hlinkClick r:id="rId232"/>
              </a:rPr>
              <a:t>PubMed</a:t>
            </a:r>
            <a:endParaRPr lang="en-US" dirty="0"/>
          </a:p>
          <a:p>
            <a:pPr lvl="1"/>
            <a:r>
              <a:rPr lang="en-US" dirty="0">
                <a:hlinkClick r:id="rId233"/>
              </a:rPr>
              <a:t>Article</a:t>
            </a:r>
            <a:endParaRPr lang="en-US" dirty="0"/>
          </a:p>
          <a:p>
            <a:r>
              <a:rPr lang="en-US" dirty="0"/>
              <a:t>Barker, R. A., Barrett, J., Mason, S. L. &amp; </a:t>
            </a:r>
            <a:r>
              <a:rPr lang="en-US" dirty="0" err="1"/>
              <a:t>Björklund</a:t>
            </a:r>
            <a:r>
              <a:rPr lang="en-US" dirty="0"/>
              <a:t>, A. Fetal dopaminergic transplantation trials and the future of neural grafting in Parkinson's disease. Lancet Neurol. 12, 84–91 (2013). </a:t>
            </a:r>
          </a:p>
          <a:p>
            <a:pPr lvl="1"/>
            <a:r>
              <a:rPr lang="en-US" dirty="0">
                <a:hlinkClick r:id="rId234"/>
              </a:rPr>
              <a:t>CAS</a:t>
            </a:r>
            <a:endParaRPr lang="en-US" dirty="0"/>
          </a:p>
          <a:p>
            <a:pPr lvl="1"/>
            <a:r>
              <a:rPr lang="en-US" dirty="0">
                <a:hlinkClick r:id="rId235"/>
              </a:rPr>
              <a:t>ISI</a:t>
            </a:r>
            <a:endParaRPr lang="en-US" dirty="0"/>
          </a:p>
          <a:p>
            <a:pPr lvl="1"/>
            <a:r>
              <a:rPr lang="en-US" dirty="0">
                <a:hlinkClick r:id="rId236"/>
              </a:rPr>
              <a:t>PubMed</a:t>
            </a:r>
            <a:endParaRPr lang="en-US" dirty="0"/>
          </a:p>
          <a:p>
            <a:pPr lvl="1"/>
            <a:r>
              <a:rPr lang="en-US" dirty="0">
                <a:hlinkClick r:id="rId237"/>
              </a:rPr>
              <a:t>Article</a:t>
            </a:r>
            <a:endParaRPr lang="en-US" dirty="0"/>
          </a:p>
          <a:p>
            <a:r>
              <a:rPr lang="en-US" dirty="0" err="1"/>
              <a:t>Piccini</a:t>
            </a:r>
            <a:r>
              <a:rPr lang="en-US" dirty="0"/>
              <a:t>, P. </a:t>
            </a:r>
            <a:r>
              <a:rPr lang="en-US" i="1" dirty="0"/>
              <a:t>et al</a:t>
            </a:r>
            <a:r>
              <a:rPr lang="en-US" dirty="0"/>
              <a:t>. Factors affecting the clinical outcome after neural transplantation in Parkinson's disease. Brain 128, 2977–2986 (2005). </a:t>
            </a:r>
          </a:p>
          <a:p>
            <a:pPr lvl="1"/>
            <a:r>
              <a:rPr lang="en-US" dirty="0">
                <a:hlinkClick r:id="rId238"/>
              </a:rPr>
              <a:t>PubMed</a:t>
            </a:r>
            <a:endParaRPr lang="en-US" dirty="0"/>
          </a:p>
          <a:p>
            <a:pPr lvl="1"/>
            <a:r>
              <a:rPr lang="en-US" dirty="0">
                <a:hlinkClick r:id="rId239"/>
              </a:rPr>
              <a:t>Article</a:t>
            </a:r>
            <a:endParaRPr lang="en-US" dirty="0"/>
          </a:p>
          <a:p>
            <a:r>
              <a:rPr lang="en-US" dirty="0" err="1"/>
              <a:t>Kordower</a:t>
            </a:r>
            <a:r>
              <a:rPr lang="en-US" dirty="0"/>
              <a:t>, J. H. </a:t>
            </a:r>
            <a:r>
              <a:rPr lang="en-US" i="1" dirty="0"/>
              <a:t>et al</a:t>
            </a:r>
            <a:r>
              <a:rPr lang="en-US" dirty="0"/>
              <a:t>. </a:t>
            </a:r>
            <a:r>
              <a:rPr lang="en-US" dirty="0" err="1"/>
              <a:t>Neuropathological</a:t>
            </a:r>
            <a:r>
              <a:rPr lang="en-US" dirty="0"/>
              <a:t> evidence of graft survival and striatal </a:t>
            </a:r>
            <a:r>
              <a:rPr lang="en-US" dirty="0" err="1"/>
              <a:t>reinnervation</a:t>
            </a:r>
            <a:r>
              <a:rPr lang="en-US" dirty="0"/>
              <a:t> after the transplantation of fetal </a:t>
            </a:r>
            <a:r>
              <a:rPr lang="en-US" dirty="0" err="1"/>
              <a:t>mesencephalic</a:t>
            </a:r>
            <a:r>
              <a:rPr lang="en-US" dirty="0"/>
              <a:t> tissue in a patient with Parkinson's disease. N. Engl. J. Med. 332, 1118–1124 (1995). </a:t>
            </a:r>
          </a:p>
          <a:p>
            <a:pPr lvl="1"/>
            <a:r>
              <a:rPr lang="en-US" dirty="0">
                <a:hlinkClick r:id="rId240"/>
              </a:rPr>
              <a:t>CAS</a:t>
            </a:r>
            <a:endParaRPr lang="en-US" dirty="0"/>
          </a:p>
          <a:p>
            <a:pPr lvl="1"/>
            <a:r>
              <a:rPr lang="en-US" dirty="0">
                <a:hlinkClick r:id="rId241"/>
              </a:rPr>
              <a:t>ISI</a:t>
            </a:r>
            <a:endParaRPr lang="en-US" dirty="0"/>
          </a:p>
          <a:p>
            <a:pPr lvl="1"/>
            <a:r>
              <a:rPr lang="en-US" dirty="0">
                <a:hlinkClick r:id="rId242"/>
              </a:rPr>
              <a:t>PubMed</a:t>
            </a:r>
            <a:endParaRPr lang="en-US" dirty="0"/>
          </a:p>
          <a:p>
            <a:pPr lvl="1"/>
            <a:r>
              <a:rPr lang="en-US" dirty="0">
                <a:hlinkClick r:id="rId243"/>
              </a:rPr>
              <a:t>Article</a:t>
            </a:r>
            <a:endParaRPr lang="en-US" dirty="0"/>
          </a:p>
          <a:p>
            <a:r>
              <a:rPr lang="en-US" dirty="0" err="1"/>
              <a:t>Kordower</a:t>
            </a:r>
            <a:r>
              <a:rPr lang="en-US" dirty="0"/>
              <a:t>, J. H. </a:t>
            </a:r>
            <a:r>
              <a:rPr lang="en-US" i="1" dirty="0"/>
              <a:t>et al</a:t>
            </a:r>
            <a:r>
              <a:rPr lang="en-US" dirty="0"/>
              <a:t>. Functional fetal </a:t>
            </a:r>
            <a:r>
              <a:rPr lang="en-US" dirty="0" err="1"/>
              <a:t>nigral</a:t>
            </a:r>
            <a:r>
              <a:rPr lang="en-US" dirty="0"/>
              <a:t> grafts in a patient with Parkinson's disease: </a:t>
            </a:r>
            <a:r>
              <a:rPr lang="en-US" dirty="0" err="1"/>
              <a:t>chemoanatomic</a:t>
            </a:r>
            <a:r>
              <a:rPr lang="en-US" dirty="0"/>
              <a:t>, </a:t>
            </a:r>
            <a:r>
              <a:rPr lang="en-US" dirty="0" err="1"/>
              <a:t>ultrastructural</a:t>
            </a:r>
            <a:r>
              <a:rPr lang="en-US" dirty="0"/>
              <a:t>, and metabolic studies. J. Comp. Neurol. 370, 203–230 (1996). </a:t>
            </a:r>
          </a:p>
          <a:p>
            <a:pPr lvl="1"/>
            <a:r>
              <a:rPr lang="en-US" dirty="0">
                <a:hlinkClick r:id="rId244"/>
              </a:rPr>
              <a:t>CAS</a:t>
            </a:r>
            <a:endParaRPr lang="en-US" dirty="0"/>
          </a:p>
          <a:p>
            <a:pPr lvl="1"/>
            <a:r>
              <a:rPr lang="en-US" dirty="0">
                <a:hlinkClick r:id="rId245"/>
              </a:rPr>
              <a:t>ISI</a:t>
            </a:r>
            <a:endParaRPr lang="en-US" dirty="0"/>
          </a:p>
          <a:p>
            <a:pPr lvl="1"/>
            <a:r>
              <a:rPr lang="en-US" dirty="0">
                <a:hlinkClick r:id="rId246"/>
              </a:rPr>
              <a:t>PubMed</a:t>
            </a:r>
            <a:endParaRPr lang="en-US" dirty="0"/>
          </a:p>
          <a:p>
            <a:pPr lvl="1"/>
            <a:r>
              <a:rPr lang="en-US" dirty="0">
                <a:hlinkClick r:id="rId247"/>
              </a:rPr>
              <a:t>Article</a:t>
            </a:r>
            <a:endParaRPr lang="en-US" dirty="0"/>
          </a:p>
          <a:p>
            <a:r>
              <a:rPr lang="en-US" dirty="0" err="1"/>
              <a:t>Kordower</a:t>
            </a:r>
            <a:r>
              <a:rPr lang="en-US" dirty="0"/>
              <a:t>, J. H. </a:t>
            </a:r>
            <a:r>
              <a:rPr lang="en-US" i="1" dirty="0"/>
              <a:t>et al</a:t>
            </a:r>
            <a:r>
              <a:rPr lang="en-US" dirty="0"/>
              <a:t>. Fetal </a:t>
            </a:r>
            <a:r>
              <a:rPr lang="en-US" dirty="0" err="1"/>
              <a:t>nigral</a:t>
            </a:r>
            <a:r>
              <a:rPr lang="en-US" dirty="0"/>
              <a:t> grafts survive and mediate clinical benefit in a patient with Parkinson's disease. </a:t>
            </a:r>
            <a:r>
              <a:rPr lang="en-US" dirty="0" err="1"/>
              <a:t>Mov</a:t>
            </a:r>
            <a:r>
              <a:rPr lang="en-US" dirty="0"/>
              <a:t>. </a:t>
            </a:r>
            <a:r>
              <a:rPr lang="en-US" dirty="0" err="1"/>
              <a:t>Disord</a:t>
            </a:r>
            <a:r>
              <a:rPr lang="en-US" dirty="0"/>
              <a:t>. 13, 383–393 (1998). </a:t>
            </a:r>
          </a:p>
          <a:p>
            <a:pPr lvl="1"/>
            <a:r>
              <a:rPr lang="en-US" dirty="0">
                <a:hlinkClick r:id="rId248"/>
              </a:rPr>
              <a:t>CAS</a:t>
            </a:r>
            <a:endParaRPr lang="en-US" dirty="0"/>
          </a:p>
          <a:p>
            <a:pPr lvl="1"/>
            <a:r>
              <a:rPr lang="en-US" dirty="0">
                <a:hlinkClick r:id="rId249"/>
              </a:rPr>
              <a:t>ISI</a:t>
            </a:r>
            <a:endParaRPr lang="en-US" dirty="0"/>
          </a:p>
          <a:p>
            <a:pPr lvl="1"/>
            <a:r>
              <a:rPr lang="en-US" dirty="0">
                <a:hlinkClick r:id="rId250"/>
              </a:rPr>
              <a:t>PubMed</a:t>
            </a:r>
            <a:endParaRPr lang="en-US" dirty="0"/>
          </a:p>
          <a:p>
            <a:pPr lvl="1"/>
            <a:r>
              <a:rPr lang="en-US" dirty="0">
                <a:hlinkClick r:id="rId251"/>
              </a:rPr>
              <a:t>Article</a:t>
            </a:r>
            <a:endParaRPr lang="en-US" dirty="0"/>
          </a:p>
          <a:p>
            <a:r>
              <a:rPr lang="en-US" dirty="0"/>
              <a:t>TRANSEURO </a:t>
            </a:r>
            <a:r>
              <a:rPr lang="en-US" dirty="0">
                <a:hlinkClick r:id="rId252"/>
              </a:rPr>
              <a:t>[online]</a:t>
            </a:r>
            <a:r>
              <a:rPr lang="en-US" dirty="0"/>
              <a:t>, (2014). </a:t>
            </a:r>
          </a:p>
          <a:p>
            <a:r>
              <a:rPr lang="en-US" dirty="0"/>
              <a:t>Barker, R. A., Kendall, A. L. &amp; </a:t>
            </a:r>
            <a:r>
              <a:rPr lang="en-US" dirty="0" err="1"/>
              <a:t>Widner</a:t>
            </a:r>
            <a:r>
              <a:rPr lang="en-US" dirty="0"/>
              <a:t>, H. Neural tissue xenotransplantation: what is needed prior to clinical trials in Parkinson's disease? Neural Tissue </a:t>
            </a:r>
            <a:r>
              <a:rPr lang="en-US" dirty="0" err="1"/>
              <a:t>Xenografting</a:t>
            </a:r>
            <a:r>
              <a:rPr lang="en-US" dirty="0"/>
              <a:t> Project. Cell Transplant. 9, 235–246 (2000). </a:t>
            </a:r>
          </a:p>
          <a:p>
            <a:pPr lvl="1"/>
            <a:r>
              <a:rPr lang="en-US" dirty="0">
                <a:hlinkClick r:id="rId253"/>
              </a:rPr>
              <a:t>CAS</a:t>
            </a:r>
            <a:endParaRPr lang="en-US" dirty="0"/>
          </a:p>
          <a:p>
            <a:pPr lvl="1"/>
            <a:r>
              <a:rPr lang="en-US" dirty="0">
                <a:hlinkClick r:id="rId254"/>
              </a:rPr>
              <a:t>PubMed</a:t>
            </a:r>
            <a:endParaRPr lang="en-US" dirty="0"/>
          </a:p>
          <a:p>
            <a:r>
              <a:rPr lang="en-US" dirty="0" err="1"/>
              <a:t>Galpern</a:t>
            </a:r>
            <a:r>
              <a:rPr lang="en-US" dirty="0"/>
              <a:t>, W. R., Burns, L. H., Deacon, T. W., </a:t>
            </a:r>
            <a:r>
              <a:rPr lang="en-US" dirty="0" err="1"/>
              <a:t>Dinsmore</a:t>
            </a:r>
            <a:r>
              <a:rPr lang="en-US" dirty="0"/>
              <a:t>, J. &amp; </a:t>
            </a:r>
            <a:r>
              <a:rPr lang="en-US" dirty="0" err="1"/>
              <a:t>Isacson</a:t>
            </a:r>
            <a:r>
              <a:rPr lang="en-US" dirty="0"/>
              <a:t>, O. Xenotransplantation of porcine fetal ventral mesencephalon in a rat model of Parkinson's disease: functional recovery and graft morphology. Exp. Neurol. 140, 1–13 (1996). </a:t>
            </a:r>
          </a:p>
          <a:p>
            <a:pPr lvl="1"/>
            <a:r>
              <a:rPr lang="en-US" dirty="0">
                <a:hlinkClick r:id="rId255"/>
              </a:rPr>
              <a:t>CAS</a:t>
            </a:r>
            <a:endParaRPr lang="en-US" dirty="0"/>
          </a:p>
          <a:p>
            <a:pPr lvl="1"/>
            <a:r>
              <a:rPr lang="en-US" dirty="0">
                <a:hlinkClick r:id="rId256"/>
              </a:rPr>
              <a:t>ISI</a:t>
            </a:r>
            <a:endParaRPr lang="en-US" dirty="0"/>
          </a:p>
          <a:p>
            <a:pPr lvl="1"/>
            <a:r>
              <a:rPr lang="en-US" dirty="0">
                <a:hlinkClick r:id="rId257"/>
              </a:rPr>
              <a:t>PubMed</a:t>
            </a:r>
            <a:endParaRPr lang="en-US" dirty="0"/>
          </a:p>
          <a:p>
            <a:pPr lvl="1"/>
            <a:r>
              <a:rPr lang="en-US" dirty="0">
                <a:hlinkClick r:id="rId258"/>
              </a:rPr>
              <a:t>Article</a:t>
            </a:r>
            <a:endParaRPr lang="en-US" dirty="0"/>
          </a:p>
          <a:p>
            <a:r>
              <a:rPr lang="en-US" dirty="0"/>
              <a:t>Schumacher, J. M. </a:t>
            </a:r>
            <a:r>
              <a:rPr lang="en-US" i="1" dirty="0"/>
              <a:t>et al</a:t>
            </a:r>
            <a:r>
              <a:rPr lang="en-US" dirty="0"/>
              <a:t>. Transplantation of embryonic porcine </a:t>
            </a:r>
            <a:r>
              <a:rPr lang="en-US" dirty="0" err="1"/>
              <a:t>mesencephalic</a:t>
            </a:r>
            <a:r>
              <a:rPr lang="en-US" dirty="0"/>
              <a:t> tissue in patients with PD. Neurology 54, 1042–1050 (2000). </a:t>
            </a:r>
          </a:p>
          <a:p>
            <a:pPr lvl="1"/>
            <a:r>
              <a:rPr lang="en-US" dirty="0">
                <a:hlinkClick r:id="rId259"/>
              </a:rPr>
              <a:t>CAS</a:t>
            </a:r>
            <a:endParaRPr lang="en-US" dirty="0"/>
          </a:p>
          <a:p>
            <a:pPr lvl="1"/>
            <a:r>
              <a:rPr lang="en-US" dirty="0">
                <a:hlinkClick r:id="rId260"/>
              </a:rPr>
              <a:t>ISI</a:t>
            </a:r>
            <a:endParaRPr lang="en-US" dirty="0"/>
          </a:p>
          <a:p>
            <a:pPr lvl="1"/>
            <a:r>
              <a:rPr lang="en-US" dirty="0">
                <a:hlinkClick r:id="rId261"/>
              </a:rPr>
              <a:t>PubMed</a:t>
            </a:r>
            <a:endParaRPr lang="en-US" dirty="0"/>
          </a:p>
          <a:p>
            <a:pPr lvl="1"/>
            <a:r>
              <a:rPr lang="en-US" dirty="0">
                <a:hlinkClick r:id="rId262"/>
              </a:rPr>
              <a:t>Article</a:t>
            </a:r>
            <a:endParaRPr lang="en-US" dirty="0"/>
          </a:p>
          <a:p>
            <a:r>
              <a:rPr lang="en-US" dirty="0" err="1"/>
              <a:t>Arjona</a:t>
            </a:r>
            <a:r>
              <a:rPr lang="en-US" dirty="0"/>
              <a:t>, V. </a:t>
            </a:r>
            <a:r>
              <a:rPr lang="en-US" i="1" dirty="0"/>
              <a:t>et al</a:t>
            </a:r>
            <a:r>
              <a:rPr lang="en-US" dirty="0"/>
              <a:t>. </a:t>
            </a:r>
            <a:r>
              <a:rPr lang="en-US" dirty="0" err="1"/>
              <a:t>Autotransplantation</a:t>
            </a:r>
            <a:r>
              <a:rPr lang="en-US" dirty="0"/>
              <a:t> of human carotid body cell aggregates for treatment of Parkinson's disease. Neurosurgery 53, 321–328 (2003). </a:t>
            </a:r>
          </a:p>
          <a:p>
            <a:pPr lvl="1"/>
            <a:r>
              <a:rPr lang="en-US" dirty="0">
                <a:hlinkClick r:id="rId263"/>
              </a:rPr>
              <a:t>PubMed</a:t>
            </a:r>
            <a:endParaRPr lang="en-US" dirty="0"/>
          </a:p>
          <a:p>
            <a:pPr lvl="1"/>
            <a:r>
              <a:rPr lang="en-US" dirty="0">
                <a:hlinkClick r:id="rId264"/>
              </a:rPr>
              <a:t>Article</a:t>
            </a:r>
            <a:endParaRPr lang="en-US" dirty="0"/>
          </a:p>
          <a:p>
            <a:r>
              <a:rPr lang="en-US" dirty="0" err="1"/>
              <a:t>Minguez-Castellanos</a:t>
            </a:r>
            <a:r>
              <a:rPr lang="en-US" dirty="0"/>
              <a:t>, A. </a:t>
            </a:r>
            <a:r>
              <a:rPr lang="en-US" i="1" dirty="0"/>
              <a:t>et al</a:t>
            </a:r>
            <a:r>
              <a:rPr lang="en-US" dirty="0"/>
              <a:t>. Carotid body </a:t>
            </a:r>
            <a:r>
              <a:rPr lang="en-US" dirty="0" err="1"/>
              <a:t>autotransplantation</a:t>
            </a:r>
            <a:r>
              <a:rPr lang="en-US" dirty="0"/>
              <a:t> in Parkinson disease: a clinical and positron emission tomography study. J. Neurol. </a:t>
            </a:r>
            <a:r>
              <a:rPr lang="en-US" dirty="0" err="1"/>
              <a:t>Neurosurg</a:t>
            </a:r>
            <a:r>
              <a:rPr lang="en-US" dirty="0"/>
              <a:t>. Psychiatry 78, 825–831 (2007). </a:t>
            </a:r>
          </a:p>
          <a:p>
            <a:pPr lvl="1"/>
            <a:r>
              <a:rPr lang="en-US" dirty="0">
                <a:hlinkClick r:id="rId265"/>
              </a:rPr>
              <a:t>PubMed</a:t>
            </a:r>
            <a:endParaRPr lang="en-US" dirty="0"/>
          </a:p>
          <a:p>
            <a:pPr lvl="1"/>
            <a:r>
              <a:rPr lang="en-US" dirty="0">
                <a:hlinkClick r:id="rId266"/>
              </a:rPr>
              <a:t>Article</a:t>
            </a:r>
            <a:endParaRPr lang="en-US" dirty="0"/>
          </a:p>
          <a:p>
            <a:r>
              <a:rPr lang="en-US" dirty="0" err="1"/>
              <a:t>Bakay</a:t>
            </a:r>
            <a:r>
              <a:rPr lang="en-US" dirty="0"/>
              <a:t>, R. A. </a:t>
            </a:r>
            <a:r>
              <a:rPr lang="en-US" i="1" dirty="0"/>
              <a:t>et al</a:t>
            </a:r>
            <a:r>
              <a:rPr lang="en-US" dirty="0"/>
              <a:t>. Implantation of </a:t>
            </a:r>
            <a:r>
              <a:rPr lang="en-US" dirty="0" err="1"/>
              <a:t>Spheramine</a:t>
            </a:r>
            <a:r>
              <a:rPr lang="en-US" dirty="0"/>
              <a:t> in advanced Parkinson's disease (PD). Front. </a:t>
            </a:r>
            <a:r>
              <a:rPr lang="en-US" dirty="0" err="1"/>
              <a:t>Biosci</a:t>
            </a:r>
            <a:r>
              <a:rPr lang="en-US" dirty="0"/>
              <a:t>. 9, 592–602 (2004). </a:t>
            </a:r>
          </a:p>
          <a:p>
            <a:pPr lvl="1"/>
            <a:r>
              <a:rPr lang="en-US" dirty="0">
                <a:hlinkClick r:id="rId267"/>
              </a:rPr>
              <a:t>CAS</a:t>
            </a:r>
            <a:endParaRPr lang="en-US" dirty="0"/>
          </a:p>
          <a:p>
            <a:pPr lvl="1"/>
            <a:r>
              <a:rPr lang="en-US" dirty="0">
                <a:hlinkClick r:id="rId268"/>
              </a:rPr>
              <a:t>PubMed</a:t>
            </a:r>
            <a:endParaRPr lang="en-US" dirty="0"/>
          </a:p>
          <a:p>
            <a:pPr lvl="1"/>
            <a:r>
              <a:rPr lang="en-US" dirty="0">
                <a:hlinkClick r:id="rId269"/>
              </a:rPr>
              <a:t>Article</a:t>
            </a:r>
            <a:endParaRPr lang="en-US" dirty="0"/>
          </a:p>
          <a:p>
            <a:r>
              <a:rPr lang="en-US" dirty="0"/>
              <a:t>Stover, N. P. </a:t>
            </a:r>
            <a:r>
              <a:rPr lang="en-US" i="1" dirty="0"/>
              <a:t>et al</a:t>
            </a:r>
            <a:r>
              <a:rPr lang="en-US" dirty="0"/>
              <a:t>. </a:t>
            </a:r>
            <a:r>
              <a:rPr lang="en-US" dirty="0" err="1"/>
              <a:t>Intrastriatal</a:t>
            </a:r>
            <a:r>
              <a:rPr lang="en-US" dirty="0"/>
              <a:t> implantation of human retinal pigment epithelial cells attached to </a:t>
            </a:r>
            <a:r>
              <a:rPr lang="en-US" dirty="0" err="1"/>
              <a:t>microcarriers</a:t>
            </a:r>
            <a:r>
              <a:rPr lang="en-US" dirty="0"/>
              <a:t> in advanced Parkinson disease. Arch. Neurol. 62, 1833–1837 (2005). </a:t>
            </a:r>
          </a:p>
          <a:p>
            <a:pPr lvl="1"/>
            <a:r>
              <a:rPr lang="en-US" dirty="0">
                <a:hlinkClick r:id="rId270"/>
              </a:rPr>
              <a:t>ISI</a:t>
            </a:r>
            <a:endParaRPr lang="en-US" dirty="0"/>
          </a:p>
          <a:p>
            <a:pPr lvl="1"/>
            <a:r>
              <a:rPr lang="en-US" dirty="0">
                <a:hlinkClick r:id="rId271"/>
              </a:rPr>
              <a:t>PubMed</a:t>
            </a:r>
            <a:endParaRPr lang="en-US" dirty="0"/>
          </a:p>
          <a:p>
            <a:pPr lvl="1"/>
            <a:r>
              <a:rPr lang="en-US" dirty="0">
                <a:hlinkClick r:id="rId272"/>
              </a:rPr>
              <a:t>Article</a:t>
            </a:r>
            <a:endParaRPr lang="en-US" dirty="0"/>
          </a:p>
          <a:p>
            <a:r>
              <a:rPr lang="en-US" dirty="0"/>
              <a:t>Stover, N. P. &amp; Watts, R. L. </a:t>
            </a:r>
            <a:r>
              <a:rPr lang="en-US" dirty="0" err="1"/>
              <a:t>Spheramine</a:t>
            </a:r>
            <a:r>
              <a:rPr lang="en-US" dirty="0"/>
              <a:t> for treatment of Parkinson's disease. </a:t>
            </a:r>
            <a:r>
              <a:rPr lang="en-US" dirty="0" err="1"/>
              <a:t>Neurotherapeutics</a:t>
            </a:r>
            <a:r>
              <a:rPr lang="en-US" dirty="0"/>
              <a:t> 5, 252–259 (2008). </a:t>
            </a:r>
          </a:p>
          <a:p>
            <a:pPr lvl="1"/>
            <a:r>
              <a:rPr lang="en-US" dirty="0">
                <a:hlinkClick r:id="rId273"/>
              </a:rPr>
              <a:t>CAS</a:t>
            </a:r>
            <a:endParaRPr lang="en-US" dirty="0"/>
          </a:p>
          <a:p>
            <a:pPr lvl="1"/>
            <a:r>
              <a:rPr lang="en-US" dirty="0">
                <a:hlinkClick r:id="rId274"/>
              </a:rPr>
              <a:t>ISI</a:t>
            </a:r>
            <a:endParaRPr lang="en-US" dirty="0"/>
          </a:p>
          <a:p>
            <a:pPr lvl="1"/>
            <a:r>
              <a:rPr lang="en-US" dirty="0">
                <a:hlinkClick r:id="rId275"/>
              </a:rPr>
              <a:t>PubMed</a:t>
            </a:r>
            <a:endParaRPr lang="en-US" dirty="0"/>
          </a:p>
          <a:p>
            <a:pPr lvl="1"/>
            <a:r>
              <a:rPr lang="en-US" dirty="0">
                <a:hlinkClick r:id="rId276"/>
              </a:rPr>
              <a:t>Article</a:t>
            </a:r>
            <a:endParaRPr lang="en-US" dirty="0"/>
          </a:p>
          <a:p>
            <a:r>
              <a:rPr lang="en-US" dirty="0"/>
              <a:t>Watts, R. L. </a:t>
            </a:r>
            <a:r>
              <a:rPr lang="en-US" i="1" dirty="0"/>
              <a:t>et al</a:t>
            </a:r>
            <a:r>
              <a:rPr lang="en-US" dirty="0"/>
              <a:t>. Stereotaxic </a:t>
            </a:r>
            <a:r>
              <a:rPr lang="en-US" dirty="0" err="1"/>
              <a:t>intrastriatal</a:t>
            </a:r>
            <a:r>
              <a:rPr lang="en-US" dirty="0"/>
              <a:t> implantation of human retinal pigment epithelial (</a:t>
            </a:r>
            <a:r>
              <a:rPr lang="en-US" dirty="0" err="1"/>
              <a:t>hRPE</a:t>
            </a:r>
            <a:r>
              <a:rPr lang="en-US" dirty="0"/>
              <a:t>) cells attached to gelatin </a:t>
            </a:r>
            <a:r>
              <a:rPr lang="en-US" dirty="0" err="1"/>
              <a:t>microcarriers</a:t>
            </a:r>
            <a:r>
              <a:rPr lang="en-US" dirty="0"/>
              <a:t>: a potential new cell therapy for Parkinson's disease. J. Neural </a:t>
            </a:r>
            <a:r>
              <a:rPr lang="en-US" dirty="0" err="1"/>
              <a:t>Transm</a:t>
            </a:r>
            <a:r>
              <a:rPr lang="en-US" dirty="0"/>
              <a:t>. Suppl. 65, 215–227 (2003). </a:t>
            </a:r>
          </a:p>
          <a:p>
            <a:pPr lvl="1"/>
            <a:r>
              <a:rPr lang="en-US" dirty="0">
                <a:hlinkClick r:id="rId277"/>
              </a:rPr>
              <a:t>PubMed</a:t>
            </a:r>
            <a:endParaRPr lang="en-US" dirty="0"/>
          </a:p>
          <a:p>
            <a:r>
              <a:rPr lang="en-US" dirty="0"/>
              <a:t>Gross, R. E. </a:t>
            </a:r>
            <a:r>
              <a:rPr lang="en-US" i="1" dirty="0"/>
              <a:t>et al</a:t>
            </a:r>
            <a:r>
              <a:rPr lang="en-US" dirty="0"/>
              <a:t>. </a:t>
            </a:r>
            <a:r>
              <a:rPr lang="en-US" dirty="0" err="1"/>
              <a:t>Intrastriatal</a:t>
            </a:r>
            <a:r>
              <a:rPr lang="en-US" dirty="0"/>
              <a:t> transplantation of </a:t>
            </a:r>
            <a:r>
              <a:rPr lang="en-US" dirty="0" err="1"/>
              <a:t>microcarrier</a:t>
            </a:r>
            <a:r>
              <a:rPr lang="en-US" dirty="0"/>
              <a:t>-bound human retinal pigment epithelial cells versus sham surgery in patients with advanced Parkinson's disease: a double-blind, </a:t>
            </a:r>
            <a:r>
              <a:rPr lang="en-US" dirty="0" err="1"/>
              <a:t>randomised</a:t>
            </a:r>
            <a:r>
              <a:rPr lang="en-US" dirty="0"/>
              <a:t>, controlled trial. Lancet Neurol. 10, 509–519 (2011). </a:t>
            </a:r>
          </a:p>
          <a:p>
            <a:pPr lvl="1"/>
            <a:r>
              <a:rPr lang="en-US" dirty="0">
                <a:hlinkClick r:id="rId278"/>
              </a:rPr>
              <a:t>ISI</a:t>
            </a:r>
            <a:endParaRPr lang="en-US" dirty="0"/>
          </a:p>
          <a:p>
            <a:pPr lvl="1"/>
            <a:r>
              <a:rPr lang="en-US" dirty="0">
                <a:hlinkClick r:id="rId279"/>
              </a:rPr>
              <a:t>PubMed</a:t>
            </a:r>
            <a:endParaRPr lang="en-US" dirty="0"/>
          </a:p>
          <a:p>
            <a:pPr lvl="1"/>
            <a:r>
              <a:rPr lang="en-US" dirty="0">
                <a:hlinkClick r:id="rId280"/>
              </a:rPr>
              <a:t>Article</a:t>
            </a:r>
            <a:endParaRPr lang="en-US" dirty="0"/>
          </a:p>
          <a:p>
            <a:r>
              <a:rPr lang="en-US" dirty="0" err="1"/>
              <a:t>Ribeiro</a:t>
            </a:r>
            <a:r>
              <a:rPr lang="en-US" dirty="0"/>
              <a:t>, D. </a:t>
            </a:r>
            <a:r>
              <a:rPr lang="en-US" i="1" dirty="0"/>
              <a:t>et al</a:t>
            </a:r>
            <a:r>
              <a:rPr lang="en-US" dirty="0"/>
              <a:t>. Efficient expansion and dopaminergic differentiation of human fetal ventral midbrain neural stem cells by midbrain </a:t>
            </a:r>
            <a:r>
              <a:rPr lang="en-US" dirty="0" err="1"/>
              <a:t>morphogens</a:t>
            </a:r>
            <a:r>
              <a:rPr lang="en-US" dirty="0"/>
              <a:t>. </a:t>
            </a:r>
            <a:r>
              <a:rPr lang="en-US" dirty="0" err="1"/>
              <a:t>Neurobiol</a:t>
            </a:r>
            <a:r>
              <a:rPr lang="en-US" dirty="0"/>
              <a:t>. Dis. 49, 118–127 (2013). </a:t>
            </a:r>
          </a:p>
          <a:p>
            <a:pPr lvl="1"/>
            <a:r>
              <a:rPr lang="en-US" dirty="0">
                <a:hlinkClick r:id="rId281"/>
              </a:rPr>
              <a:t>CAS</a:t>
            </a:r>
            <a:endParaRPr lang="en-US" dirty="0"/>
          </a:p>
          <a:p>
            <a:pPr lvl="1"/>
            <a:r>
              <a:rPr lang="en-US" dirty="0">
                <a:hlinkClick r:id="rId282"/>
              </a:rPr>
              <a:t>PubMed</a:t>
            </a:r>
            <a:endParaRPr lang="en-US" dirty="0"/>
          </a:p>
          <a:p>
            <a:pPr lvl="1"/>
            <a:r>
              <a:rPr lang="en-US" dirty="0">
                <a:hlinkClick r:id="rId283"/>
              </a:rPr>
              <a:t>Article</a:t>
            </a:r>
            <a:endParaRPr lang="en-US" dirty="0"/>
          </a:p>
          <a:p>
            <a:r>
              <a:rPr lang="en-US" dirty="0"/>
              <a:t>Barker, R. A. &amp; de Beaufort, I. Scientific and ethical issues related to stem cell research and interventions in neurodegenerative disorders of the brain. </a:t>
            </a:r>
            <a:r>
              <a:rPr lang="en-US" dirty="0" err="1"/>
              <a:t>Prog</a:t>
            </a:r>
            <a:r>
              <a:rPr lang="en-US" dirty="0"/>
              <a:t>. </a:t>
            </a:r>
            <a:r>
              <a:rPr lang="en-US" dirty="0" err="1"/>
              <a:t>Neurobiol</a:t>
            </a:r>
            <a:r>
              <a:rPr lang="en-US" dirty="0"/>
              <a:t>. 110, 63–73 (2013). </a:t>
            </a:r>
          </a:p>
          <a:p>
            <a:pPr lvl="1"/>
            <a:r>
              <a:rPr lang="en-US" dirty="0">
                <a:hlinkClick r:id="rId284"/>
              </a:rPr>
              <a:t>PubMed</a:t>
            </a:r>
            <a:endParaRPr lang="en-US" dirty="0"/>
          </a:p>
          <a:p>
            <a:pPr lvl="1"/>
            <a:r>
              <a:rPr lang="en-US" dirty="0">
                <a:hlinkClick r:id="rId285"/>
              </a:rPr>
              <a:t>Article</a:t>
            </a:r>
            <a:endParaRPr lang="en-US" dirty="0"/>
          </a:p>
          <a:p>
            <a:r>
              <a:rPr lang="en-US" dirty="0"/>
              <a:t>Barker, R. A. Developing stem cell therapies for Parkinson's disease: waiting until the time is right. Cell Stem Cell 15, 539–542 (2014). </a:t>
            </a:r>
          </a:p>
          <a:p>
            <a:pPr lvl="1"/>
            <a:r>
              <a:rPr lang="en-US" dirty="0">
                <a:hlinkClick r:id="rId286"/>
              </a:rPr>
              <a:t>CAS</a:t>
            </a:r>
            <a:endParaRPr lang="en-US" dirty="0"/>
          </a:p>
          <a:p>
            <a:pPr lvl="1"/>
            <a:r>
              <a:rPr lang="en-US" dirty="0">
                <a:hlinkClick r:id="rId287"/>
              </a:rPr>
              <a:t>PubMed</a:t>
            </a:r>
            <a:endParaRPr lang="en-US" dirty="0"/>
          </a:p>
          <a:p>
            <a:pPr lvl="1"/>
            <a:r>
              <a:rPr lang="en-US" dirty="0">
                <a:hlinkClick r:id="rId288"/>
              </a:rPr>
              <a:t>Article</a:t>
            </a:r>
            <a:endParaRPr lang="en-US" dirty="0"/>
          </a:p>
          <a:p>
            <a:r>
              <a:rPr lang="en-US" dirty="0"/>
              <a:t>Thomson, J. A. </a:t>
            </a:r>
            <a:r>
              <a:rPr lang="en-US" i="1" dirty="0"/>
              <a:t>et al</a:t>
            </a:r>
            <a:r>
              <a:rPr lang="en-US" dirty="0"/>
              <a:t>. Embryonic stem cell lines derived from human blastocysts. Science 282, 1145–1147 (1998). </a:t>
            </a:r>
          </a:p>
          <a:p>
            <a:pPr lvl="1"/>
            <a:r>
              <a:rPr lang="en-US" dirty="0">
                <a:hlinkClick r:id="rId289"/>
              </a:rPr>
              <a:t>CAS</a:t>
            </a:r>
            <a:endParaRPr lang="en-US" dirty="0"/>
          </a:p>
          <a:p>
            <a:pPr lvl="1"/>
            <a:r>
              <a:rPr lang="en-US" dirty="0">
                <a:hlinkClick r:id="rId290"/>
              </a:rPr>
              <a:t>ISI</a:t>
            </a:r>
            <a:endParaRPr lang="en-US" dirty="0"/>
          </a:p>
          <a:p>
            <a:pPr lvl="1"/>
            <a:r>
              <a:rPr lang="en-US" dirty="0">
                <a:hlinkClick r:id="rId291"/>
              </a:rPr>
              <a:t>PubMed</a:t>
            </a:r>
            <a:endParaRPr lang="en-US" dirty="0"/>
          </a:p>
          <a:p>
            <a:pPr lvl="1"/>
            <a:r>
              <a:rPr lang="en-US" dirty="0">
                <a:hlinkClick r:id="rId292"/>
              </a:rPr>
              <a:t>Article</a:t>
            </a:r>
            <a:endParaRPr lang="en-US" dirty="0"/>
          </a:p>
          <a:p>
            <a:r>
              <a:rPr lang="en-US" dirty="0" err="1"/>
              <a:t>Reubinoff</a:t>
            </a:r>
            <a:r>
              <a:rPr lang="en-US" dirty="0"/>
              <a:t>, B. E., </a:t>
            </a:r>
            <a:r>
              <a:rPr lang="en-US" dirty="0" err="1"/>
              <a:t>Pera</a:t>
            </a:r>
            <a:r>
              <a:rPr lang="en-US" dirty="0"/>
              <a:t>, M. F., Fong, C. Y., </a:t>
            </a:r>
            <a:r>
              <a:rPr lang="en-US" dirty="0" err="1"/>
              <a:t>Trounson</a:t>
            </a:r>
            <a:r>
              <a:rPr lang="en-US" dirty="0"/>
              <a:t>, A. &amp; </a:t>
            </a:r>
            <a:r>
              <a:rPr lang="en-US" dirty="0" err="1"/>
              <a:t>Bongso</a:t>
            </a:r>
            <a:r>
              <a:rPr lang="en-US" dirty="0"/>
              <a:t>, A. Embryonic stem cell lines from human blastocysts: somatic differentiation </a:t>
            </a:r>
            <a:r>
              <a:rPr lang="en-US" i="1" dirty="0"/>
              <a:t>in vitro</a:t>
            </a:r>
            <a:r>
              <a:rPr lang="en-US" dirty="0"/>
              <a:t>. Nat. </a:t>
            </a:r>
            <a:r>
              <a:rPr lang="en-US" dirty="0" err="1"/>
              <a:t>Biotechnol</a:t>
            </a:r>
            <a:r>
              <a:rPr lang="en-US" dirty="0"/>
              <a:t>. 18, 399–404 (2000). </a:t>
            </a:r>
          </a:p>
          <a:p>
            <a:pPr lvl="1"/>
            <a:r>
              <a:rPr lang="en-US" dirty="0">
                <a:hlinkClick r:id="rId293"/>
              </a:rPr>
              <a:t>CAS</a:t>
            </a:r>
            <a:endParaRPr lang="en-US" dirty="0"/>
          </a:p>
          <a:p>
            <a:pPr lvl="1"/>
            <a:r>
              <a:rPr lang="en-US" dirty="0">
                <a:hlinkClick r:id="rId294"/>
              </a:rPr>
              <a:t>ISI</a:t>
            </a:r>
            <a:endParaRPr lang="en-US" dirty="0"/>
          </a:p>
          <a:p>
            <a:pPr lvl="1"/>
            <a:r>
              <a:rPr lang="en-US" dirty="0">
                <a:hlinkClick r:id="rId295"/>
              </a:rPr>
              <a:t>PubMed</a:t>
            </a:r>
            <a:endParaRPr lang="en-US" dirty="0"/>
          </a:p>
          <a:p>
            <a:pPr lvl="1"/>
            <a:r>
              <a:rPr lang="en-US" dirty="0">
                <a:hlinkClick r:id="rId296"/>
              </a:rPr>
              <a:t>Article</a:t>
            </a:r>
            <a:endParaRPr lang="en-US" dirty="0"/>
          </a:p>
          <a:p>
            <a:r>
              <a:rPr lang="en-US" dirty="0" err="1"/>
              <a:t>Itskovitz-Eldor</a:t>
            </a:r>
            <a:r>
              <a:rPr lang="en-US" dirty="0"/>
              <a:t>, J. </a:t>
            </a:r>
            <a:r>
              <a:rPr lang="en-US" i="1" dirty="0"/>
              <a:t>et al</a:t>
            </a:r>
            <a:r>
              <a:rPr lang="en-US" dirty="0"/>
              <a:t>. Differentiation of human embryonic stem cells into </a:t>
            </a:r>
            <a:r>
              <a:rPr lang="en-US" dirty="0" err="1"/>
              <a:t>embryoid</a:t>
            </a:r>
            <a:r>
              <a:rPr lang="en-US" dirty="0"/>
              <a:t> bodies compromising the three embryonic germ layers. Mol. Med. 6, 88–95 (2000). </a:t>
            </a:r>
          </a:p>
          <a:p>
            <a:pPr lvl="1"/>
            <a:r>
              <a:rPr lang="en-US" dirty="0">
                <a:hlinkClick r:id="rId297"/>
              </a:rPr>
              <a:t>CAS</a:t>
            </a:r>
            <a:endParaRPr lang="en-US" dirty="0"/>
          </a:p>
          <a:p>
            <a:pPr lvl="1"/>
            <a:r>
              <a:rPr lang="en-US" dirty="0">
                <a:hlinkClick r:id="rId298"/>
              </a:rPr>
              <a:t>ISI</a:t>
            </a:r>
            <a:endParaRPr lang="en-US" dirty="0"/>
          </a:p>
          <a:p>
            <a:pPr lvl="1"/>
            <a:r>
              <a:rPr lang="en-US" dirty="0">
                <a:hlinkClick r:id="rId299"/>
              </a:rPr>
              <a:t>PubMed</a:t>
            </a:r>
            <a:endParaRPr lang="en-US" dirty="0"/>
          </a:p>
          <a:p>
            <a:r>
              <a:rPr lang="en-US" dirty="0" err="1"/>
              <a:t>Reubinoff</a:t>
            </a:r>
            <a:r>
              <a:rPr lang="en-US" dirty="0"/>
              <a:t>, B. E. </a:t>
            </a:r>
            <a:r>
              <a:rPr lang="en-US" i="1" dirty="0"/>
              <a:t>et al</a:t>
            </a:r>
            <a:r>
              <a:rPr lang="en-US" dirty="0"/>
              <a:t>. Neural progenitors from human embryonic stem cells. Nat. </a:t>
            </a:r>
            <a:r>
              <a:rPr lang="en-US" dirty="0" err="1"/>
              <a:t>Biotechnol</a:t>
            </a:r>
            <a:r>
              <a:rPr lang="en-US" dirty="0"/>
              <a:t>. 19, 1134–1140 (2001). </a:t>
            </a:r>
          </a:p>
          <a:p>
            <a:pPr lvl="1"/>
            <a:r>
              <a:rPr lang="en-US" dirty="0">
                <a:hlinkClick r:id="rId300"/>
              </a:rPr>
              <a:t>CAS</a:t>
            </a:r>
            <a:endParaRPr lang="en-US" dirty="0"/>
          </a:p>
          <a:p>
            <a:pPr lvl="1"/>
            <a:r>
              <a:rPr lang="en-US" dirty="0">
                <a:hlinkClick r:id="rId301"/>
              </a:rPr>
              <a:t>ISI</a:t>
            </a:r>
            <a:endParaRPr lang="en-US" dirty="0"/>
          </a:p>
          <a:p>
            <a:pPr lvl="1"/>
            <a:r>
              <a:rPr lang="en-US" dirty="0">
                <a:hlinkClick r:id="rId302"/>
              </a:rPr>
              <a:t>PubMed</a:t>
            </a:r>
            <a:endParaRPr lang="en-US" dirty="0"/>
          </a:p>
          <a:p>
            <a:pPr lvl="1"/>
            <a:r>
              <a:rPr lang="en-US" dirty="0">
                <a:hlinkClick r:id="rId303"/>
              </a:rPr>
              <a:t>Article</a:t>
            </a:r>
            <a:endParaRPr lang="en-US" dirty="0"/>
          </a:p>
          <a:p>
            <a:r>
              <a:rPr lang="en-US" dirty="0"/>
              <a:t>Zhang, S. C., </a:t>
            </a:r>
            <a:r>
              <a:rPr lang="en-US" dirty="0" err="1"/>
              <a:t>Wernig</a:t>
            </a:r>
            <a:r>
              <a:rPr lang="en-US" dirty="0"/>
              <a:t>, M., Duncan, I. D., </a:t>
            </a:r>
            <a:r>
              <a:rPr lang="en-US" dirty="0" err="1"/>
              <a:t>Brustle</a:t>
            </a:r>
            <a:r>
              <a:rPr lang="en-US" dirty="0"/>
              <a:t>, O. &amp; Thomson, J. A. </a:t>
            </a:r>
            <a:r>
              <a:rPr lang="en-US" i="1" dirty="0"/>
              <a:t>In vitro</a:t>
            </a:r>
            <a:r>
              <a:rPr lang="en-US" dirty="0"/>
              <a:t> differentiation of transplantable neural precursors from human embryonic stem cells. Nat. </a:t>
            </a:r>
            <a:r>
              <a:rPr lang="en-US" dirty="0" err="1"/>
              <a:t>Biotechnol</a:t>
            </a:r>
            <a:r>
              <a:rPr lang="en-US" dirty="0"/>
              <a:t>. 19, 1129–1133 (2001). </a:t>
            </a:r>
          </a:p>
          <a:p>
            <a:pPr lvl="1"/>
            <a:r>
              <a:rPr lang="en-US" dirty="0">
                <a:hlinkClick r:id="rId304"/>
              </a:rPr>
              <a:t>CAS</a:t>
            </a:r>
            <a:endParaRPr lang="en-US" dirty="0"/>
          </a:p>
          <a:p>
            <a:pPr lvl="1"/>
            <a:r>
              <a:rPr lang="en-US" dirty="0">
                <a:hlinkClick r:id="rId305"/>
              </a:rPr>
              <a:t>ISI</a:t>
            </a:r>
            <a:endParaRPr lang="en-US" dirty="0"/>
          </a:p>
          <a:p>
            <a:pPr lvl="1"/>
            <a:r>
              <a:rPr lang="en-US" dirty="0">
                <a:hlinkClick r:id="rId306"/>
              </a:rPr>
              <a:t>PubMed</a:t>
            </a:r>
            <a:endParaRPr lang="en-US" dirty="0"/>
          </a:p>
          <a:p>
            <a:pPr lvl="1"/>
            <a:r>
              <a:rPr lang="en-US" dirty="0">
                <a:hlinkClick r:id="rId307"/>
              </a:rPr>
              <a:t>Article</a:t>
            </a:r>
            <a:endParaRPr lang="en-US" dirty="0"/>
          </a:p>
          <a:p>
            <a:r>
              <a:rPr lang="en-US" dirty="0"/>
              <a:t>Kawasaki, H. </a:t>
            </a:r>
            <a:r>
              <a:rPr lang="en-US" i="1" dirty="0"/>
              <a:t>et al</a:t>
            </a:r>
            <a:r>
              <a:rPr lang="en-US" dirty="0"/>
              <a:t>. Induction of midbrain dopaminergic neurons from ES cells by stromal cell-derived inducing activity. Neuron 28, 31–40 (2000). </a:t>
            </a:r>
          </a:p>
          <a:p>
            <a:pPr lvl="1"/>
            <a:r>
              <a:rPr lang="en-US" dirty="0">
                <a:hlinkClick r:id="rId308"/>
              </a:rPr>
              <a:t>CAS</a:t>
            </a:r>
            <a:endParaRPr lang="en-US" dirty="0"/>
          </a:p>
          <a:p>
            <a:pPr lvl="1"/>
            <a:r>
              <a:rPr lang="en-US" dirty="0">
                <a:hlinkClick r:id="rId309"/>
              </a:rPr>
              <a:t>ISI</a:t>
            </a:r>
            <a:endParaRPr lang="en-US" dirty="0"/>
          </a:p>
          <a:p>
            <a:pPr lvl="1"/>
            <a:r>
              <a:rPr lang="en-US" dirty="0">
                <a:hlinkClick r:id="rId310"/>
              </a:rPr>
              <a:t>PubMed</a:t>
            </a:r>
            <a:endParaRPr lang="en-US" dirty="0"/>
          </a:p>
          <a:p>
            <a:pPr lvl="1"/>
            <a:r>
              <a:rPr lang="en-US" dirty="0">
                <a:hlinkClick r:id="rId311"/>
              </a:rPr>
              <a:t>Article</a:t>
            </a:r>
            <a:endParaRPr lang="en-US" dirty="0"/>
          </a:p>
          <a:p>
            <a:r>
              <a:rPr lang="en-US" dirty="0"/>
              <a:t>Kim, J. H. </a:t>
            </a:r>
            <a:r>
              <a:rPr lang="en-US" i="1" dirty="0"/>
              <a:t>et al</a:t>
            </a:r>
            <a:r>
              <a:rPr lang="en-US" dirty="0"/>
              <a:t>. Dopamine neurons derived from embryonic stem cells function in an animal model of Parkinson's disease. Nature 418, 50–56 (2002). </a:t>
            </a:r>
          </a:p>
          <a:p>
            <a:pPr lvl="1"/>
            <a:r>
              <a:rPr lang="en-US" dirty="0">
                <a:hlinkClick r:id="rId312"/>
              </a:rPr>
              <a:t>CAS</a:t>
            </a:r>
            <a:endParaRPr lang="en-US" dirty="0"/>
          </a:p>
          <a:p>
            <a:pPr lvl="1"/>
            <a:r>
              <a:rPr lang="en-US" dirty="0">
                <a:hlinkClick r:id="rId313"/>
              </a:rPr>
              <a:t>ISI</a:t>
            </a:r>
            <a:endParaRPr lang="en-US" dirty="0"/>
          </a:p>
          <a:p>
            <a:pPr lvl="1"/>
            <a:r>
              <a:rPr lang="en-US" dirty="0">
                <a:hlinkClick r:id="rId314"/>
              </a:rPr>
              <a:t>PubMed</a:t>
            </a:r>
            <a:endParaRPr lang="en-US" dirty="0"/>
          </a:p>
          <a:p>
            <a:pPr lvl="1"/>
            <a:r>
              <a:rPr lang="en-US" dirty="0">
                <a:hlinkClick r:id="rId315"/>
              </a:rPr>
              <a:t>Article</a:t>
            </a:r>
            <a:endParaRPr lang="en-US" dirty="0"/>
          </a:p>
          <a:p>
            <a:r>
              <a:rPr lang="en-US" dirty="0" err="1"/>
              <a:t>Brederlau</a:t>
            </a:r>
            <a:r>
              <a:rPr lang="en-US" dirty="0"/>
              <a:t>, A. </a:t>
            </a:r>
            <a:r>
              <a:rPr lang="en-US" i="1" dirty="0"/>
              <a:t>et al</a:t>
            </a:r>
            <a:r>
              <a:rPr lang="en-US" dirty="0"/>
              <a:t>. Transplantation of human embryonic stem cell-derived cells to a rat model of Parkinson's disease: effect of </a:t>
            </a:r>
            <a:r>
              <a:rPr lang="en-US" i="1" dirty="0"/>
              <a:t>in vitro</a:t>
            </a:r>
            <a:r>
              <a:rPr lang="en-US" dirty="0"/>
              <a:t> differentiation on graft survival and </a:t>
            </a:r>
            <a:r>
              <a:rPr lang="en-US" dirty="0" err="1"/>
              <a:t>teratoma</a:t>
            </a:r>
            <a:r>
              <a:rPr lang="en-US" dirty="0"/>
              <a:t> formation. Stem Cells 24, 1433–1440 (2006). </a:t>
            </a:r>
          </a:p>
          <a:p>
            <a:pPr lvl="1"/>
            <a:r>
              <a:rPr lang="en-US" dirty="0">
                <a:hlinkClick r:id="rId316"/>
              </a:rPr>
              <a:t>CAS</a:t>
            </a:r>
            <a:endParaRPr lang="en-US" dirty="0"/>
          </a:p>
          <a:p>
            <a:pPr lvl="1"/>
            <a:r>
              <a:rPr lang="en-US" dirty="0">
                <a:hlinkClick r:id="rId317"/>
              </a:rPr>
              <a:t>ISI</a:t>
            </a:r>
            <a:endParaRPr lang="en-US" dirty="0"/>
          </a:p>
          <a:p>
            <a:pPr lvl="1"/>
            <a:r>
              <a:rPr lang="en-US" dirty="0">
                <a:hlinkClick r:id="rId318"/>
              </a:rPr>
              <a:t>PubMed</a:t>
            </a:r>
            <a:endParaRPr lang="en-US" dirty="0"/>
          </a:p>
          <a:p>
            <a:pPr lvl="1"/>
            <a:r>
              <a:rPr lang="en-US" dirty="0">
                <a:hlinkClick r:id="rId319"/>
              </a:rPr>
              <a:t>Article</a:t>
            </a:r>
            <a:endParaRPr lang="en-US" dirty="0"/>
          </a:p>
          <a:p>
            <a:r>
              <a:rPr lang="en-US" dirty="0"/>
              <a:t>Park, C. H. </a:t>
            </a:r>
            <a:r>
              <a:rPr lang="en-US" i="1" dirty="0"/>
              <a:t>et al</a:t>
            </a:r>
            <a:r>
              <a:rPr lang="en-US" dirty="0"/>
              <a:t>. </a:t>
            </a:r>
            <a:r>
              <a:rPr lang="en-US" i="1" dirty="0"/>
              <a:t>In vitro</a:t>
            </a:r>
            <a:r>
              <a:rPr lang="en-US" dirty="0"/>
              <a:t> and </a:t>
            </a:r>
            <a:r>
              <a:rPr lang="en-US" i="1" dirty="0"/>
              <a:t>in vivo</a:t>
            </a:r>
            <a:r>
              <a:rPr lang="en-US" dirty="0"/>
              <a:t> analyses of human embryonic stem cell-derived dopamine neurons. J. </a:t>
            </a:r>
            <a:r>
              <a:rPr lang="en-US" dirty="0" err="1"/>
              <a:t>Neurochem</a:t>
            </a:r>
            <a:r>
              <a:rPr lang="en-US" dirty="0"/>
              <a:t>. 92, 1265–1276 (2005). </a:t>
            </a:r>
          </a:p>
          <a:p>
            <a:pPr lvl="1"/>
            <a:r>
              <a:rPr lang="en-US" dirty="0">
                <a:hlinkClick r:id="rId320"/>
              </a:rPr>
              <a:t>CAS</a:t>
            </a:r>
            <a:endParaRPr lang="en-US" dirty="0"/>
          </a:p>
          <a:p>
            <a:pPr lvl="1"/>
            <a:r>
              <a:rPr lang="en-US" dirty="0">
                <a:hlinkClick r:id="rId321"/>
              </a:rPr>
              <a:t>ISI</a:t>
            </a:r>
            <a:endParaRPr lang="en-US" dirty="0"/>
          </a:p>
          <a:p>
            <a:pPr lvl="1"/>
            <a:r>
              <a:rPr lang="en-US" dirty="0">
                <a:hlinkClick r:id="rId322"/>
              </a:rPr>
              <a:t>PubMed</a:t>
            </a:r>
            <a:endParaRPr lang="en-US" dirty="0"/>
          </a:p>
          <a:p>
            <a:pPr lvl="1"/>
            <a:r>
              <a:rPr lang="en-US" dirty="0">
                <a:hlinkClick r:id="rId323"/>
              </a:rPr>
              <a:t>Article</a:t>
            </a:r>
            <a:endParaRPr lang="en-US" dirty="0"/>
          </a:p>
          <a:p>
            <a:r>
              <a:rPr lang="en-US" dirty="0"/>
              <a:t>Perrier, A. L. </a:t>
            </a:r>
            <a:r>
              <a:rPr lang="en-US" i="1" dirty="0"/>
              <a:t>et al</a:t>
            </a:r>
            <a:r>
              <a:rPr lang="en-US" dirty="0"/>
              <a:t>. Derivation of midbrain dopamine neurons from human embryonic stem cells. Proc. </a:t>
            </a:r>
            <a:r>
              <a:rPr lang="en-US" dirty="0" err="1"/>
              <a:t>Natl</a:t>
            </a:r>
            <a:r>
              <a:rPr lang="en-US" dirty="0"/>
              <a:t> Acad. Sci. USA 101, 12543–12548 (2004). </a:t>
            </a:r>
          </a:p>
          <a:p>
            <a:pPr lvl="1"/>
            <a:r>
              <a:rPr lang="en-US" dirty="0">
                <a:hlinkClick r:id="rId324"/>
              </a:rPr>
              <a:t>CAS</a:t>
            </a:r>
            <a:endParaRPr lang="en-US" dirty="0"/>
          </a:p>
          <a:p>
            <a:pPr lvl="1"/>
            <a:r>
              <a:rPr lang="en-US" dirty="0">
                <a:hlinkClick r:id="rId325"/>
              </a:rPr>
              <a:t>PubMed</a:t>
            </a:r>
            <a:endParaRPr lang="en-US" dirty="0"/>
          </a:p>
          <a:p>
            <a:pPr lvl="1"/>
            <a:r>
              <a:rPr lang="en-US" dirty="0">
                <a:hlinkClick r:id="rId326"/>
              </a:rPr>
              <a:t>Article</a:t>
            </a:r>
            <a:endParaRPr lang="en-US" dirty="0"/>
          </a:p>
          <a:p>
            <a:r>
              <a:rPr lang="en-US" dirty="0"/>
              <a:t>Sonntag, K. C. </a:t>
            </a:r>
            <a:r>
              <a:rPr lang="en-US" i="1" dirty="0"/>
              <a:t>et al</a:t>
            </a:r>
            <a:r>
              <a:rPr lang="en-US" dirty="0"/>
              <a:t>. Enhanced yield of </a:t>
            </a:r>
            <a:r>
              <a:rPr lang="en-US" dirty="0" err="1"/>
              <a:t>neuroepithelial</a:t>
            </a:r>
            <a:r>
              <a:rPr lang="en-US" dirty="0"/>
              <a:t> precursors and midbrain-like dopaminergic neurons from human embryonic stem cells using the bone </a:t>
            </a:r>
            <a:r>
              <a:rPr lang="en-US" dirty="0" err="1"/>
              <a:t>morphogenic</a:t>
            </a:r>
            <a:r>
              <a:rPr lang="en-US" dirty="0"/>
              <a:t> protein antagonist noggin. Stem Cells 25, 411–418 (2007). </a:t>
            </a:r>
          </a:p>
          <a:p>
            <a:pPr lvl="1"/>
            <a:r>
              <a:rPr lang="en-US" dirty="0">
                <a:hlinkClick r:id="rId327"/>
              </a:rPr>
              <a:t>CAS</a:t>
            </a:r>
            <a:endParaRPr lang="en-US" dirty="0"/>
          </a:p>
          <a:p>
            <a:pPr lvl="1"/>
            <a:r>
              <a:rPr lang="en-US" dirty="0">
                <a:hlinkClick r:id="rId328"/>
              </a:rPr>
              <a:t>PubMed</a:t>
            </a:r>
            <a:endParaRPr lang="en-US" dirty="0"/>
          </a:p>
          <a:p>
            <a:pPr lvl="1"/>
            <a:r>
              <a:rPr lang="en-US" dirty="0">
                <a:hlinkClick r:id="rId329"/>
              </a:rPr>
              <a:t>Article</a:t>
            </a:r>
            <a:endParaRPr lang="en-US" dirty="0"/>
          </a:p>
          <a:p>
            <a:r>
              <a:rPr lang="en-US" dirty="0" err="1"/>
              <a:t>Zeng</a:t>
            </a:r>
            <a:r>
              <a:rPr lang="en-US" dirty="0"/>
              <a:t>, X. </a:t>
            </a:r>
            <a:r>
              <a:rPr lang="en-US" i="1" dirty="0"/>
              <a:t>et al</a:t>
            </a:r>
            <a:r>
              <a:rPr lang="en-US" dirty="0"/>
              <a:t>. Dopaminergic differentiation of human embryonic stem cells. Stem Cells 22, 925–940 (2004). </a:t>
            </a:r>
          </a:p>
          <a:p>
            <a:pPr lvl="1"/>
            <a:r>
              <a:rPr lang="en-US" dirty="0">
                <a:hlinkClick r:id="rId330"/>
              </a:rPr>
              <a:t>CAS</a:t>
            </a:r>
            <a:endParaRPr lang="en-US" dirty="0"/>
          </a:p>
          <a:p>
            <a:pPr lvl="1"/>
            <a:r>
              <a:rPr lang="en-US" dirty="0">
                <a:hlinkClick r:id="rId331"/>
              </a:rPr>
              <a:t>ISI</a:t>
            </a:r>
            <a:endParaRPr lang="en-US" dirty="0"/>
          </a:p>
          <a:p>
            <a:pPr lvl="1"/>
            <a:r>
              <a:rPr lang="en-US" dirty="0">
                <a:hlinkClick r:id="rId332"/>
              </a:rPr>
              <a:t>PubMed</a:t>
            </a:r>
            <a:endParaRPr lang="en-US" dirty="0"/>
          </a:p>
          <a:p>
            <a:pPr lvl="1"/>
            <a:r>
              <a:rPr lang="en-US" dirty="0">
                <a:hlinkClick r:id="rId333"/>
              </a:rPr>
              <a:t>Article</a:t>
            </a:r>
            <a:endParaRPr lang="en-US" dirty="0"/>
          </a:p>
          <a:p>
            <a:r>
              <a:rPr lang="en-US" dirty="0"/>
              <a:t>Roy, N. S. </a:t>
            </a:r>
            <a:r>
              <a:rPr lang="en-US" i="1" dirty="0"/>
              <a:t>et al</a:t>
            </a:r>
            <a:r>
              <a:rPr lang="en-US" dirty="0"/>
              <a:t>. Functional engraftment of human ES cell-derived dopaminergic neurons enriched by </a:t>
            </a:r>
            <a:r>
              <a:rPr lang="en-US" dirty="0" err="1"/>
              <a:t>coculture</a:t>
            </a:r>
            <a:r>
              <a:rPr lang="en-US" dirty="0"/>
              <a:t> with telomerase-immortalized midbrain astrocytes. Nat. Med. 12, 1259–1268 (2006). </a:t>
            </a:r>
          </a:p>
          <a:p>
            <a:pPr lvl="1"/>
            <a:r>
              <a:rPr lang="en-US" dirty="0">
                <a:hlinkClick r:id="rId334"/>
              </a:rPr>
              <a:t>CAS</a:t>
            </a:r>
            <a:endParaRPr lang="en-US" dirty="0"/>
          </a:p>
          <a:p>
            <a:pPr lvl="1"/>
            <a:r>
              <a:rPr lang="en-US" dirty="0">
                <a:hlinkClick r:id="rId335"/>
              </a:rPr>
              <a:t>ISI</a:t>
            </a:r>
            <a:endParaRPr lang="en-US" dirty="0"/>
          </a:p>
          <a:p>
            <a:pPr lvl="1"/>
            <a:r>
              <a:rPr lang="en-US" dirty="0">
                <a:hlinkClick r:id="rId336"/>
              </a:rPr>
              <a:t>PubMed</a:t>
            </a:r>
            <a:endParaRPr lang="en-US" dirty="0"/>
          </a:p>
          <a:p>
            <a:pPr lvl="1"/>
            <a:r>
              <a:rPr lang="en-US" dirty="0">
                <a:hlinkClick r:id="rId337"/>
              </a:rPr>
              <a:t>Article</a:t>
            </a:r>
            <a:endParaRPr lang="en-US" dirty="0"/>
          </a:p>
          <a:p>
            <a:r>
              <a:rPr lang="en-US" dirty="0"/>
              <a:t>Cooper, O. </a:t>
            </a:r>
            <a:r>
              <a:rPr lang="en-US" i="1" dirty="0"/>
              <a:t>et al</a:t>
            </a:r>
            <a:r>
              <a:rPr lang="en-US" dirty="0"/>
              <a:t>. Differentiation of human ES and Parkinson's disease </a:t>
            </a:r>
            <a:r>
              <a:rPr lang="en-US" dirty="0" err="1"/>
              <a:t>iPS</a:t>
            </a:r>
            <a:r>
              <a:rPr lang="en-US" dirty="0"/>
              <a:t> cells into ventral midbrain dopaminergic neurons requires a high activity form of SHH, FGF8a and specific regionalization by retinoic acid. Mol. Cell. </a:t>
            </a:r>
            <a:r>
              <a:rPr lang="en-US" dirty="0" err="1"/>
              <a:t>Neurosci</a:t>
            </a:r>
            <a:r>
              <a:rPr lang="en-US" dirty="0"/>
              <a:t>. 45, 258–266 (2010). </a:t>
            </a:r>
          </a:p>
          <a:p>
            <a:pPr lvl="1"/>
            <a:r>
              <a:rPr lang="en-US" dirty="0">
                <a:hlinkClick r:id="rId338"/>
              </a:rPr>
              <a:t>CAS</a:t>
            </a:r>
            <a:endParaRPr lang="en-US" dirty="0"/>
          </a:p>
          <a:p>
            <a:pPr lvl="1"/>
            <a:r>
              <a:rPr lang="en-US" dirty="0">
                <a:hlinkClick r:id="rId339"/>
              </a:rPr>
              <a:t>ISI</a:t>
            </a:r>
            <a:endParaRPr lang="en-US" dirty="0"/>
          </a:p>
          <a:p>
            <a:pPr lvl="1"/>
            <a:r>
              <a:rPr lang="en-US" dirty="0">
                <a:hlinkClick r:id="rId340"/>
              </a:rPr>
              <a:t>PubMed</a:t>
            </a:r>
            <a:endParaRPr lang="en-US" dirty="0"/>
          </a:p>
          <a:p>
            <a:pPr lvl="1"/>
            <a:r>
              <a:rPr lang="en-US" dirty="0">
                <a:hlinkClick r:id="rId341"/>
              </a:rPr>
              <a:t>Article</a:t>
            </a:r>
            <a:endParaRPr lang="en-US" dirty="0"/>
          </a:p>
          <a:p>
            <a:r>
              <a:rPr lang="en-US" dirty="0"/>
              <a:t>Yan, Y. </a:t>
            </a:r>
            <a:r>
              <a:rPr lang="en-US" i="1" dirty="0"/>
              <a:t>et al</a:t>
            </a:r>
            <a:r>
              <a:rPr lang="en-US" dirty="0"/>
              <a:t>. Directed differentiation of dopaminergic neuronal subtypes from human embryonic stem cells. Stem Cells 23, 781–790 (2005). </a:t>
            </a:r>
          </a:p>
          <a:p>
            <a:pPr lvl="1"/>
            <a:r>
              <a:rPr lang="en-US" dirty="0">
                <a:hlinkClick r:id="rId342"/>
              </a:rPr>
              <a:t>CAS</a:t>
            </a:r>
            <a:endParaRPr lang="en-US" dirty="0"/>
          </a:p>
          <a:p>
            <a:pPr lvl="1"/>
            <a:r>
              <a:rPr lang="en-US" dirty="0">
                <a:hlinkClick r:id="rId343"/>
              </a:rPr>
              <a:t>ISI</a:t>
            </a:r>
            <a:endParaRPr lang="en-US" dirty="0"/>
          </a:p>
          <a:p>
            <a:pPr lvl="1"/>
            <a:r>
              <a:rPr lang="en-US" dirty="0">
                <a:hlinkClick r:id="rId344"/>
              </a:rPr>
              <a:t>PubMed</a:t>
            </a:r>
            <a:endParaRPr lang="en-US" dirty="0"/>
          </a:p>
          <a:p>
            <a:pPr lvl="1"/>
            <a:r>
              <a:rPr lang="en-US" dirty="0">
                <a:hlinkClick r:id="rId345"/>
              </a:rPr>
              <a:t>Article</a:t>
            </a:r>
            <a:endParaRPr lang="en-US" dirty="0"/>
          </a:p>
          <a:p>
            <a:r>
              <a:rPr lang="en-US" dirty="0"/>
              <a:t>Yang, D., Zhang, Z. J., Oldenburg, M., Ayala, M. &amp; Zhang, S. C. Human embryonic stem cell-derived dopaminergic neurons reverse functional deficit in </a:t>
            </a:r>
            <a:r>
              <a:rPr lang="en-US" dirty="0" err="1"/>
              <a:t>parkinsonian</a:t>
            </a:r>
            <a:r>
              <a:rPr lang="en-US" dirty="0"/>
              <a:t> rats. Stem Cells 26, 55–63 (2008). </a:t>
            </a:r>
          </a:p>
          <a:p>
            <a:pPr lvl="1"/>
            <a:r>
              <a:rPr lang="en-US" dirty="0">
                <a:hlinkClick r:id="rId346"/>
              </a:rPr>
              <a:t>CAS</a:t>
            </a:r>
            <a:endParaRPr lang="en-US" dirty="0"/>
          </a:p>
          <a:p>
            <a:pPr lvl="1"/>
            <a:r>
              <a:rPr lang="en-US" dirty="0">
                <a:hlinkClick r:id="rId347"/>
              </a:rPr>
              <a:t>PubMed</a:t>
            </a:r>
            <a:endParaRPr lang="en-US" dirty="0"/>
          </a:p>
          <a:p>
            <a:pPr lvl="1"/>
            <a:r>
              <a:rPr lang="en-US" dirty="0">
                <a:hlinkClick r:id="rId348"/>
              </a:rPr>
              <a:t>Article</a:t>
            </a:r>
            <a:endParaRPr lang="en-US" dirty="0"/>
          </a:p>
          <a:p>
            <a:r>
              <a:rPr lang="en-US" dirty="0"/>
              <a:t>Takahashi, K., </a:t>
            </a:r>
            <a:r>
              <a:rPr lang="en-US" dirty="0" err="1"/>
              <a:t>Okita</a:t>
            </a:r>
            <a:r>
              <a:rPr lang="en-US" dirty="0"/>
              <a:t>, K., Nakagawa, M. &amp; Yamanaka, S. Induction of pluripotent stem cells from fibroblast cultures. Nat. </a:t>
            </a:r>
            <a:r>
              <a:rPr lang="en-US" dirty="0" err="1"/>
              <a:t>Protoc</a:t>
            </a:r>
            <a:r>
              <a:rPr lang="en-US" dirty="0"/>
              <a:t>. 2, 3081–3089 (2007). </a:t>
            </a:r>
          </a:p>
          <a:p>
            <a:pPr lvl="1"/>
            <a:r>
              <a:rPr lang="en-US" dirty="0">
                <a:hlinkClick r:id="rId349"/>
              </a:rPr>
              <a:t>CAS</a:t>
            </a:r>
            <a:endParaRPr lang="en-US" dirty="0"/>
          </a:p>
          <a:p>
            <a:pPr lvl="1"/>
            <a:r>
              <a:rPr lang="en-US" dirty="0">
                <a:hlinkClick r:id="rId350"/>
              </a:rPr>
              <a:t>ISI</a:t>
            </a:r>
            <a:endParaRPr lang="en-US" dirty="0"/>
          </a:p>
          <a:p>
            <a:pPr lvl="1"/>
            <a:r>
              <a:rPr lang="en-US" dirty="0">
                <a:hlinkClick r:id="rId351"/>
              </a:rPr>
              <a:t>PubMed</a:t>
            </a:r>
            <a:endParaRPr lang="en-US" dirty="0"/>
          </a:p>
          <a:p>
            <a:pPr lvl="1"/>
            <a:r>
              <a:rPr lang="en-US" dirty="0">
                <a:hlinkClick r:id="rId352"/>
              </a:rPr>
              <a:t>Article</a:t>
            </a:r>
            <a:endParaRPr lang="en-US" dirty="0"/>
          </a:p>
          <a:p>
            <a:r>
              <a:rPr lang="en-US" dirty="0" err="1"/>
              <a:t>Soldner</a:t>
            </a:r>
            <a:r>
              <a:rPr lang="en-US" dirty="0"/>
              <a:t>, F. </a:t>
            </a:r>
            <a:r>
              <a:rPr lang="en-US" i="1" dirty="0"/>
              <a:t>et al</a:t>
            </a:r>
            <a:r>
              <a:rPr lang="en-US" dirty="0"/>
              <a:t>. Parkinson's disease patient-derived induced pluripotent stem cells free of viral reprogramming factors. Cell 136, 964–977 (2009). </a:t>
            </a:r>
          </a:p>
          <a:p>
            <a:pPr lvl="1"/>
            <a:r>
              <a:rPr lang="en-US" dirty="0">
                <a:hlinkClick r:id="rId353"/>
              </a:rPr>
              <a:t>CAS</a:t>
            </a:r>
            <a:endParaRPr lang="en-US" dirty="0"/>
          </a:p>
          <a:p>
            <a:pPr lvl="1"/>
            <a:r>
              <a:rPr lang="en-US" dirty="0">
                <a:hlinkClick r:id="rId354"/>
              </a:rPr>
              <a:t>ISI</a:t>
            </a:r>
            <a:endParaRPr lang="en-US" dirty="0"/>
          </a:p>
          <a:p>
            <a:pPr lvl="1"/>
            <a:r>
              <a:rPr lang="en-US" dirty="0">
                <a:hlinkClick r:id="rId355"/>
              </a:rPr>
              <a:t>PubMed</a:t>
            </a:r>
            <a:endParaRPr lang="en-US" dirty="0"/>
          </a:p>
          <a:p>
            <a:pPr lvl="1"/>
            <a:r>
              <a:rPr lang="en-US" dirty="0">
                <a:hlinkClick r:id="rId356"/>
              </a:rPr>
              <a:t>Article</a:t>
            </a:r>
            <a:endParaRPr lang="en-US" dirty="0"/>
          </a:p>
          <a:p>
            <a:r>
              <a:rPr lang="en-US" dirty="0" err="1"/>
              <a:t>Hargus</a:t>
            </a:r>
            <a:r>
              <a:rPr lang="en-US" dirty="0"/>
              <a:t>, G. </a:t>
            </a:r>
            <a:r>
              <a:rPr lang="en-US" i="1" dirty="0"/>
              <a:t>et al</a:t>
            </a:r>
            <a:r>
              <a:rPr lang="en-US" dirty="0"/>
              <a:t>. Differentiated Parkinson patient-derived induced pluripotent stem cells grow in the adult rodent brain and reduce motor asymmetry in </a:t>
            </a:r>
            <a:r>
              <a:rPr lang="en-US" dirty="0" err="1"/>
              <a:t>parkinsonian</a:t>
            </a:r>
            <a:r>
              <a:rPr lang="en-US" dirty="0"/>
              <a:t> rats. Proc. </a:t>
            </a:r>
            <a:r>
              <a:rPr lang="en-US" dirty="0" err="1"/>
              <a:t>Natl</a:t>
            </a:r>
            <a:r>
              <a:rPr lang="en-US" dirty="0"/>
              <a:t> Acad. Sci. USA 107, 15921–15926 (2010). </a:t>
            </a:r>
          </a:p>
          <a:p>
            <a:pPr lvl="1"/>
            <a:r>
              <a:rPr lang="en-US" dirty="0">
                <a:hlinkClick r:id="rId357"/>
              </a:rPr>
              <a:t>PubMed</a:t>
            </a:r>
            <a:endParaRPr lang="en-US" dirty="0"/>
          </a:p>
          <a:p>
            <a:pPr lvl="1"/>
            <a:r>
              <a:rPr lang="en-US" dirty="0">
                <a:hlinkClick r:id="rId358"/>
              </a:rPr>
              <a:t>Article</a:t>
            </a:r>
            <a:endParaRPr lang="en-US" dirty="0"/>
          </a:p>
          <a:p>
            <a:r>
              <a:rPr lang="en-US" dirty="0"/>
              <a:t>Kikuchi, T. </a:t>
            </a:r>
            <a:r>
              <a:rPr lang="en-US" i="1" dirty="0"/>
              <a:t>et al</a:t>
            </a:r>
            <a:r>
              <a:rPr lang="en-US" dirty="0"/>
              <a:t>. Survival of human induced pluripotent stem cell-derived midbrain dopaminergic neurons in the brain of a primate model of Parkinson's disease. J. </a:t>
            </a:r>
            <a:r>
              <a:rPr lang="en-US" dirty="0" err="1"/>
              <a:t>Parkinsons</a:t>
            </a:r>
            <a:r>
              <a:rPr lang="en-US" dirty="0"/>
              <a:t> Dis. 1, 395–412 (2011). </a:t>
            </a:r>
          </a:p>
          <a:p>
            <a:pPr lvl="1"/>
            <a:r>
              <a:rPr lang="en-US" dirty="0">
                <a:hlinkClick r:id="rId359"/>
              </a:rPr>
              <a:t>CAS</a:t>
            </a:r>
            <a:endParaRPr lang="en-US" dirty="0"/>
          </a:p>
          <a:p>
            <a:pPr lvl="1"/>
            <a:r>
              <a:rPr lang="en-US" dirty="0">
                <a:hlinkClick r:id="rId360"/>
              </a:rPr>
              <a:t>PubMed</a:t>
            </a:r>
            <a:endParaRPr lang="en-US" dirty="0"/>
          </a:p>
          <a:p>
            <a:r>
              <a:rPr lang="en-US" dirty="0"/>
              <a:t>Bonilla, S. </a:t>
            </a:r>
            <a:r>
              <a:rPr lang="en-US" i="1" dirty="0"/>
              <a:t>et al</a:t>
            </a:r>
            <a:r>
              <a:rPr lang="en-US" dirty="0"/>
              <a:t>. Identification of midbrain floor plate radial glia-like cells as dopaminergic progenitors. Glia 56, 809–820 (2008). </a:t>
            </a:r>
          </a:p>
          <a:p>
            <a:pPr lvl="1"/>
            <a:r>
              <a:rPr lang="en-US" dirty="0">
                <a:hlinkClick r:id="rId361"/>
              </a:rPr>
              <a:t>PubMed</a:t>
            </a:r>
            <a:endParaRPr lang="en-US" dirty="0"/>
          </a:p>
          <a:p>
            <a:pPr lvl="1"/>
            <a:r>
              <a:rPr lang="en-US" dirty="0">
                <a:hlinkClick r:id="rId362"/>
              </a:rPr>
              <a:t>Article</a:t>
            </a:r>
            <a:endParaRPr lang="en-US" dirty="0"/>
          </a:p>
          <a:p>
            <a:r>
              <a:rPr lang="en-US" dirty="0"/>
              <a:t>Ono, Y. </a:t>
            </a:r>
            <a:r>
              <a:rPr lang="en-US" i="1" dirty="0"/>
              <a:t>et al</a:t>
            </a:r>
            <a:r>
              <a:rPr lang="en-US" dirty="0"/>
              <a:t>. Differences in neurogenic potential in floor plate cells along an </a:t>
            </a:r>
            <a:r>
              <a:rPr lang="en-US" dirty="0" err="1"/>
              <a:t>anteroposterior</a:t>
            </a:r>
            <a:r>
              <a:rPr lang="en-US" dirty="0"/>
              <a:t> location: midbrain dopaminergic neurons originate from </a:t>
            </a:r>
            <a:r>
              <a:rPr lang="en-US" dirty="0" err="1"/>
              <a:t>mesencephalic</a:t>
            </a:r>
            <a:r>
              <a:rPr lang="en-US" dirty="0"/>
              <a:t> floor plate cells. Development 134, 3213–3225 (2007). </a:t>
            </a:r>
          </a:p>
          <a:p>
            <a:pPr lvl="1"/>
            <a:r>
              <a:rPr lang="en-US" dirty="0">
                <a:hlinkClick r:id="rId363"/>
              </a:rPr>
              <a:t>CAS</a:t>
            </a:r>
            <a:endParaRPr lang="en-US" dirty="0"/>
          </a:p>
          <a:p>
            <a:pPr lvl="1"/>
            <a:r>
              <a:rPr lang="en-US" dirty="0">
                <a:hlinkClick r:id="rId364"/>
              </a:rPr>
              <a:t>ISI</a:t>
            </a:r>
            <a:endParaRPr lang="en-US" dirty="0"/>
          </a:p>
          <a:p>
            <a:pPr lvl="1"/>
            <a:r>
              <a:rPr lang="en-US" dirty="0">
                <a:hlinkClick r:id="rId365"/>
              </a:rPr>
              <a:t>PubMed</a:t>
            </a:r>
            <a:endParaRPr lang="en-US" dirty="0"/>
          </a:p>
          <a:p>
            <a:pPr lvl="1"/>
            <a:r>
              <a:rPr lang="en-US" dirty="0">
                <a:hlinkClick r:id="rId366"/>
              </a:rPr>
              <a:t>Article</a:t>
            </a:r>
            <a:endParaRPr lang="en-US" dirty="0"/>
          </a:p>
          <a:p>
            <a:r>
              <a:rPr lang="en-US" dirty="0" err="1"/>
              <a:t>Placzek</a:t>
            </a:r>
            <a:r>
              <a:rPr lang="en-US" dirty="0"/>
              <a:t>, M. &amp; Briscoe, J. The floor plate: multiple cells, multiple signals. Nat. Rev. </a:t>
            </a:r>
            <a:r>
              <a:rPr lang="en-US" dirty="0" err="1"/>
              <a:t>Neurosci</a:t>
            </a:r>
            <a:r>
              <a:rPr lang="en-US" dirty="0"/>
              <a:t>. 6, 230–240 (2005). </a:t>
            </a:r>
          </a:p>
          <a:p>
            <a:pPr lvl="1"/>
            <a:r>
              <a:rPr lang="en-US" dirty="0">
                <a:hlinkClick r:id="rId367"/>
              </a:rPr>
              <a:t>CAS</a:t>
            </a:r>
            <a:endParaRPr lang="en-US" dirty="0"/>
          </a:p>
          <a:p>
            <a:pPr lvl="1"/>
            <a:r>
              <a:rPr lang="en-US" dirty="0">
                <a:hlinkClick r:id="rId368"/>
              </a:rPr>
              <a:t>ISI</a:t>
            </a:r>
            <a:endParaRPr lang="en-US" dirty="0"/>
          </a:p>
          <a:p>
            <a:pPr lvl="1"/>
            <a:r>
              <a:rPr lang="en-US" dirty="0">
                <a:hlinkClick r:id="rId369"/>
              </a:rPr>
              <a:t>PubMed</a:t>
            </a:r>
            <a:endParaRPr lang="en-US" dirty="0"/>
          </a:p>
          <a:p>
            <a:pPr lvl="1"/>
            <a:r>
              <a:rPr lang="en-US" dirty="0">
                <a:hlinkClick r:id="rId370"/>
              </a:rPr>
              <a:t>Article</a:t>
            </a:r>
            <a:endParaRPr lang="en-US" dirty="0"/>
          </a:p>
          <a:p>
            <a:r>
              <a:rPr lang="en-US" dirty="0"/>
              <a:t>Arenas, E., Denham, M. &amp; </a:t>
            </a:r>
            <a:r>
              <a:rPr lang="en-US" dirty="0" err="1"/>
              <a:t>Villaescusa</a:t>
            </a:r>
            <a:r>
              <a:rPr lang="en-US" dirty="0"/>
              <a:t>, J. C. How to make a midbrain dopaminergic neuron. Development 142, 1918–1936 (2015). </a:t>
            </a:r>
          </a:p>
          <a:p>
            <a:pPr lvl="1"/>
            <a:r>
              <a:rPr lang="en-US" dirty="0">
                <a:hlinkClick r:id="rId371"/>
              </a:rPr>
              <a:t>CAS</a:t>
            </a:r>
            <a:endParaRPr lang="en-US" dirty="0"/>
          </a:p>
          <a:p>
            <a:pPr lvl="1"/>
            <a:r>
              <a:rPr lang="en-US" dirty="0">
                <a:hlinkClick r:id="rId372"/>
              </a:rPr>
              <a:t>PubMed</a:t>
            </a:r>
            <a:endParaRPr lang="en-US" dirty="0"/>
          </a:p>
          <a:p>
            <a:pPr lvl="1"/>
            <a:r>
              <a:rPr lang="en-US" dirty="0">
                <a:hlinkClick r:id="rId373"/>
              </a:rPr>
              <a:t>Article</a:t>
            </a:r>
            <a:endParaRPr lang="en-US" dirty="0"/>
          </a:p>
          <a:p>
            <a:r>
              <a:rPr lang="en-US" dirty="0"/>
              <a:t>Chambers, S. M. </a:t>
            </a:r>
            <a:r>
              <a:rPr lang="en-US" i="1" dirty="0"/>
              <a:t>et al</a:t>
            </a:r>
            <a:r>
              <a:rPr lang="en-US" dirty="0"/>
              <a:t>. Highly efficient neural conversion of human ES and </a:t>
            </a:r>
            <a:r>
              <a:rPr lang="en-US" dirty="0" err="1"/>
              <a:t>iPS</a:t>
            </a:r>
            <a:r>
              <a:rPr lang="en-US" dirty="0"/>
              <a:t> cells by dual inhibition of SMAD signaling. Nat. </a:t>
            </a:r>
            <a:r>
              <a:rPr lang="en-US" dirty="0" err="1"/>
              <a:t>Biotechnol</a:t>
            </a:r>
            <a:r>
              <a:rPr lang="en-US" dirty="0"/>
              <a:t>. 27, 275–280 (2009). </a:t>
            </a:r>
          </a:p>
          <a:p>
            <a:pPr lvl="1"/>
            <a:r>
              <a:rPr lang="en-US" dirty="0">
                <a:hlinkClick r:id="rId374"/>
              </a:rPr>
              <a:t>CAS</a:t>
            </a:r>
            <a:endParaRPr lang="en-US" dirty="0"/>
          </a:p>
          <a:p>
            <a:pPr lvl="1"/>
            <a:r>
              <a:rPr lang="en-US" dirty="0">
                <a:hlinkClick r:id="rId375"/>
              </a:rPr>
              <a:t>ISI</a:t>
            </a:r>
            <a:endParaRPr lang="en-US" dirty="0"/>
          </a:p>
          <a:p>
            <a:pPr lvl="1"/>
            <a:r>
              <a:rPr lang="en-US" dirty="0">
                <a:hlinkClick r:id="rId376"/>
              </a:rPr>
              <a:t>PubMed</a:t>
            </a:r>
            <a:endParaRPr lang="en-US" dirty="0"/>
          </a:p>
          <a:p>
            <a:pPr lvl="1"/>
            <a:r>
              <a:rPr lang="en-US" dirty="0">
                <a:hlinkClick r:id="rId377"/>
              </a:rPr>
              <a:t>Article</a:t>
            </a:r>
            <a:endParaRPr lang="en-US" dirty="0"/>
          </a:p>
          <a:p>
            <a:r>
              <a:rPr lang="en-US" dirty="0" err="1"/>
              <a:t>Tabar</a:t>
            </a:r>
            <a:r>
              <a:rPr lang="en-US" dirty="0"/>
              <a:t>, V. &amp; </a:t>
            </a:r>
            <a:r>
              <a:rPr lang="en-US" dirty="0" err="1"/>
              <a:t>Studer</a:t>
            </a:r>
            <a:r>
              <a:rPr lang="en-US" dirty="0"/>
              <a:t>, L. Pluripotent stem cells in regenerative medicine: challenges and recent progress. Nat. Rev. Genet. 15, 82–92 (2014). </a:t>
            </a:r>
          </a:p>
          <a:p>
            <a:pPr lvl="1"/>
            <a:r>
              <a:rPr lang="en-US" dirty="0">
                <a:hlinkClick r:id="rId378"/>
              </a:rPr>
              <a:t>CAS</a:t>
            </a:r>
            <a:endParaRPr lang="en-US" dirty="0"/>
          </a:p>
          <a:p>
            <a:pPr lvl="1"/>
            <a:r>
              <a:rPr lang="en-US" dirty="0">
                <a:hlinkClick r:id="rId379"/>
              </a:rPr>
              <a:t>ISI</a:t>
            </a:r>
            <a:endParaRPr lang="en-US" dirty="0"/>
          </a:p>
          <a:p>
            <a:pPr lvl="1"/>
            <a:r>
              <a:rPr lang="en-US" dirty="0">
                <a:hlinkClick r:id="rId380"/>
              </a:rPr>
              <a:t>PubMed</a:t>
            </a:r>
            <a:endParaRPr lang="en-US" dirty="0"/>
          </a:p>
          <a:p>
            <a:pPr lvl="1"/>
            <a:r>
              <a:rPr lang="en-US" dirty="0">
                <a:hlinkClick r:id="rId381"/>
              </a:rPr>
              <a:t>Article</a:t>
            </a:r>
            <a:endParaRPr lang="en-US" dirty="0"/>
          </a:p>
          <a:p>
            <a:r>
              <a:rPr lang="en-US" dirty="0" err="1"/>
              <a:t>Fasano</a:t>
            </a:r>
            <a:r>
              <a:rPr lang="en-US" dirty="0"/>
              <a:t>, C. A., Chambers, S. M., Lee, G., </a:t>
            </a:r>
            <a:r>
              <a:rPr lang="en-US" dirty="0" err="1"/>
              <a:t>Tomishima</a:t>
            </a:r>
            <a:r>
              <a:rPr lang="en-US" dirty="0"/>
              <a:t>, M. J. &amp; </a:t>
            </a:r>
            <a:r>
              <a:rPr lang="en-US" dirty="0" err="1"/>
              <a:t>Studer</a:t>
            </a:r>
            <a:r>
              <a:rPr lang="en-US" dirty="0"/>
              <a:t>, L. Efficient derivation of functional floor plate tissue from human embryonic stem cells. Cell Stem Cell 6, 336–347 (2010). </a:t>
            </a:r>
          </a:p>
          <a:p>
            <a:pPr lvl="1"/>
            <a:r>
              <a:rPr lang="en-US" dirty="0">
                <a:hlinkClick r:id="rId382"/>
              </a:rPr>
              <a:t>CAS</a:t>
            </a:r>
            <a:endParaRPr lang="en-US" dirty="0"/>
          </a:p>
          <a:p>
            <a:pPr lvl="1"/>
            <a:r>
              <a:rPr lang="en-US" dirty="0">
                <a:hlinkClick r:id="rId383"/>
              </a:rPr>
              <a:t>ISI</a:t>
            </a:r>
            <a:endParaRPr lang="en-US" dirty="0"/>
          </a:p>
          <a:p>
            <a:pPr lvl="1"/>
            <a:r>
              <a:rPr lang="en-US" dirty="0">
                <a:hlinkClick r:id="rId384"/>
              </a:rPr>
              <a:t>PubMed</a:t>
            </a:r>
            <a:endParaRPr lang="en-US" dirty="0"/>
          </a:p>
          <a:p>
            <a:pPr lvl="1"/>
            <a:r>
              <a:rPr lang="en-US" dirty="0">
                <a:hlinkClick r:id="rId385"/>
              </a:rPr>
              <a:t>Article</a:t>
            </a:r>
            <a:endParaRPr lang="en-US" dirty="0"/>
          </a:p>
          <a:p>
            <a:r>
              <a:rPr lang="en-US" dirty="0" err="1"/>
              <a:t>Kirkeby</a:t>
            </a:r>
            <a:r>
              <a:rPr lang="en-US" dirty="0"/>
              <a:t>, A. </a:t>
            </a:r>
            <a:r>
              <a:rPr lang="en-US" i="1" dirty="0"/>
              <a:t>et al</a:t>
            </a:r>
            <a:r>
              <a:rPr lang="en-US" dirty="0"/>
              <a:t>. Generation of regionally specified neural progenitors and functional neurons from human embryonic stem cells under defined conditions. Cell Rep. 1, 703–714 (2012). </a:t>
            </a:r>
          </a:p>
          <a:p>
            <a:pPr lvl="1"/>
            <a:r>
              <a:rPr lang="en-US" dirty="0">
                <a:hlinkClick r:id="rId386"/>
              </a:rPr>
              <a:t>CAS</a:t>
            </a:r>
            <a:endParaRPr lang="en-US" dirty="0"/>
          </a:p>
          <a:p>
            <a:pPr lvl="1"/>
            <a:r>
              <a:rPr lang="en-US" dirty="0">
                <a:hlinkClick r:id="rId387"/>
              </a:rPr>
              <a:t>PubMed</a:t>
            </a:r>
            <a:endParaRPr lang="en-US" dirty="0"/>
          </a:p>
          <a:p>
            <a:pPr lvl="1"/>
            <a:r>
              <a:rPr lang="en-US" dirty="0">
                <a:hlinkClick r:id="rId388"/>
              </a:rPr>
              <a:t>Article</a:t>
            </a:r>
            <a:endParaRPr lang="en-US" dirty="0"/>
          </a:p>
          <a:p>
            <a:r>
              <a:rPr lang="en-US" dirty="0" err="1"/>
              <a:t>Kriks</a:t>
            </a:r>
            <a:r>
              <a:rPr lang="en-US" dirty="0"/>
              <a:t>, S. </a:t>
            </a:r>
            <a:r>
              <a:rPr lang="en-US" i="1" dirty="0"/>
              <a:t>et al</a:t>
            </a:r>
            <a:r>
              <a:rPr lang="en-US" dirty="0"/>
              <a:t>. Dopamine neurons derived from human ES cells efficiently engraft in animal models of Parkinson's disease. Nature 480, 547–551 (2011). </a:t>
            </a:r>
          </a:p>
          <a:p>
            <a:pPr lvl="1"/>
            <a:r>
              <a:rPr lang="en-US" dirty="0">
                <a:hlinkClick r:id="rId389"/>
              </a:rPr>
              <a:t>CAS</a:t>
            </a:r>
            <a:endParaRPr lang="en-US" dirty="0"/>
          </a:p>
          <a:p>
            <a:pPr lvl="1"/>
            <a:r>
              <a:rPr lang="en-US" dirty="0">
                <a:hlinkClick r:id="rId390"/>
              </a:rPr>
              <a:t>ISI</a:t>
            </a:r>
            <a:endParaRPr lang="en-US" dirty="0"/>
          </a:p>
          <a:p>
            <a:pPr lvl="1"/>
            <a:r>
              <a:rPr lang="en-US" dirty="0">
                <a:hlinkClick r:id="rId391"/>
              </a:rPr>
              <a:t>PubMed</a:t>
            </a:r>
            <a:endParaRPr lang="en-US" dirty="0"/>
          </a:p>
          <a:p>
            <a:r>
              <a:rPr lang="en-US" dirty="0" err="1"/>
              <a:t>Grealish</a:t>
            </a:r>
            <a:r>
              <a:rPr lang="en-US" dirty="0"/>
              <a:t>, S. </a:t>
            </a:r>
            <a:r>
              <a:rPr lang="en-US" i="1" dirty="0"/>
              <a:t>et al</a:t>
            </a:r>
            <a:r>
              <a:rPr lang="en-US" dirty="0"/>
              <a:t>. Human ESC-derived dopamine neurons show similar preclinical efficacy and potency to fetal neurons when grafted in a rat model of Parkinson's disease. Cell Stem Cell 15, 653–665 (2014). </a:t>
            </a:r>
          </a:p>
          <a:p>
            <a:pPr lvl="1"/>
            <a:r>
              <a:rPr lang="en-US" dirty="0">
                <a:hlinkClick r:id="rId392"/>
              </a:rPr>
              <a:t>CAS</a:t>
            </a:r>
            <a:endParaRPr lang="en-US" dirty="0"/>
          </a:p>
          <a:p>
            <a:pPr lvl="1"/>
            <a:r>
              <a:rPr lang="en-US" dirty="0">
                <a:hlinkClick r:id="rId393"/>
              </a:rPr>
              <a:t>PubMed</a:t>
            </a:r>
            <a:endParaRPr lang="en-US" dirty="0"/>
          </a:p>
          <a:p>
            <a:pPr lvl="1"/>
            <a:r>
              <a:rPr lang="en-US" dirty="0">
                <a:hlinkClick r:id="rId394"/>
              </a:rPr>
              <a:t>Article</a:t>
            </a:r>
            <a:endParaRPr lang="en-US" dirty="0"/>
          </a:p>
          <a:p>
            <a:r>
              <a:rPr lang="en-US" dirty="0" err="1"/>
              <a:t>Grealish</a:t>
            </a:r>
            <a:r>
              <a:rPr lang="en-US" dirty="0"/>
              <a:t>, S. </a:t>
            </a:r>
            <a:r>
              <a:rPr lang="en-US" i="1" dirty="0"/>
              <a:t>et al</a:t>
            </a:r>
            <a:r>
              <a:rPr lang="en-US" dirty="0"/>
              <a:t>. Monosynaptic tracing using modified rabies virus reveals early and extensive circuit integration of human embryonic stem cell-derived neurons. Stem Cell Rep. </a:t>
            </a:r>
            <a:r>
              <a:rPr lang="en-US" dirty="0">
                <a:hlinkClick r:id="rId395"/>
              </a:rPr>
              <a:t>http://dx.doi.org/10.1016/j.stemcr.2015.04.011</a:t>
            </a:r>
            <a:r>
              <a:rPr lang="en-US" dirty="0"/>
              <a:t>. </a:t>
            </a:r>
          </a:p>
          <a:p>
            <a:r>
              <a:rPr lang="en-US" dirty="0"/>
              <a:t>Steinbeck, J. A. </a:t>
            </a:r>
            <a:r>
              <a:rPr lang="en-US" i="1" dirty="0"/>
              <a:t>et al</a:t>
            </a:r>
            <a:r>
              <a:rPr lang="en-US" dirty="0"/>
              <a:t>. </a:t>
            </a:r>
            <a:r>
              <a:rPr lang="en-US" dirty="0" err="1"/>
              <a:t>Optogenetics</a:t>
            </a:r>
            <a:r>
              <a:rPr lang="en-US" dirty="0"/>
              <a:t> enables functional analysis of human embryonic stem cell-derived grafts in a Parkinson's disease model. Nat. </a:t>
            </a:r>
            <a:r>
              <a:rPr lang="en-US" dirty="0" err="1"/>
              <a:t>Biotechnol</a:t>
            </a:r>
            <a:r>
              <a:rPr lang="en-US" dirty="0"/>
              <a:t>. 33, 204–209 (2015). </a:t>
            </a:r>
          </a:p>
          <a:p>
            <a:pPr lvl="1"/>
            <a:r>
              <a:rPr lang="en-US" dirty="0">
                <a:hlinkClick r:id="rId396"/>
              </a:rPr>
              <a:t>CAS</a:t>
            </a:r>
            <a:endParaRPr lang="en-US" dirty="0"/>
          </a:p>
          <a:p>
            <a:pPr lvl="1"/>
            <a:r>
              <a:rPr lang="en-US" dirty="0">
                <a:hlinkClick r:id="rId397"/>
              </a:rPr>
              <a:t>PubMed</a:t>
            </a:r>
            <a:endParaRPr lang="en-US" dirty="0"/>
          </a:p>
          <a:p>
            <a:pPr lvl="1"/>
            <a:r>
              <a:rPr lang="en-US" dirty="0">
                <a:hlinkClick r:id="rId398"/>
              </a:rPr>
              <a:t>Article</a:t>
            </a:r>
            <a:endParaRPr lang="en-US" dirty="0"/>
          </a:p>
          <a:p>
            <a:r>
              <a:rPr lang="en-US" dirty="0" err="1"/>
              <a:t>Rath</a:t>
            </a:r>
            <a:r>
              <a:rPr lang="en-US" dirty="0"/>
              <a:t>, A. </a:t>
            </a:r>
            <a:r>
              <a:rPr lang="en-US" i="1" dirty="0"/>
              <a:t>et al</a:t>
            </a:r>
            <a:r>
              <a:rPr lang="en-US" dirty="0"/>
              <a:t>. Survival and functional restoration of human fetal ventral mesencephalon following transplantation in a rat model of Parkinson's disease. Cell Transplant. 22, 1281–1293 (2013). </a:t>
            </a:r>
          </a:p>
          <a:p>
            <a:pPr lvl="1"/>
            <a:r>
              <a:rPr lang="en-US" dirty="0">
                <a:hlinkClick r:id="rId399"/>
              </a:rPr>
              <a:t>PubMed</a:t>
            </a:r>
            <a:endParaRPr lang="en-US" dirty="0"/>
          </a:p>
          <a:p>
            <a:pPr lvl="1"/>
            <a:r>
              <a:rPr lang="en-US" dirty="0">
                <a:hlinkClick r:id="rId400"/>
              </a:rPr>
              <a:t>Article</a:t>
            </a:r>
            <a:endParaRPr lang="en-US" dirty="0"/>
          </a:p>
          <a:p>
            <a:r>
              <a:rPr lang="en-US" dirty="0" err="1"/>
              <a:t>Alper</a:t>
            </a:r>
            <a:r>
              <a:rPr lang="en-US" dirty="0"/>
              <a:t>, J. </a:t>
            </a:r>
            <a:r>
              <a:rPr lang="en-US" dirty="0" err="1"/>
              <a:t>Geron</a:t>
            </a:r>
            <a:r>
              <a:rPr lang="en-US" dirty="0"/>
              <a:t> gets green light for human trial of ES cell-derived product. Nat. </a:t>
            </a:r>
            <a:r>
              <a:rPr lang="en-US" dirty="0" err="1"/>
              <a:t>Biotechnol</a:t>
            </a:r>
            <a:r>
              <a:rPr lang="en-US" dirty="0"/>
              <a:t>. 27, 213–214 (2009). </a:t>
            </a:r>
          </a:p>
          <a:p>
            <a:pPr lvl="1"/>
            <a:r>
              <a:rPr lang="en-US" dirty="0">
                <a:hlinkClick r:id="rId401"/>
              </a:rPr>
              <a:t>CAS</a:t>
            </a:r>
            <a:endParaRPr lang="en-US" dirty="0"/>
          </a:p>
          <a:p>
            <a:pPr lvl="1"/>
            <a:r>
              <a:rPr lang="en-US" dirty="0">
                <a:hlinkClick r:id="rId402"/>
              </a:rPr>
              <a:t>ISI</a:t>
            </a:r>
            <a:endParaRPr lang="en-US" dirty="0"/>
          </a:p>
          <a:p>
            <a:pPr lvl="1"/>
            <a:r>
              <a:rPr lang="en-US" dirty="0">
                <a:hlinkClick r:id="rId403"/>
              </a:rPr>
              <a:t>PubMed</a:t>
            </a:r>
            <a:endParaRPr lang="en-US" dirty="0"/>
          </a:p>
          <a:p>
            <a:pPr lvl="1"/>
            <a:r>
              <a:rPr lang="en-US" dirty="0">
                <a:hlinkClick r:id="rId404"/>
              </a:rPr>
              <a:t>Article</a:t>
            </a:r>
            <a:endParaRPr lang="en-US" dirty="0"/>
          </a:p>
          <a:p>
            <a:r>
              <a:rPr lang="en-US" dirty="0" err="1"/>
              <a:t>Kanemura</a:t>
            </a:r>
            <a:r>
              <a:rPr lang="en-US" dirty="0"/>
              <a:t>, H. </a:t>
            </a:r>
            <a:r>
              <a:rPr lang="en-US" i="1" dirty="0"/>
              <a:t>et al</a:t>
            </a:r>
            <a:r>
              <a:rPr lang="en-US" dirty="0"/>
              <a:t>. </a:t>
            </a:r>
            <a:r>
              <a:rPr lang="en-US" dirty="0" err="1"/>
              <a:t>Tumorigenicity</a:t>
            </a:r>
            <a:r>
              <a:rPr lang="en-US" dirty="0"/>
              <a:t> studies of induced pluripotent stem cell (</a:t>
            </a:r>
            <a:r>
              <a:rPr lang="en-US" dirty="0" err="1"/>
              <a:t>iPSC</a:t>
            </a:r>
            <a:r>
              <a:rPr lang="en-US" dirty="0"/>
              <a:t>)-Derived retinal pigment epithelium (RPE) for the treatment of age-related macular degeneration. </a:t>
            </a:r>
            <a:r>
              <a:rPr lang="en-US" dirty="0" err="1"/>
              <a:t>PLoS</a:t>
            </a:r>
            <a:r>
              <a:rPr lang="en-US" dirty="0"/>
              <a:t> ONE 9, e85336 (2014). </a:t>
            </a:r>
          </a:p>
          <a:p>
            <a:pPr lvl="1"/>
            <a:r>
              <a:rPr lang="en-US" dirty="0">
                <a:hlinkClick r:id="rId405"/>
              </a:rPr>
              <a:t>CAS</a:t>
            </a:r>
            <a:endParaRPr lang="en-US" dirty="0"/>
          </a:p>
          <a:p>
            <a:pPr lvl="1"/>
            <a:r>
              <a:rPr lang="en-US" dirty="0">
                <a:hlinkClick r:id="rId406"/>
              </a:rPr>
              <a:t>PubMed</a:t>
            </a:r>
            <a:endParaRPr lang="en-US" dirty="0"/>
          </a:p>
          <a:p>
            <a:pPr lvl="1"/>
            <a:r>
              <a:rPr lang="en-US" dirty="0">
                <a:hlinkClick r:id="rId407"/>
              </a:rPr>
              <a:t>Article</a:t>
            </a:r>
            <a:endParaRPr lang="en-US" dirty="0"/>
          </a:p>
          <a:p>
            <a:r>
              <a:rPr lang="en-US" dirty="0" err="1"/>
              <a:t>Kordower</a:t>
            </a:r>
            <a:r>
              <a:rPr lang="en-US" dirty="0"/>
              <a:t>, J. H., Chu, Y., Hauser, R. A., Freeman, T. B. &amp; </a:t>
            </a:r>
            <a:r>
              <a:rPr lang="en-US" dirty="0" err="1"/>
              <a:t>Olanow</a:t>
            </a:r>
            <a:r>
              <a:rPr lang="en-US" dirty="0"/>
              <a:t>, C. W. </a:t>
            </a:r>
            <a:r>
              <a:rPr lang="en-US" dirty="0" err="1"/>
              <a:t>Lewy</a:t>
            </a:r>
            <a:r>
              <a:rPr lang="en-US" dirty="0"/>
              <a:t> body-like pathology in long-term embryonic </a:t>
            </a:r>
            <a:r>
              <a:rPr lang="en-US" dirty="0" err="1"/>
              <a:t>nigral</a:t>
            </a:r>
            <a:r>
              <a:rPr lang="en-US" dirty="0"/>
              <a:t> transplants in Parkinson's disease. Nat. Med. 14, 504–506 (2008). </a:t>
            </a:r>
          </a:p>
          <a:p>
            <a:pPr lvl="1"/>
            <a:r>
              <a:rPr lang="en-US" dirty="0">
                <a:hlinkClick r:id="rId408"/>
              </a:rPr>
              <a:t>CAS</a:t>
            </a:r>
            <a:endParaRPr lang="en-US" dirty="0"/>
          </a:p>
          <a:p>
            <a:pPr lvl="1"/>
            <a:r>
              <a:rPr lang="en-US" dirty="0">
                <a:hlinkClick r:id="rId409"/>
              </a:rPr>
              <a:t>ISI</a:t>
            </a:r>
            <a:endParaRPr lang="en-US" dirty="0"/>
          </a:p>
          <a:p>
            <a:pPr lvl="1"/>
            <a:r>
              <a:rPr lang="en-US" dirty="0">
                <a:hlinkClick r:id="rId410"/>
              </a:rPr>
              <a:t>PubMed</a:t>
            </a:r>
            <a:endParaRPr lang="en-US" dirty="0"/>
          </a:p>
          <a:p>
            <a:pPr lvl="1"/>
            <a:r>
              <a:rPr lang="en-US" dirty="0">
                <a:hlinkClick r:id="rId411"/>
              </a:rPr>
              <a:t>Article</a:t>
            </a:r>
            <a:endParaRPr lang="en-US" dirty="0"/>
          </a:p>
          <a:p>
            <a:r>
              <a:rPr lang="en-US" dirty="0"/>
              <a:t>Li, J. Y. </a:t>
            </a:r>
            <a:r>
              <a:rPr lang="en-US" i="1" dirty="0"/>
              <a:t>et al</a:t>
            </a:r>
            <a:r>
              <a:rPr lang="en-US" dirty="0"/>
              <a:t>. </a:t>
            </a:r>
            <a:r>
              <a:rPr lang="en-US" dirty="0" err="1"/>
              <a:t>Lewy</a:t>
            </a:r>
            <a:r>
              <a:rPr lang="en-US" dirty="0"/>
              <a:t> bodies in grafted neurons in subjects with Parkinson's disease suggest host-to-graft disease propagation. Nat. Med. 14, 501–503 (2008). </a:t>
            </a:r>
          </a:p>
          <a:p>
            <a:pPr lvl="1"/>
            <a:r>
              <a:rPr lang="en-US" dirty="0">
                <a:hlinkClick r:id="rId412"/>
              </a:rPr>
              <a:t>CAS</a:t>
            </a:r>
            <a:endParaRPr lang="en-US" dirty="0"/>
          </a:p>
          <a:p>
            <a:pPr lvl="1"/>
            <a:r>
              <a:rPr lang="en-US" dirty="0">
                <a:hlinkClick r:id="rId413"/>
              </a:rPr>
              <a:t>ISI</a:t>
            </a:r>
            <a:endParaRPr lang="en-US" dirty="0"/>
          </a:p>
          <a:p>
            <a:pPr lvl="1"/>
            <a:r>
              <a:rPr lang="en-US" dirty="0">
                <a:hlinkClick r:id="rId414"/>
              </a:rPr>
              <a:t>PubMed</a:t>
            </a:r>
            <a:endParaRPr lang="en-US" dirty="0"/>
          </a:p>
          <a:p>
            <a:pPr lvl="1"/>
            <a:r>
              <a:rPr lang="en-US" dirty="0">
                <a:hlinkClick r:id="rId415"/>
              </a:rPr>
              <a:t>Article</a:t>
            </a:r>
            <a:endParaRPr lang="en-US" dirty="0"/>
          </a:p>
          <a:p>
            <a:r>
              <a:rPr lang="en-US" dirty="0"/>
              <a:t>Chu, Y. &amp; </a:t>
            </a:r>
            <a:r>
              <a:rPr lang="en-US" dirty="0" err="1"/>
              <a:t>Kordower</a:t>
            </a:r>
            <a:r>
              <a:rPr lang="en-US" dirty="0"/>
              <a:t>, J. H. </a:t>
            </a:r>
            <a:r>
              <a:rPr lang="en-US" dirty="0" err="1"/>
              <a:t>Lewy</a:t>
            </a:r>
            <a:r>
              <a:rPr lang="en-US" dirty="0"/>
              <a:t> body pathology in fetal grafts. Ann. N. Y. Acad. Sci. 1184, 55–67 (2010). </a:t>
            </a:r>
          </a:p>
          <a:p>
            <a:pPr lvl="1"/>
            <a:r>
              <a:rPr lang="en-US" dirty="0">
                <a:hlinkClick r:id="rId416"/>
              </a:rPr>
              <a:t>CAS</a:t>
            </a:r>
            <a:endParaRPr lang="en-US" dirty="0"/>
          </a:p>
          <a:p>
            <a:pPr lvl="1"/>
            <a:r>
              <a:rPr lang="en-US" dirty="0">
                <a:hlinkClick r:id="rId417"/>
              </a:rPr>
              <a:t>PubMed</a:t>
            </a:r>
            <a:endParaRPr lang="en-US" dirty="0"/>
          </a:p>
          <a:p>
            <a:pPr lvl="1"/>
            <a:r>
              <a:rPr lang="en-US" dirty="0">
                <a:hlinkClick r:id="rId418"/>
              </a:rPr>
              <a:t>Article</a:t>
            </a:r>
            <a:endParaRPr lang="en-US" dirty="0"/>
          </a:p>
          <a:p>
            <a:r>
              <a:rPr lang="en-US" dirty="0"/>
              <a:t>Li, J. Y. </a:t>
            </a:r>
            <a:r>
              <a:rPr lang="en-US" i="1" dirty="0"/>
              <a:t>et al</a:t>
            </a:r>
            <a:r>
              <a:rPr lang="en-US" dirty="0"/>
              <a:t>. Characterization of </a:t>
            </a:r>
            <a:r>
              <a:rPr lang="en-US" dirty="0" err="1"/>
              <a:t>Lewy</a:t>
            </a:r>
            <a:r>
              <a:rPr lang="en-US" dirty="0"/>
              <a:t> body pathology in 12- and 16-year-old </a:t>
            </a:r>
            <a:r>
              <a:rPr lang="en-US" dirty="0" err="1"/>
              <a:t>intrastriatal</a:t>
            </a:r>
            <a:r>
              <a:rPr lang="en-US" dirty="0"/>
              <a:t> </a:t>
            </a:r>
            <a:r>
              <a:rPr lang="en-US" dirty="0" err="1"/>
              <a:t>mesencephalic</a:t>
            </a:r>
            <a:r>
              <a:rPr lang="en-US" dirty="0"/>
              <a:t> grafts surviving in a patient with Parkinson's disease. </a:t>
            </a:r>
            <a:r>
              <a:rPr lang="en-US" dirty="0" err="1"/>
              <a:t>Mov</a:t>
            </a:r>
            <a:r>
              <a:rPr lang="en-US" dirty="0"/>
              <a:t>. </a:t>
            </a:r>
            <a:r>
              <a:rPr lang="en-US" dirty="0" err="1"/>
              <a:t>Disord</a:t>
            </a:r>
            <a:r>
              <a:rPr lang="en-US" dirty="0"/>
              <a:t>. 25, 1091–1096 (2010). </a:t>
            </a:r>
          </a:p>
          <a:p>
            <a:pPr lvl="1"/>
            <a:r>
              <a:rPr lang="en-US" dirty="0">
                <a:hlinkClick r:id="rId419"/>
              </a:rPr>
              <a:t>ISI</a:t>
            </a:r>
            <a:endParaRPr lang="en-US" dirty="0"/>
          </a:p>
          <a:p>
            <a:pPr lvl="1"/>
            <a:r>
              <a:rPr lang="en-US" dirty="0">
                <a:hlinkClick r:id="rId420"/>
              </a:rPr>
              <a:t>PubMed</a:t>
            </a:r>
            <a:endParaRPr lang="en-US" dirty="0"/>
          </a:p>
          <a:p>
            <a:pPr lvl="1"/>
            <a:r>
              <a:rPr lang="en-US" dirty="0">
                <a:hlinkClick r:id="rId421"/>
              </a:rPr>
              <a:t>Article</a:t>
            </a:r>
            <a:endParaRPr lang="en-US" dirty="0"/>
          </a:p>
          <a:p>
            <a:r>
              <a:rPr lang="en-US" dirty="0" err="1"/>
              <a:t>Guo</a:t>
            </a:r>
            <a:r>
              <a:rPr lang="en-US" dirty="0"/>
              <a:t>, J. L. &amp; Lee, V. M. Cell-to-cell transmission of pathogenic proteins in neurodegenerative diseases. Nat. Med. 20, 130–138 (2014). </a:t>
            </a:r>
          </a:p>
          <a:p>
            <a:pPr lvl="1"/>
            <a:r>
              <a:rPr lang="en-US" dirty="0">
                <a:hlinkClick r:id="rId422"/>
              </a:rPr>
              <a:t>CAS</a:t>
            </a:r>
            <a:endParaRPr lang="en-US" dirty="0"/>
          </a:p>
          <a:p>
            <a:pPr lvl="1"/>
            <a:r>
              <a:rPr lang="en-US" dirty="0">
                <a:hlinkClick r:id="rId423"/>
              </a:rPr>
              <a:t>ISI</a:t>
            </a:r>
            <a:endParaRPr lang="en-US" dirty="0"/>
          </a:p>
          <a:p>
            <a:pPr lvl="1"/>
            <a:r>
              <a:rPr lang="en-US" dirty="0">
                <a:hlinkClick r:id="rId424"/>
              </a:rPr>
              <a:t>PubMed</a:t>
            </a:r>
            <a:endParaRPr lang="en-US" dirty="0"/>
          </a:p>
          <a:p>
            <a:pPr lvl="1"/>
            <a:r>
              <a:rPr lang="en-US" dirty="0">
                <a:hlinkClick r:id="rId425"/>
              </a:rPr>
              <a:t>Article</a:t>
            </a:r>
            <a:endParaRPr lang="en-US" dirty="0"/>
          </a:p>
          <a:p>
            <a:r>
              <a:rPr lang="en-US" dirty="0" err="1"/>
              <a:t>Hallett</a:t>
            </a:r>
            <a:r>
              <a:rPr lang="en-US" dirty="0"/>
              <a:t>, P. J. </a:t>
            </a:r>
            <a:r>
              <a:rPr lang="en-US" i="1" dirty="0"/>
              <a:t>et al</a:t>
            </a:r>
            <a:r>
              <a:rPr lang="en-US" dirty="0"/>
              <a:t>. Long-term health of dopaminergic neuron transplants in Parkinson's disease patients. Cell Rep. 7, 1755–1761 (2014). </a:t>
            </a:r>
          </a:p>
          <a:p>
            <a:pPr lvl="1"/>
            <a:r>
              <a:rPr lang="en-US" dirty="0">
                <a:hlinkClick r:id="rId426"/>
              </a:rPr>
              <a:t>CAS</a:t>
            </a:r>
            <a:endParaRPr lang="en-US" dirty="0"/>
          </a:p>
          <a:p>
            <a:pPr lvl="1"/>
            <a:r>
              <a:rPr lang="en-US" dirty="0">
                <a:hlinkClick r:id="rId427"/>
              </a:rPr>
              <a:t>ISI</a:t>
            </a:r>
            <a:endParaRPr lang="en-US" dirty="0"/>
          </a:p>
          <a:p>
            <a:pPr lvl="1"/>
            <a:r>
              <a:rPr lang="en-US" dirty="0">
                <a:hlinkClick r:id="rId428"/>
              </a:rPr>
              <a:t>PubMed</a:t>
            </a:r>
            <a:endParaRPr lang="en-US" dirty="0"/>
          </a:p>
          <a:p>
            <a:pPr lvl="1"/>
            <a:r>
              <a:rPr lang="en-US" dirty="0">
                <a:hlinkClick r:id="rId429"/>
              </a:rPr>
              <a:t>Article</a:t>
            </a:r>
            <a:endParaRPr lang="en-US" dirty="0"/>
          </a:p>
          <a:p>
            <a:r>
              <a:rPr lang="en-US" dirty="0"/>
              <a:t>Abbott, A. Fetal-cell revival for Parkinson's. Nature 510, 195–196 (2014). </a:t>
            </a:r>
          </a:p>
          <a:p>
            <a:pPr lvl="1"/>
            <a:r>
              <a:rPr lang="en-US" dirty="0">
                <a:hlinkClick r:id="rId430"/>
              </a:rPr>
              <a:t>CAS</a:t>
            </a:r>
            <a:endParaRPr lang="en-US" dirty="0"/>
          </a:p>
          <a:p>
            <a:pPr lvl="1"/>
            <a:r>
              <a:rPr lang="en-US" dirty="0">
                <a:hlinkClick r:id="rId431"/>
              </a:rPr>
              <a:t>PubMed</a:t>
            </a:r>
            <a:endParaRPr lang="en-US" dirty="0"/>
          </a:p>
          <a:p>
            <a:pPr lvl="1"/>
            <a:r>
              <a:rPr lang="en-US" dirty="0">
                <a:hlinkClick r:id="rId432"/>
              </a:rPr>
              <a:t>Article</a:t>
            </a:r>
            <a:endParaRPr lang="en-US" dirty="0"/>
          </a:p>
          <a:p>
            <a:r>
              <a:rPr lang="en-US" dirty="0" err="1"/>
              <a:t>GForce</a:t>
            </a:r>
            <a:r>
              <a:rPr lang="en-US" dirty="0"/>
              <a:t>-PD </a:t>
            </a:r>
            <a:r>
              <a:rPr lang="en-US" dirty="0">
                <a:hlinkClick r:id="rId433"/>
              </a:rPr>
              <a:t>[online]</a:t>
            </a:r>
            <a:r>
              <a:rPr lang="en-US" dirty="0"/>
              <a:t>, (2015). </a:t>
            </a:r>
          </a:p>
          <a:p>
            <a:r>
              <a:rPr lang="en-US" dirty="0"/>
              <a:t>Hirsch, E. C., </a:t>
            </a:r>
            <a:r>
              <a:rPr lang="en-US" dirty="0" err="1"/>
              <a:t>Duyckaerts</a:t>
            </a:r>
            <a:r>
              <a:rPr lang="en-US" dirty="0"/>
              <a:t>, C., </a:t>
            </a:r>
            <a:r>
              <a:rPr lang="en-US" dirty="0" err="1"/>
              <a:t>Javoy-Agid</a:t>
            </a:r>
            <a:r>
              <a:rPr lang="en-US" dirty="0"/>
              <a:t>, F., </a:t>
            </a:r>
            <a:r>
              <a:rPr lang="en-US" dirty="0" err="1"/>
              <a:t>Hauw</a:t>
            </a:r>
            <a:r>
              <a:rPr lang="en-US" dirty="0"/>
              <a:t>, J. J. &amp; </a:t>
            </a:r>
            <a:r>
              <a:rPr lang="en-US" dirty="0" err="1"/>
              <a:t>Agid</a:t>
            </a:r>
            <a:r>
              <a:rPr lang="en-US" dirty="0"/>
              <a:t>, Y. Does adrenal graft enhance recovery of dopaminergic neurons in Parkinson's disease? Ann. Neurol. 27, 676–682 (1990). </a:t>
            </a:r>
          </a:p>
          <a:p>
            <a:pPr lvl="1"/>
            <a:r>
              <a:rPr lang="en-US" dirty="0">
                <a:hlinkClick r:id="rId434"/>
              </a:rPr>
              <a:t>CAS</a:t>
            </a:r>
            <a:endParaRPr lang="en-US" dirty="0"/>
          </a:p>
          <a:p>
            <a:pPr lvl="1"/>
            <a:r>
              <a:rPr lang="en-US" dirty="0">
                <a:hlinkClick r:id="rId435"/>
              </a:rPr>
              <a:t>PubMed</a:t>
            </a:r>
            <a:endParaRPr lang="en-US" dirty="0"/>
          </a:p>
          <a:p>
            <a:pPr lvl="1"/>
            <a:r>
              <a:rPr lang="en-US" dirty="0">
                <a:hlinkClick r:id="rId436"/>
              </a:rPr>
              <a:t>Article</a:t>
            </a:r>
            <a:endParaRPr lang="en-US" dirty="0"/>
          </a:p>
          <a:p>
            <a:r>
              <a:rPr lang="en-US" dirty="0"/>
              <a:t>Peterson, D. I., Price, M. L. &amp; Small, C. S. Autopsy findings in a patient who had an adrenal-to-brain transplant for Parkinson's disease. Neurology 39, 235–238 (1989). </a:t>
            </a:r>
          </a:p>
          <a:p>
            <a:pPr lvl="1"/>
            <a:r>
              <a:rPr lang="en-US" dirty="0">
                <a:hlinkClick r:id="rId437"/>
              </a:rPr>
              <a:t>CAS</a:t>
            </a:r>
            <a:endParaRPr lang="en-US" dirty="0"/>
          </a:p>
          <a:p>
            <a:pPr lvl="1"/>
            <a:r>
              <a:rPr lang="en-US" dirty="0">
                <a:hlinkClick r:id="rId438"/>
              </a:rPr>
              <a:t>PubMed</a:t>
            </a:r>
            <a:endParaRPr lang="en-US" dirty="0"/>
          </a:p>
          <a:p>
            <a:pPr lvl="1"/>
            <a:r>
              <a:rPr lang="en-US" dirty="0">
                <a:hlinkClick r:id="rId439"/>
              </a:rPr>
              <a:t>Article</a:t>
            </a:r>
            <a:endParaRPr lang="en-US" dirty="0"/>
          </a:p>
          <a:p>
            <a:r>
              <a:rPr lang="en-US" dirty="0" err="1"/>
              <a:t>Olanow</a:t>
            </a:r>
            <a:r>
              <a:rPr lang="en-US" dirty="0"/>
              <a:t>, C. W. </a:t>
            </a:r>
            <a:r>
              <a:rPr lang="en-US" i="1" dirty="0"/>
              <a:t>et al</a:t>
            </a:r>
            <a:r>
              <a:rPr lang="en-US" dirty="0"/>
              <a:t>. Autologous transplantation of adrenal medulla in Parkinson's disease. 18-month results. Arch. Neurol. 47, 1286–1289 (1990). </a:t>
            </a:r>
          </a:p>
          <a:p>
            <a:pPr lvl="1"/>
            <a:r>
              <a:rPr lang="en-US" dirty="0">
                <a:hlinkClick r:id="rId440"/>
              </a:rPr>
              <a:t>CAS</a:t>
            </a:r>
            <a:endParaRPr lang="en-US" dirty="0"/>
          </a:p>
          <a:p>
            <a:pPr lvl="1"/>
            <a:r>
              <a:rPr lang="en-US" dirty="0">
                <a:hlinkClick r:id="rId441"/>
              </a:rPr>
              <a:t>PubMed</a:t>
            </a:r>
            <a:endParaRPr lang="en-US" dirty="0"/>
          </a:p>
          <a:p>
            <a:pPr lvl="1"/>
            <a:r>
              <a:rPr lang="en-US" dirty="0">
                <a:hlinkClick r:id="rId442"/>
              </a:rPr>
              <a:t>Article</a:t>
            </a:r>
            <a:endParaRPr lang="en-US" dirty="0"/>
          </a:p>
          <a:p>
            <a:r>
              <a:rPr lang="en-US" dirty="0" err="1"/>
              <a:t>Hallett</a:t>
            </a:r>
            <a:r>
              <a:rPr lang="en-US" dirty="0"/>
              <a:t>, P. J. </a:t>
            </a:r>
            <a:r>
              <a:rPr lang="en-US" i="1" dirty="0"/>
              <a:t>et al</a:t>
            </a:r>
            <a:r>
              <a:rPr lang="en-US" dirty="0"/>
              <a:t>. Successful function of autologous </a:t>
            </a:r>
            <a:r>
              <a:rPr lang="en-US" dirty="0" err="1"/>
              <a:t>iPSC</a:t>
            </a:r>
            <a:r>
              <a:rPr lang="en-US" dirty="0"/>
              <a:t>-derived dopamine neurons following transplantation in a non-human primate model of Parkinson's disease. Cell Stem Cell 16, 269–274 (2015). </a:t>
            </a:r>
          </a:p>
          <a:p>
            <a:pPr lvl="1"/>
            <a:r>
              <a:rPr lang="en-US" dirty="0">
                <a:hlinkClick r:id="rId443"/>
              </a:rPr>
              <a:t>CAS</a:t>
            </a:r>
            <a:endParaRPr lang="en-US" dirty="0"/>
          </a:p>
          <a:p>
            <a:pPr lvl="1"/>
            <a:r>
              <a:rPr lang="en-US" dirty="0">
                <a:hlinkClick r:id="rId444"/>
              </a:rPr>
              <a:t>PubMed</a:t>
            </a:r>
            <a:endParaRPr lang="en-US" dirty="0"/>
          </a:p>
          <a:p>
            <a:pPr lvl="1"/>
            <a:r>
              <a:rPr lang="en-US" dirty="0">
                <a:hlinkClick r:id="rId445"/>
              </a:rPr>
              <a:t>Article</a:t>
            </a:r>
            <a:endParaRPr lang="en-US" dirty="0"/>
          </a:p>
          <a:p>
            <a:r>
              <a:rPr lang="en-US" dirty="0" err="1"/>
              <a:t>Delcroix</a:t>
            </a:r>
            <a:r>
              <a:rPr lang="en-US" dirty="0"/>
              <a:t>, G. J. </a:t>
            </a:r>
            <a:r>
              <a:rPr lang="en-US" i="1" dirty="0"/>
              <a:t>et al</a:t>
            </a:r>
            <a:r>
              <a:rPr lang="en-US" dirty="0"/>
              <a:t>. The therapeutic potential of human </a:t>
            </a:r>
            <a:r>
              <a:rPr lang="en-US" dirty="0" err="1"/>
              <a:t>multipotent</a:t>
            </a:r>
            <a:r>
              <a:rPr lang="en-US" dirty="0"/>
              <a:t> </a:t>
            </a:r>
            <a:r>
              <a:rPr lang="en-US" dirty="0" err="1"/>
              <a:t>mesenchymal</a:t>
            </a:r>
            <a:r>
              <a:rPr lang="en-US" dirty="0"/>
              <a:t> stromal cells combined with pharmacologically active </a:t>
            </a:r>
            <a:r>
              <a:rPr lang="en-US" dirty="0" err="1"/>
              <a:t>microcarriers</a:t>
            </a:r>
            <a:r>
              <a:rPr lang="en-US" dirty="0"/>
              <a:t> transplanted in hemi-</a:t>
            </a:r>
            <a:r>
              <a:rPr lang="en-US" dirty="0" err="1"/>
              <a:t>parkinsonian</a:t>
            </a:r>
            <a:r>
              <a:rPr lang="en-US" dirty="0"/>
              <a:t> rats. Biomaterials 32, 1560–1573 (2011). </a:t>
            </a:r>
          </a:p>
          <a:p>
            <a:pPr lvl="1"/>
            <a:r>
              <a:rPr lang="en-US" dirty="0">
                <a:hlinkClick r:id="rId446"/>
              </a:rPr>
              <a:t>CAS</a:t>
            </a:r>
            <a:endParaRPr lang="en-US" dirty="0"/>
          </a:p>
          <a:p>
            <a:pPr lvl="1"/>
            <a:r>
              <a:rPr lang="en-US" dirty="0">
                <a:hlinkClick r:id="rId447"/>
              </a:rPr>
              <a:t>PubMed</a:t>
            </a:r>
            <a:endParaRPr lang="en-US" dirty="0"/>
          </a:p>
          <a:p>
            <a:pPr lvl="1"/>
            <a:r>
              <a:rPr lang="en-US" dirty="0">
                <a:hlinkClick r:id="rId448"/>
              </a:rPr>
              <a:t>Article</a:t>
            </a:r>
            <a:endParaRPr lang="en-US" dirty="0"/>
          </a:p>
          <a:p>
            <a:r>
              <a:rPr lang="en-US" dirty="0" err="1"/>
              <a:t>Offen</a:t>
            </a:r>
            <a:r>
              <a:rPr lang="en-US" dirty="0"/>
              <a:t>, D. </a:t>
            </a:r>
            <a:r>
              <a:rPr lang="en-US" i="1" dirty="0"/>
              <a:t>et al</a:t>
            </a:r>
            <a:r>
              <a:rPr lang="en-US" dirty="0"/>
              <a:t>. </a:t>
            </a:r>
            <a:r>
              <a:rPr lang="en-US" dirty="0" err="1"/>
              <a:t>Intrastriatal</a:t>
            </a:r>
            <a:r>
              <a:rPr lang="en-US" dirty="0"/>
              <a:t> transplantation of mouse bone marrow-derived stem cells improves motor behavior in a mouse model of Parkinson's disease. J. Neural </a:t>
            </a:r>
            <a:r>
              <a:rPr lang="en-US" dirty="0" err="1"/>
              <a:t>Transm</a:t>
            </a:r>
            <a:r>
              <a:rPr lang="en-US" dirty="0"/>
              <a:t>. Suppl. 133–143 (2007). </a:t>
            </a:r>
          </a:p>
          <a:p>
            <a:r>
              <a:rPr lang="en-US" dirty="0"/>
              <a:t>Sanchez-</a:t>
            </a:r>
            <a:r>
              <a:rPr lang="en-US" dirty="0" err="1"/>
              <a:t>Pernaute</a:t>
            </a:r>
            <a:r>
              <a:rPr lang="en-US" dirty="0"/>
              <a:t>, R., </a:t>
            </a:r>
            <a:r>
              <a:rPr lang="en-US" dirty="0" err="1"/>
              <a:t>Studer</a:t>
            </a:r>
            <a:r>
              <a:rPr lang="en-US" dirty="0"/>
              <a:t>, L., </a:t>
            </a:r>
            <a:r>
              <a:rPr lang="en-US" dirty="0" err="1"/>
              <a:t>Bankiewicz</a:t>
            </a:r>
            <a:r>
              <a:rPr lang="en-US" dirty="0"/>
              <a:t>, K. S., Major, E. O. &amp; McKay, R. D. </a:t>
            </a:r>
            <a:r>
              <a:rPr lang="en-US" i="1" dirty="0"/>
              <a:t>In vitro</a:t>
            </a:r>
            <a:r>
              <a:rPr lang="en-US" dirty="0"/>
              <a:t> generation and transplantation of precursor-derived human dopamine neurons. J. </a:t>
            </a:r>
            <a:r>
              <a:rPr lang="en-US" dirty="0" err="1"/>
              <a:t>Neurosci</a:t>
            </a:r>
            <a:r>
              <a:rPr lang="en-US" dirty="0"/>
              <a:t>. Res. 65, 284–288 (2001). </a:t>
            </a:r>
          </a:p>
          <a:p>
            <a:pPr lvl="1"/>
            <a:r>
              <a:rPr lang="en-US" dirty="0">
                <a:hlinkClick r:id="rId449"/>
              </a:rPr>
              <a:t>CAS</a:t>
            </a:r>
            <a:endParaRPr lang="en-US" dirty="0"/>
          </a:p>
          <a:p>
            <a:pPr lvl="1"/>
            <a:r>
              <a:rPr lang="en-US" dirty="0">
                <a:hlinkClick r:id="rId450"/>
              </a:rPr>
              <a:t>ISI</a:t>
            </a:r>
            <a:endParaRPr lang="en-US" dirty="0"/>
          </a:p>
          <a:p>
            <a:pPr lvl="1"/>
            <a:r>
              <a:rPr lang="en-US" dirty="0">
                <a:hlinkClick r:id="rId451"/>
              </a:rPr>
              <a:t>PubMed</a:t>
            </a:r>
            <a:endParaRPr lang="en-US" dirty="0"/>
          </a:p>
          <a:p>
            <a:pPr lvl="1"/>
            <a:r>
              <a:rPr lang="en-US" dirty="0">
                <a:hlinkClick r:id="rId452"/>
              </a:rPr>
              <a:t>Article</a:t>
            </a:r>
            <a:endParaRPr lang="en-US" dirty="0"/>
          </a:p>
          <a:p>
            <a:r>
              <a:rPr lang="en-US" dirty="0" err="1"/>
              <a:t>Caiazzo</a:t>
            </a:r>
            <a:r>
              <a:rPr lang="en-US" dirty="0"/>
              <a:t>, M. </a:t>
            </a:r>
            <a:r>
              <a:rPr lang="en-US" i="1" dirty="0"/>
              <a:t>et al</a:t>
            </a:r>
            <a:r>
              <a:rPr lang="en-US" dirty="0"/>
              <a:t>. Direct generation of functional dopaminergic neurons from mouse and human fibroblasts. Nature 476, 224–227 (2011). </a:t>
            </a:r>
          </a:p>
          <a:p>
            <a:pPr lvl="1"/>
            <a:r>
              <a:rPr lang="en-US" dirty="0">
                <a:hlinkClick r:id="rId453"/>
              </a:rPr>
              <a:t>CAS</a:t>
            </a:r>
            <a:endParaRPr lang="en-US" dirty="0"/>
          </a:p>
          <a:p>
            <a:pPr lvl="1"/>
            <a:r>
              <a:rPr lang="en-US" dirty="0">
                <a:hlinkClick r:id="rId454"/>
              </a:rPr>
              <a:t>ISI</a:t>
            </a:r>
            <a:endParaRPr lang="en-US" dirty="0"/>
          </a:p>
          <a:p>
            <a:pPr lvl="1"/>
            <a:r>
              <a:rPr lang="en-US" dirty="0">
                <a:hlinkClick r:id="rId455"/>
              </a:rPr>
              <a:t>PubMed</a:t>
            </a:r>
            <a:endParaRPr lang="en-US" dirty="0"/>
          </a:p>
          <a:p>
            <a:pPr lvl="1"/>
            <a:r>
              <a:rPr lang="en-US" dirty="0">
                <a:hlinkClick r:id="rId456"/>
              </a:rPr>
              <a:t>Article</a:t>
            </a:r>
            <a:endParaRPr lang="en-US" dirty="0"/>
          </a:p>
          <a:p>
            <a:r>
              <a:rPr lang="en-US" dirty="0" err="1"/>
              <a:t>Pfisterer</a:t>
            </a:r>
            <a:r>
              <a:rPr lang="en-US" dirty="0"/>
              <a:t>, U. </a:t>
            </a:r>
            <a:r>
              <a:rPr lang="en-US" i="1" dirty="0"/>
              <a:t>et al</a:t>
            </a:r>
            <a:r>
              <a:rPr lang="en-US" dirty="0"/>
              <a:t>. Direct conversion of human fibroblasts to dopaminergic neurons. Proc. </a:t>
            </a:r>
            <a:r>
              <a:rPr lang="en-US" dirty="0" err="1"/>
              <a:t>Natl</a:t>
            </a:r>
            <a:r>
              <a:rPr lang="en-US" dirty="0"/>
              <a:t> Acad. Sci. USA 108, 10343–10348 (2011). </a:t>
            </a:r>
          </a:p>
          <a:p>
            <a:pPr lvl="1"/>
            <a:r>
              <a:rPr lang="en-US" dirty="0">
                <a:hlinkClick r:id="rId457"/>
              </a:rPr>
              <a:t>PubMed</a:t>
            </a:r>
            <a:endParaRPr lang="en-US" dirty="0"/>
          </a:p>
          <a:p>
            <a:pPr lvl="1"/>
            <a:r>
              <a:rPr lang="en-US" dirty="0">
                <a:hlinkClick r:id="rId458"/>
              </a:rPr>
              <a:t>Article</a:t>
            </a:r>
            <a:endParaRPr lang="en-US" dirty="0"/>
          </a:p>
          <a:p>
            <a:r>
              <a:rPr lang="en-US" dirty="0">
                <a:hlinkClick r:id="rId459"/>
              </a:rPr>
              <a:t>Download references</a:t>
            </a:r>
            <a:endParaRPr lang="en-US" dirty="0"/>
          </a:p>
          <a:p>
            <a:r>
              <a:rPr lang="en-US" b="1" dirty="0"/>
              <a:t>Author information</a:t>
            </a:r>
          </a:p>
          <a:p>
            <a:r>
              <a:rPr lang="en-US" dirty="0">
                <a:hlinkClick r:id="rId16"/>
              </a:rPr>
              <a:t>Abstract</a:t>
            </a:r>
            <a:r>
              <a:rPr lang="en-US" dirty="0"/>
              <a:t>• </a:t>
            </a:r>
          </a:p>
          <a:p>
            <a:r>
              <a:rPr lang="en-US" dirty="0">
                <a:hlinkClick r:id="rId9"/>
              </a:rPr>
              <a:t>References</a:t>
            </a:r>
            <a:r>
              <a:rPr lang="en-US" dirty="0"/>
              <a:t>• </a:t>
            </a:r>
          </a:p>
          <a:p>
            <a:r>
              <a:rPr lang="en-US" dirty="0"/>
              <a:t>Author information</a:t>
            </a:r>
          </a:p>
          <a:p>
            <a:r>
              <a:rPr lang="en-US" b="1" dirty="0"/>
              <a:t>Affiliations</a:t>
            </a:r>
          </a:p>
          <a:p>
            <a:r>
              <a:rPr lang="en-US" b="1" dirty="0"/>
              <a:t>John van </a:t>
            </a:r>
            <a:r>
              <a:rPr lang="en-US" b="1" dirty="0" err="1"/>
              <a:t>Geest</a:t>
            </a:r>
            <a:r>
              <a:rPr lang="en-US" b="1" dirty="0"/>
              <a:t> Centre for Brain Repair &amp; Department of Neurology, Department of Clinical Neurosciences, University of Cambridge, </a:t>
            </a:r>
            <a:r>
              <a:rPr lang="en-US" b="1" dirty="0" err="1"/>
              <a:t>Forvie</a:t>
            </a:r>
            <a:r>
              <a:rPr lang="en-US" b="1" dirty="0"/>
              <a:t> Site, Cambridge CB2 0PY, UK.</a:t>
            </a:r>
          </a:p>
          <a:p>
            <a:pPr lvl="1"/>
            <a:r>
              <a:rPr lang="en-US" dirty="0"/>
              <a:t>Roger A. Barker</a:t>
            </a:r>
          </a:p>
          <a:p>
            <a:r>
              <a:rPr lang="en-US" b="1" dirty="0"/>
              <a:t>Wallenberg Neuroscience Center, Division of Neurobiology and Lund Stem Cell Center, Lund University, BMC A11, S-221 84 Lund, Sweden.</a:t>
            </a:r>
          </a:p>
          <a:p>
            <a:pPr lvl="1"/>
            <a:r>
              <a:rPr lang="en-US" dirty="0"/>
              <a:t>Janelle </a:t>
            </a:r>
            <a:r>
              <a:rPr lang="en-US" dirty="0" err="1"/>
              <a:t>Drouin-Ouellet</a:t>
            </a:r>
            <a:r>
              <a:rPr lang="en-US" dirty="0"/>
              <a:t> &amp;</a:t>
            </a:r>
          </a:p>
          <a:p>
            <a:pPr lvl="1"/>
            <a:r>
              <a:rPr lang="en-US" dirty="0" err="1"/>
              <a:t>Malin</a:t>
            </a:r>
            <a:r>
              <a:rPr lang="en-US" dirty="0"/>
              <a:t> </a:t>
            </a:r>
            <a:r>
              <a:rPr lang="en-US" dirty="0" err="1"/>
              <a:t>Parmar</a:t>
            </a:r>
            <a:endParaRPr lang="en-US" dirty="0"/>
          </a:p>
          <a:p>
            <a:r>
              <a:rPr lang="en-US" b="1" dirty="0"/>
              <a:t>Contributions</a:t>
            </a:r>
          </a:p>
          <a:p>
            <a:r>
              <a:rPr lang="en-US" dirty="0"/>
              <a:t>All authors researched data for the article and reviewed and/or edited the manuscript before submission. R.A.B. and M.P. discussed the content and wrote the article.</a:t>
            </a:r>
          </a:p>
          <a:p>
            <a:r>
              <a:rPr lang="en-US" b="1" dirty="0"/>
              <a:t>Competing interests statement</a:t>
            </a:r>
          </a:p>
          <a:p>
            <a:r>
              <a:rPr lang="en-US" dirty="0"/>
              <a:t>The authors declare no competing interests.</a:t>
            </a:r>
          </a:p>
          <a:p>
            <a:r>
              <a:rPr lang="en-US" b="1" dirty="0"/>
              <a:t>Corresponding author</a:t>
            </a:r>
          </a:p>
          <a:p>
            <a:r>
              <a:rPr lang="en-US" dirty="0"/>
              <a:t>Correspondence to: </a:t>
            </a:r>
          </a:p>
          <a:p>
            <a:r>
              <a:rPr lang="en-US" dirty="0">
                <a:hlinkClick r:id="rId460"/>
              </a:rPr>
              <a:t>Roger A. Barker</a:t>
            </a:r>
            <a:endParaRPr lang="en-US" dirty="0"/>
          </a:p>
          <a:p>
            <a:r>
              <a:rPr lang="en-US" b="1" dirty="0"/>
              <a:t>Author details</a:t>
            </a:r>
          </a:p>
          <a:p>
            <a:r>
              <a:rPr lang="en-US" dirty="0"/>
              <a:t>Roger A. Barker is the Professor of Clinical Neuroscience and Honorary Consultant in Neurology at the University of Cambridge and at </a:t>
            </a:r>
            <a:r>
              <a:rPr lang="en-US" dirty="0" err="1"/>
              <a:t>Addenbrooke's</a:t>
            </a:r>
            <a:r>
              <a:rPr lang="en-US" dirty="0"/>
              <a:t> Hospital, Cambridge, UK. He trained in Oxford and London, and has been in his current position for over 15 years, having previously completed a Medical Research Council Clinician Scientist Fellowship. His main interests are in the neurodegenerative disorders of the nervous system, in particular Parkinson disease (PD) and Huntington disease. He combines basic research, looking at novel therapies (including cell transplants) to treat these conditions, with clinically based work on defining the natural history and heterogeneity of both diseases, and is the coordinator of the FP7 TRANSEURO project looking at fetal cell grafting in patients with early PD.</a:t>
            </a:r>
          </a:p>
          <a:p>
            <a:r>
              <a:rPr lang="en-US" dirty="0"/>
              <a:t>Janelle </a:t>
            </a:r>
            <a:r>
              <a:rPr lang="en-US" dirty="0" err="1"/>
              <a:t>Drouin-Ouellet</a:t>
            </a:r>
            <a:r>
              <a:rPr lang="en-US" dirty="0"/>
              <a:t> did a fellowship in the group of Professor Roger Barker at the John van </a:t>
            </a:r>
            <a:r>
              <a:rPr lang="en-US" dirty="0" err="1"/>
              <a:t>Geest</a:t>
            </a:r>
            <a:r>
              <a:rPr lang="en-US" dirty="0"/>
              <a:t> Centre for Brain Repair, University of Cambridge, UK, and is now a Postdoctoral Research Fellow in the laboratory of </a:t>
            </a:r>
            <a:r>
              <a:rPr lang="en-US" dirty="0" err="1"/>
              <a:t>Dr</a:t>
            </a:r>
            <a:r>
              <a:rPr lang="en-US" dirty="0"/>
              <a:t> </a:t>
            </a:r>
            <a:r>
              <a:rPr lang="en-US" dirty="0" err="1"/>
              <a:t>Malin</a:t>
            </a:r>
            <a:r>
              <a:rPr lang="en-US" dirty="0"/>
              <a:t> </a:t>
            </a:r>
            <a:r>
              <a:rPr lang="en-US" dirty="0" err="1"/>
              <a:t>Parmar</a:t>
            </a:r>
            <a:r>
              <a:rPr lang="en-US" dirty="0"/>
              <a:t> at the Wallenberg Neuroscience Center at Lund University, Sweden. </a:t>
            </a:r>
            <a:r>
              <a:rPr lang="en-US" dirty="0" err="1"/>
              <a:t>Dr</a:t>
            </a:r>
            <a:r>
              <a:rPr lang="en-US" dirty="0"/>
              <a:t> </a:t>
            </a:r>
            <a:r>
              <a:rPr lang="en-US" dirty="0" err="1"/>
              <a:t>Drouin-Ouellet</a:t>
            </a:r>
            <a:r>
              <a:rPr lang="en-US" dirty="0"/>
              <a:t> received her PhD in neurobiology from Laval University, Canada, under </a:t>
            </a:r>
            <a:r>
              <a:rPr lang="en-US" dirty="0" err="1"/>
              <a:t>Dr</a:t>
            </a:r>
            <a:r>
              <a:rPr lang="en-US" dirty="0"/>
              <a:t> Francesca </a:t>
            </a:r>
            <a:r>
              <a:rPr lang="en-US" dirty="0" err="1"/>
              <a:t>Cicchetti</a:t>
            </a:r>
            <a:r>
              <a:rPr lang="en-US" dirty="0"/>
              <a:t>. The overall aim of her research is to further develop the direct neural reprogramming technology for use as a tool for cell-based therapy and disease </a:t>
            </a:r>
            <a:r>
              <a:rPr lang="en-US" dirty="0" err="1"/>
              <a:t>modelling</a:t>
            </a:r>
            <a:r>
              <a:rPr lang="en-US" dirty="0"/>
              <a:t> in Parkinson disease.</a:t>
            </a:r>
          </a:p>
          <a:p>
            <a:r>
              <a:rPr lang="en-US" dirty="0" err="1"/>
              <a:t>Malin</a:t>
            </a:r>
            <a:r>
              <a:rPr lang="en-US" dirty="0"/>
              <a:t> </a:t>
            </a:r>
            <a:r>
              <a:rPr lang="en-US" dirty="0" err="1"/>
              <a:t>Parmar</a:t>
            </a:r>
            <a:r>
              <a:rPr lang="en-US" dirty="0"/>
              <a:t> is an Associate Professor at Lund University, Sweden. Together with her laboratory, she has shown in a series of high-profile publications how human fibroblasts can be converted into neurons, how glial cells can be reprogrammed into neurons </a:t>
            </a:r>
            <a:r>
              <a:rPr lang="en-US" i="1" dirty="0"/>
              <a:t>in vivo</a:t>
            </a:r>
            <a:r>
              <a:rPr lang="en-US" dirty="0"/>
              <a:t>, and how functional dopamine neurons can be generated from human embryonic stem cells. Her research has a strong translational focus. She is a member of several national, European global consortia aimed at developing cell-based therapies for Parkinson disease, and she was recently awarded a prestigious grant from the European Research Council.</a:t>
            </a:r>
          </a:p>
          <a:p>
            <a:r>
              <a:rPr lang="en-US" b="1" dirty="0"/>
              <a:t>Additional data</a:t>
            </a:r>
          </a:p>
          <a:p>
            <a:r>
              <a:rPr lang="en-US" b="1" dirty="0">
                <a:effectLst/>
              </a:rPr>
              <a:t>Science jobs</a:t>
            </a:r>
          </a:p>
          <a:p>
            <a:r>
              <a:rPr lang="en-US" b="1" dirty="0">
                <a:effectLst/>
              </a:rPr>
              <a:t>Science events</a:t>
            </a:r>
          </a:p>
          <a:p>
            <a:r>
              <a:rPr lang="en-US" b="1" dirty="0" err="1">
                <a:effectLst/>
              </a:rPr>
              <a:t>NatureEvents</a:t>
            </a:r>
            <a:r>
              <a:rPr lang="en-US" b="1" dirty="0">
                <a:effectLst/>
              </a:rPr>
              <a:t> Directory</a:t>
            </a:r>
          </a:p>
          <a:p>
            <a:r>
              <a:rPr lang="en-US" b="1" dirty="0">
                <a:effectLst/>
                <a:hlinkClick r:id="rId461"/>
              </a:rPr>
              <a:t>Genome Variation in Precision Medicine 2017</a:t>
            </a:r>
            <a:endParaRPr lang="en-US" b="1" dirty="0">
              <a:effectLst/>
            </a:endParaRPr>
          </a:p>
          <a:p>
            <a:r>
              <a:rPr lang="en-US" b="1" dirty="0">
                <a:effectLst/>
              </a:rPr>
              <a:t>18 May 2017 — 20 May 2017 </a:t>
            </a:r>
            <a:endParaRPr lang="en-US" dirty="0">
              <a:effectLst/>
            </a:endParaRPr>
          </a:p>
          <a:p>
            <a:r>
              <a:rPr lang="en-US" dirty="0">
                <a:effectLst/>
              </a:rPr>
              <a:t>Guangzhou, China</a:t>
            </a:r>
          </a:p>
          <a:p>
            <a:r>
              <a:rPr lang="en-US" b="1" dirty="0">
                <a:effectLst/>
                <a:hlinkClick r:id="rId462"/>
              </a:rPr>
              <a:t>Electron Microscopy for Materials — The Next Ten Years</a:t>
            </a:r>
            <a:endParaRPr lang="en-US" b="1" dirty="0">
              <a:effectLst/>
            </a:endParaRPr>
          </a:p>
          <a:p>
            <a:r>
              <a:rPr lang="en-US" b="1" dirty="0">
                <a:effectLst/>
              </a:rPr>
              <a:t>27 May 2017 — 29 May 2017 </a:t>
            </a:r>
            <a:endParaRPr lang="en-US" dirty="0">
              <a:effectLst/>
            </a:endParaRPr>
          </a:p>
          <a:p>
            <a:r>
              <a:rPr lang="en-US" dirty="0">
                <a:effectLst/>
              </a:rPr>
              <a:t>Zhejiang, China</a:t>
            </a:r>
          </a:p>
          <a:p>
            <a:r>
              <a:rPr lang="en-US" b="1" dirty="0">
                <a:effectLst/>
                <a:hlinkClick r:id="rId463"/>
              </a:rPr>
              <a:t>European Congress of Surgical Case Reports (EUSCR-2017)</a:t>
            </a:r>
            <a:endParaRPr lang="en-US" b="1" dirty="0">
              <a:effectLst/>
            </a:endParaRPr>
          </a:p>
          <a:p>
            <a:r>
              <a:rPr lang="en-US" b="1" dirty="0">
                <a:effectLst/>
              </a:rPr>
              <a:t>14 July 2017 — 15 July 2017 </a:t>
            </a:r>
            <a:endParaRPr lang="en-US" dirty="0">
              <a:effectLst/>
            </a:endParaRPr>
          </a:p>
          <a:p>
            <a:r>
              <a:rPr lang="en-US" dirty="0">
                <a:effectLst/>
              </a:rPr>
              <a:t>Vienna, Austria</a:t>
            </a:r>
          </a:p>
          <a:p>
            <a:r>
              <a:rPr lang="en-US" dirty="0">
                <a:effectLst/>
                <a:hlinkClick r:id="rId464"/>
              </a:rPr>
              <a:t>Post a free event</a:t>
            </a:r>
            <a:endParaRPr lang="en-US" dirty="0">
              <a:effectLst/>
            </a:endParaRPr>
          </a:p>
          <a:p>
            <a:r>
              <a:rPr lang="en-US" dirty="0">
                <a:effectLst/>
                <a:hlinkClick r:id="rId465"/>
              </a:rPr>
              <a:t>More science events</a:t>
            </a:r>
            <a:endParaRPr lang="en-US" dirty="0">
              <a:effectLst/>
            </a:endParaRPr>
          </a:p>
          <a:p>
            <a:r>
              <a:rPr lang="en-US" b="1" dirty="0">
                <a:effectLst/>
              </a:rPr>
              <a:t>Discover more</a:t>
            </a:r>
          </a:p>
          <a:p>
            <a:r>
              <a:rPr lang="en-US" b="1" dirty="0">
                <a:effectLst/>
                <a:hlinkClick r:id="rId466"/>
              </a:rPr>
              <a:t>Subcellular expression and neuroprotective effects of SK channels in human dopaminergic neurons</a:t>
            </a:r>
            <a:endParaRPr lang="en-US" b="1" dirty="0">
              <a:effectLst/>
            </a:endParaRPr>
          </a:p>
          <a:p>
            <a:r>
              <a:rPr lang="en-US" dirty="0">
                <a:effectLst/>
              </a:rPr>
              <a:t>Cell Death and Disease 16 Jan 2014 </a:t>
            </a:r>
          </a:p>
          <a:p>
            <a:r>
              <a:rPr lang="en-US" b="1" dirty="0">
                <a:effectLst/>
                <a:hlinkClick r:id="rId467"/>
              </a:rPr>
              <a:t>Functional engraftment of human ES cell–derived dopaminergic neurons enriched by coculture with telomerase-immortalized midbrain astrocytes</a:t>
            </a:r>
            <a:endParaRPr lang="en-US" b="1" dirty="0">
              <a:effectLst/>
            </a:endParaRPr>
          </a:p>
          <a:p>
            <a:r>
              <a:rPr lang="en-US" dirty="0">
                <a:effectLst/>
              </a:rPr>
              <a:t>Nature Medicine 22 Oct 2006 </a:t>
            </a:r>
          </a:p>
          <a:p>
            <a:r>
              <a:rPr lang="en-US" b="1" dirty="0">
                <a:effectLst/>
                <a:hlinkClick r:id="rId468"/>
              </a:rPr>
              <a:t>Prokineticin-2 upregulation during neuronal injury mediates a compensatory protective response against dopaminergic neuronal degeneration</a:t>
            </a:r>
            <a:endParaRPr lang="en-US" b="1" dirty="0">
              <a:effectLst/>
            </a:endParaRPr>
          </a:p>
          <a:p>
            <a:r>
              <a:rPr lang="en-US" dirty="0">
                <a:effectLst/>
              </a:rPr>
              <a:t>Nature Communications 05 Oct 2016 </a:t>
            </a:r>
          </a:p>
          <a:p>
            <a:r>
              <a:rPr lang="en-US" b="1" dirty="0">
                <a:effectLst/>
              </a:rPr>
              <a:t>Most read</a:t>
            </a:r>
          </a:p>
          <a:p>
            <a:endParaRPr lang="en-US" dirty="0"/>
          </a:p>
        </p:txBody>
      </p:sp>
      <p:sp>
        <p:nvSpPr>
          <p:cNvPr id="4" name="Slide Number Placeholder 3"/>
          <p:cNvSpPr>
            <a:spLocks noGrp="1"/>
          </p:cNvSpPr>
          <p:nvPr>
            <p:ph type="sldNum" sz="quarter" idx="10"/>
          </p:nvPr>
        </p:nvSpPr>
        <p:spPr/>
        <p:txBody>
          <a:bodyPr/>
          <a:lstStyle/>
          <a:p>
            <a:fld id="{C3021839-A2AB-D948-9D7C-ED0A5E6FC898}" type="slidenum">
              <a:rPr lang="en-US" smtClean="0"/>
              <a:pPr/>
              <a:t>7</a:t>
            </a:fld>
            <a:endParaRPr lang="en-US"/>
          </a:p>
        </p:txBody>
      </p:sp>
    </p:spTree>
    <p:extLst>
      <p:ext uri="{BB962C8B-B14F-4D97-AF65-F5344CB8AC3E}">
        <p14:creationId xmlns:p14="http://schemas.microsoft.com/office/powerpoint/2010/main" val="303958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9C475-A47C-1B4D-8FD4-7C8AA6547BB1}" type="slidenum">
              <a:rPr lang="en-US"/>
              <a:pPr/>
              <a:t>8</a:t>
            </a:fld>
            <a:endParaRPr lang="en-US"/>
          </a:p>
        </p:txBody>
      </p:sp>
      <p:sp>
        <p:nvSpPr>
          <p:cNvPr id="2232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232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86743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0E8FE-4032-464F-9903-DB75B1D1CF9E}" type="slidenum">
              <a:rPr lang="en-US"/>
              <a:pPr/>
              <a:t>9</a:t>
            </a:fld>
            <a:endParaRPr lang="en-US"/>
          </a:p>
        </p:txBody>
      </p:sp>
      <p:sp>
        <p:nvSpPr>
          <p:cNvPr id="1916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16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53113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5AC3BE-7530-314F-B284-EE2A75DBD706}" type="slidenum">
              <a:rPr lang="en-US"/>
              <a:pPr/>
              <a:t>‹#›</a:t>
            </a:fld>
            <a:endParaRPr lang="en-US"/>
          </a:p>
        </p:txBody>
      </p:sp>
    </p:spTree>
    <p:extLst>
      <p:ext uri="{BB962C8B-B14F-4D97-AF65-F5344CB8AC3E}">
        <p14:creationId xmlns:p14="http://schemas.microsoft.com/office/powerpoint/2010/main" val="319792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CA6CBC-DAD6-8047-ABCD-74E32E0034AC}" type="slidenum">
              <a:rPr lang="en-US"/>
              <a:pPr/>
              <a:t>‹#›</a:t>
            </a:fld>
            <a:endParaRPr lang="en-US"/>
          </a:p>
        </p:txBody>
      </p:sp>
    </p:spTree>
    <p:extLst>
      <p:ext uri="{BB962C8B-B14F-4D97-AF65-F5344CB8AC3E}">
        <p14:creationId xmlns:p14="http://schemas.microsoft.com/office/powerpoint/2010/main" val="337846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7A7FE-FBC4-8F48-8CE2-CB795FC5CADC}" type="slidenum">
              <a:rPr lang="en-US"/>
              <a:pPr/>
              <a:t>‹#›</a:t>
            </a:fld>
            <a:endParaRPr lang="en-US"/>
          </a:p>
        </p:txBody>
      </p:sp>
    </p:spTree>
    <p:extLst>
      <p:ext uri="{BB962C8B-B14F-4D97-AF65-F5344CB8AC3E}">
        <p14:creationId xmlns:p14="http://schemas.microsoft.com/office/powerpoint/2010/main" val="91228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E0CC0F-79BC-0E4C-823D-AC8EAE2ECE46}" type="slidenum">
              <a:rPr lang="en-US"/>
              <a:pPr/>
              <a:t>‹#›</a:t>
            </a:fld>
            <a:endParaRPr lang="en-US"/>
          </a:p>
        </p:txBody>
      </p:sp>
    </p:spTree>
    <p:extLst>
      <p:ext uri="{BB962C8B-B14F-4D97-AF65-F5344CB8AC3E}">
        <p14:creationId xmlns:p14="http://schemas.microsoft.com/office/powerpoint/2010/main" val="130349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9AC9E7-93B0-C646-8AB5-3FADFBCD8AF3}" type="slidenum">
              <a:rPr lang="en-US"/>
              <a:pPr/>
              <a:t>‹#›</a:t>
            </a:fld>
            <a:endParaRPr lang="en-US"/>
          </a:p>
        </p:txBody>
      </p:sp>
    </p:spTree>
    <p:extLst>
      <p:ext uri="{BB962C8B-B14F-4D97-AF65-F5344CB8AC3E}">
        <p14:creationId xmlns:p14="http://schemas.microsoft.com/office/powerpoint/2010/main" val="116451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46F1AD-94DB-D440-B937-D23A191D587C}" type="slidenum">
              <a:rPr lang="en-US"/>
              <a:pPr/>
              <a:t>‹#›</a:t>
            </a:fld>
            <a:endParaRPr lang="en-US"/>
          </a:p>
        </p:txBody>
      </p:sp>
    </p:spTree>
    <p:extLst>
      <p:ext uri="{BB962C8B-B14F-4D97-AF65-F5344CB8AC3E}">
        <p14:creationId xmlns:p14="http://schemas.microsoft.com/office/powerpoint/2010/main" val="373365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BDCFEF-1949-F64F-B07B-A3109F218C32}" type="slidenum">
              <a:rPr lang="en-US"/>
              <a:pPr/>
              <a:t>‹#›</a:t>
            </a:fld>
            <a:endParaRPr lang="en-US"/>
          </a:p>
        </p:txBody>
      </p:sp>
    </p:spTree>
    <p:extLst>
      <p:ext uri="{BB962C8B-B14F-4D97-AF65-F5344CB8AC3E}">
        <p14:creationId xmlns:p14="http://schemas.microsoft.com/office/powerpoint/2010/main" val="4491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7336A8-B967-0D4D-A78D-C62DA0AE7E25}" type="slidenum">
              <a:rPr lang="en-US"/>
              <a:pPr/>
              <a:t>‹#›</a:t>
            </a:fld>
            <a:endParaRPr lang="en-US"/>
          </a:p>
        </p:txBody>
      </p:sp>
    </p:spTree>
    <p:extLst>
      <p:ext uri="{BB962C8B-B14F-4D97-AF65-F5344CB8AC3E}">
        <p14:creationId xmlns:p14="http://schemas.microsoft.com/office/powerpoint/2010/main" val="102731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A26444-FB0C-AC4B-A5DD-F0C4C769ED08}" type="slidenum">
              <a:rPr lang="en-US"/>
              <a:pPr/>
              <a:t>‹#›</a:t>
            </a:fld>
            <a:endParaRPr lang="en-US"/>
          </a:p>
        </p:txBody>
      </p:sp>
    </p:spTree>
    <p:extLst>
      <p:ext uri="{BB962C8B-B14F-4D97-AF65-F5344CB8AC3E}">
        <p14:creationId xmlns:p14="http://schemas.microsoft.com/office/powerpoint/2010/main" val="414627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0FC79F-DAC6-1242-9EA2-3779E0C08C1C}" type="slidenum">
              <a:rPr lang="en-US"/>
              <a:pPr/>
              <a:t>‹#›</a:t>
            </a:fld>
            <a:endParaRPr lang="en-US"/>
          </a:p>
        </p:txBody>
      </p:sp>
    </p:spTree>
    <p:extLst>
      <p:ext uri="{BB962C8B-B14F-4D97-AF65-F5344CB8AC3E}">
        <p14:creationId xmlns:p14="http://schemas.microsoft.com/office/powerpoint/2010/main" val="37456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865FB1-D126-EA41-9FD1-454F4741066A}" type="slidenum">
              <a:rPr lang="en-US"/>
              <a:pPr/>
              <a:t>‹#›</a:t>
            </a:fld>
            <a:endParaRPr lang="en-US"/>
          </a:p>
        </p:txBody>
      </p:sp>
    </p:spTree>
    <p:extLst>
      <p:ext uri="{BB962C8B-B14F-4D97-AF65-F5344CB8AC3E}">
        <p14:creationId xmlns:p14="http://schemas.microsoft.com/office/powerpoint/2010/main" val="156404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5000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EEB611C5-65D2-2F4F-AA9E-4B218A811A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11.sv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tiff"/></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25.png"/><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11.sv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BF1DBE-04D6-CE23-6097-B3EDC74F3747}"/>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184200" name="Rectangle 8"/>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sp>
        <p:nvSpPr>
          <p:cNvPr id="2184214" name="Rectangle 22"/>
          <p:cNvSpPr>
            <a:spLocks noChangeArrowheads="1"/>
          </p:cNvSpPr>
          <p:nvPr/>
        </p:nvSpPr>
        <p:spPr bwMode="auto">
          <a:xfrm>
            <a:off x="1138237" y="2360877"/>
            <a:ext cx="6880225" cy="726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20000"/>
              </a:spcBef>
            </a:pPr>
            <a:r>
              <a:rPr lang="en-US" sz="2400" b="1" dirty="0">
                <a:solidFill>
                  <a:schemeClr val="bg1"/>
                </a:solidFill>
                <a:effectLst>
                  <a:outerShdw blurRad="38100" dist="38100" dir="2700000" algn="tl">
                    <a:srgbClr val="000000"/>
                  </a:outerShdw>
                </a:effectLst>
                <a:latin typeface="Arial" charset="0"/>
              </a:rPr>
              <a:t>Michael Schwarzschild, MD PhD</a:t>
            </a:r>
          </a:p>
          <a:p>
            <a:pPr algn="ctr">
              <a:spcBef>
                <a:spcPct val="20000"/>
              </a:spcBef>
            </a:pPr>
            <a:endParaRPr lang="en-US" sz="1500" dirty="0">
              <a:solidFill>
                <a:srgbClr val="FFFF00"/>
              </a:solidFill>
              <a:effectLst>
                <a:outerShdw blurRad="38100" dist="38100" dir="2700000" algn="tl">
                  <a:srgbClr val="000000"/>
                </a:outerShdw>
              </a:effectLst>
              <a:latin typeface="Arial" charset="0"/>
            </a:endParaRPr>
          </a:p>
        </p:txBody>
      </p:sp>
      <p:sp>
        <p:nvSpPr>
          <p:cNvPr id="18" name="Text Box 69">
            <a:extLst>
              <a:ext uri="{FF2B5EF4-FFF2-40B4-BE49-F238E27FC236}">
                <a16:creationId xmlns:a16="http://schemas.microsoft.com/office/drawing/2014/main" id="{D0F1032B-6B21-324D-AE6C-CA48627FD4E4}"/>
              </a:ext>
            </a:extLst>
          </p:cNvPr>
          <p:cNvSpPr txBox="1">
            <a:spLocks noChangeArrowheads="1"/>
          </p:cNvSpPr>
          <p:nvPr/>
        </p:nvSpPr>
        <p:spPr bwMode="auto">
          <a:xfrm>
            <a:off x="833438" y="3272003"/>
            <a:ext cx="7489825" cy="36804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000" b="1" u="sng" dirty="0">
                <a:solidFill>
                  <a:srgbClr val="FFFF00"/>
                </a:solidFill>
                <a:effectLst>
                  <a:outerShdw blurRad="38100" dist="38100" dir="2700000" algn="tl">
                    <a:srgbClr val="000000"/>
                  </a:outerShdw>
                </a:effectLst>
                <a:latin typeface="Arial" charset="0"/>
              </a:rPr>
              <a:t>Financial Conflicts of Interest</a:t>
            </a:r>
            <a:endParaRPr lang="en-US" sz="2000" u="sng" dirty="0">
              <a:solidFill>
                <a:srgbClr val="FFFF00"/>
              </a:solidFill>
              <a:effectLst>
                <a:outerShdw blurRad="38100" dist="38100" dir="2700000" algn="tl">
                  <a:srgbClr val="000000"/>
                </a:outerShdw>
              </a:effectLst>
              <a:latin typeface="Arial" charset="0"/>
            </a:endParaRPr>
          </a:p>
          <a:p>
            <a:pPr algn="ctr" eaLnBrk="1" hangingPunct="1">
              <a:spcBef>
                <a:spcPct val="50000"/>
              </a:spcBef>
            </a:pPr>
            <a:endParaRPr lang="en-US" sz="400" dirty="0">
              <a:solidFill>
                <a:srgbClr val="FFFF00"/>
              </a:solidFill>
              <a:effectLst>
                <a:outerShdw blurRad="38100" dist="38100" dir="2700000" algn="tl">
                  <a:srgbClr val="000000"/>
                </a:outerShdw>
              </a:effectLst>
              <a:latin typeface="Arial" charset="0"/>
            </a:endParaRPr>
          </a:p>
          <a:p>
            <a:pPr algn="ctr" eaLnBrk="1" hangingPunct="1">
              <a:spcBef>
                <a:spcPct val="50000"/>
              </a:spcBef>
            </a:pPr>
            <a:r>
              <a:rPr lang="en-US" sz="1800" dirty="0">
                <a:solidFill>
                  <a:srgbClr val="FFFF00"/>
                </a:solidFill>
                <a:effectLst>
                  <a:outerShdw blurRad="38100" dist="38100" dir="2700000" algn="tl">
                    <a:srgbClr val="000000"/>
                  </a:outerShdw>
                </a:effectLst>
                <a:latin typeface="Arial" charset="0"/>
              </a:rPr>
              <a:t>Michael Schwarzschild reports having no financial conflict of interest with commercial interests relevant to this presentation. </a:t>
            </a:r>
          </a:p>
          <a:p>
            <a:pPr eaLnBrk="1" hangingPunct="1">
              <a:spcBef>
                <a:spcPct val="50000"/>
              </a:spcBef>
            </a:pPr>
            <a:endParaRPr lang="en-US" sz="1100" dirty="0">
              <a:solidFill>
                <a:srgbClr val="FFFF00"/>
              </a:solidFill>
              <a:effectLst>
                <a:outerShdw blurRad="38100" dist="38100" dir="2700000" algn="tl">
                  <a:srgbClr val="000000"/>
                </a:outerShdw>
              </a:effectLst>
              <a:latin typeface="Arial" charset="0"/>
            </a:endParaRPr>
          </a:p>
          <a:p>
            <a:pPr algn="ctr">
              <a:spcBef>
                <a:spcPct val="20000"/>
              </a:spcBef>
            </a:pPr>
            <a:r>
              <a:rPr lang="en-US" sz="2000" b="1" u="sng" dirty="0">
                <a:solidFill>
                  <a:schemeClr val="bg1"/>
                </a:solidFill>
                <a:latin typeface="Arial" charset="0"/>
              </a:rPr>
              <a:t>Commercial Financial Disclosures</a:t>
            </a:r>
            <a:r>
              <a:rPr lang="en-US" sz="2000" b="1" dirty="0">
                <a:solidFill>
                  <a:schemeClr val="bg1"/>
                </a:solidFill>
                <a:latin typeface="Arial" charset="0"/>
              </a:rPr>
              <a:t> </a:t>
            </a:r>
            <a:r>
              <a:rPr lang="en-US" sz="1800" dirty="0">
                <a:solidFill>
                  <a:schemeClr val="bg1"/>
                </a:solidFill>
                <a:latin typeface="Arial" charset="0"/>
              </a:rPr>
              <a:t>in the past 3 years</a:t>
            </a:r>
          </a:p>
          <a:p>
            <a:pPr marL="285750" indent="-285750">
              <a:spcBef>
                <a:spcPts val="820"/>
              </a:spcBef>
              <a:buFont typeface="Arial" panose="020B0604020202020204" pitchFamily="34" charset="0"/>
              <a:buChar char="•"/>
            </a:pPr>
            <a:r>
              <a:rPr lang="en-US" i="1" dirty="0">
                <a:solidFill>
                  <a:schemeClr val="bg1"/>
                </a:solidFill>
                <a:latin typeface="Arial" charset="0"/>
              </a:rPr>
              <a:t>Advisory boards</a:t>
            </a:r>
            <a:r>
              <a:rPr lang="en-US" dirty="0">
                <a:solidFill>
                  <a:schemeClr val="bg1"/>
                </a:solidFill>
                <a:latin typeface="Arial" charset="0"/>
              </a:rPr>
              <a:t>: PSG (Partner Rx, </a:t>
            </a:r>
            <a:r>
              <a:rPr lang="en-US" dirty="0" err="1">
                <a:solidFill>
                  <a:schemeClr val="bg1"/>
                </a:solidFill>
                <a:latin typeface="Arial" charset="0"/>
              </a:rPr>
              <a:t>Bial</a:t>
            </a:r>
            <a:r>
              <a:rPr lang="en-US" dirty="0">
                <a:solidFill>
                  <a:schemeClr val="bg1"/>
                </a:solidFill>
                <a:latin typeface="Arial" charset="0"/>
              </a:rPr>
              <a:t>); Cure Parkinson’s, Michael J Fox </a:t>
            </a:r>
            <a:r>
              <a:rPr lang="en-US" dirty="0" err="1">
                <a:solidFill>
                  <a:schemeClr val="bg1"/>
                </a:solidFill>
                <a:latin typeface="Arial" charset="0"/>
              </a:rPr>
              <a:t>Found’n</a:t>
            </a:r>
            <a:r>
              <a:rPr lang="en-US" dirty="0">
                <a:solidFill>
                  <a:schemeClr val="bg1"/>
                </a:solidFill>
                <a:latin typeface="Arial" charset="0"/>
              </a:rPr>
              <a:t>, XDP Collab. Center</a:t>
            </a:r>
          </a:p>
          <a:p>
            <a:pPr marL="285750" indent="-285750">
              <a:spcBef>
                <a:spcPts val="820"/>
              </a:spcBef>
              <a:buFont typeface="Arial" panose="020B0604020202020204" pitchFamily="34" charset="0"/>
              <a:buChar char="•"/>
            </a:pPr>
            <a:r>
              <a:rPr lang="en-US" i="1" dirty="0">
                <a:solidFill>
                  <a:schemeClr val="bg1"/>
                </a:solidFill>
                <a:latin typeface="Arial" charset="0"/>
              </a:rPr>
              <a:t>Study Steering </a:t>
            </a:r>
            <a:r>
              <a:rPr lang="en-US" i="1" dirty="0" err="1">
                <a:solidFill>
                  <a:schemeClr val="bg1"/>
                </a:solidFill>
                <a:latin typeface="Arial" charset="0"/>
              </a:rPr>
              <a:t>Cmtes</a:t>
            </a:r>
            <a:r>
              <a:rPr lang="en-US" dirty="0">
                <a:solidFill>
                  <a:schemeClr val="bg1"/>
                </a:solidFill>
                <a:latin typeface="Arial" charset="0"/>
              </a:rPr>
              <a:t>: TOPAZ (</a:t>
            </a:r>
            <a:r>
              <a:rPr lang="en-US" dirty="0" err="1">
                <a:solidFill>
                  <a:schemeClr val="bg1"/>
                </a:solidFill>
                <a:latin typeface="Arial" charset="0"/>
              </a:rPr>
              <a:t>SutterHealth</a:t>
            </a:r>
            <a:r>
              <a:rPr lang="en-US" dirty="0">
                <a:solidFill>
                  <a:schemeClr val="bg1"/>
                </a:solidFill>
                <a:latin typeface="Arial" charset="0"/>
              </a:rPr>
              <a:t>, NIA), SPARX3 (Northwestern Univ, NINDS), PD-GENE (Parkinson’s Foundation), ORCHESTRA (UCB via PSG), LUMA/LIGHTHOUSE (Biogen via PSG)</a:t>
            </a:r>
          </a:p>
          <a:p>
            <a:pPr marL="285750" indent="-285750">
              <a:spcBef>
                <a:spcPts val="820"/>
              </a:spcBef>
              <a:buFont typeface="Arial" panose="020B0604020202020204" pitchFamily="34" charset="0"/>
              <a:buChar char="•"/>
            </a:pPr>
            <a:r>
              <a:rPr lang="en-US" i="1" dirty="0">
                <a:solidFill>
                  <a:schemeClr val="bg1"/>
                </a:solidFill>
                <a:latin typeface="Arial" charset="0"/>
              </a:rPr>
              <a:t>Data Monitoring </a:t>
            </a:r>
            <a:r>
              <a:rPr lang="en-US" i="1" dirty="0" err="1">
                <a:solidFill>
                  <a:schemeClr val="bg1"/>
                </a:solidFill>
                <a:latin typeface="Arial" charset="0"/>
              </a:rPr>
              <a:t>Cmte</a:t>
            </a:r>
            <a:r>
              <a:rPr lang="en-US" dirty="0">
                <a:solidFill>
                  <a:schemeClr val="bg1"/>
                </a:solidFill>
                <a:latin typeface="Arial" charset="0"/>
              </a:rPr>
              <a:t>: Eli Lilly &amp; Co.</a:t>
            </a:r>
          </a:p>
          <a:p>
            <a:pPr marL="285750" indent="-285750">
              <a:spcBef>
                <a:spcPts val="820"/>
              </a:spcBef>
              <a:buFont typeface="Arial" panose="020B0604020202020204" pitchFamily="34" charset="0"/>
              <a:buChar char="•"/>
            </a:pPr>
            <a:r>
              <a:rPr lang="en-US" i="1" dirty="0">
                <a:solidFill>
                  <a:schemeClr val="bg1"/>
                </a:solidFill>
                <a:latin typeface="Arial" charset="0"/>
              </a:rPr>
              <a:t>Royalties/Licensing</a:t>
            </a:r>
            <a:r>
              <a:rPr lang="en-US" dirty="0">
                <a:solidFill>
                  <a:schemeClr val="bg1"/>
                </a:solidFill>
                <a:latin typeface="Arial" charset="0"/>
              </a:rPr>
              <a:t>: adenosine A</a:t>
            </a:r>
            <a:r>
              <a:rPr lang="en-US" baseline="-25000" dirty="0">
                <a:solidFill>
                  <a:schemeClr val="bg1"/>
                </a:solidFill>
                <a:latin typeface="Arial" charset="0"/>
              </a:rPr>
              <a:t>2A</a:t>
            </a:r>
            <a:r>
              <a:rPr lang="en-US" dirty="0">
                <a:solidFill>
                  <a:schemeClr val="bg1"/>
                </a:solidFill>
                <a:latin typeface="Arial" charset="0"/>
              </a:rPr>
              <a:t> and </a:t>
            </a:r>
            <a:r>
              <a:rPr lang="en-US" dirty="0" err="1">
                <a:solidFill>
                  <a:schemeClr val="bg1"/>
                </a:solidFill>
                <a:latin typeface="Arial" charset="0"/>
              </a:rPr>
              <a:t>UOx</a:t>
            </a:r>
            <a:r>
              <a:rPr lang="en-US" dirty="0">
                <a:solidFill>
                  <a:schemeClr val="bg1"/>
                </a:solidFill>
                <a:latin typeface="Arial" charset="0"/>
              </a:rPr>
              <a:t> knockout mice (via MGH) </a:t>
            </a:r>
          </a:p>
          <a:p>
            <a:pPr eaLnBrk="1" hangingPunct="1">
              <a:spcBef>
                <a:spcPct val="50000"/>
              </a:spcBef>
            </a:pPr>
            <a:endParaRPr lang="en-US" sz="2000" dirty="0">
              <a:solidFill>
                <a:srgbClr val="FFFF00"/>
              </a:solidFill>
              <a:effectLst>
                <a:outerShdw blurRad="38100" dist="38100" dir="2700000" algn="tl">
                  <a:srgbClr val="000000"/>
                </a:outerShdw>
              </a:effectLst>
              <a:latin typeface="Arial" charset="0"/>
            </a:endParaRPr>
          </a:p>
        </p:txBody>
      </p:sp>
      <p:sp>
        <p:nvSpPr>
          <p:cNvPr id="20" name="Rectangle 77">
            <a:extLst>
              <a:ext uri="{FF2B5EF4-FFF2-40B4-BE49-F238E27FC236}">
                <a16:creationId xmlns:a16="http://schemas.microsoft.com/office/drawing/2014/main" id="{A2F97C11-7A44-BD47-862C-B68BD380FA63}"/>
              </a:ext>
            </a:extLst>
          </p:cNvPr>
          <p:cNvSpPr>
            <a:spLocks noChangeArrowheads="1"/>
          </p:cNvSpPr>
          <p:nvPr/>
        </p:nvSpPr>
        <p:spPr bwMode="auto">
          <a:xfrm>
            <a:off x="668482" y="3235442"/>
            <a:ext cx="7768936" cy="3331613"/>
          </a:xfrm>
          <a:prstGeom prst="rect">
            <a:avLst/>
          </a:prstGeom>
          <a:noFill/>
          <a:ln w="381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a:extLst>
              <a:ext uri="{FF2B5EF4-FFF2-40B4-BE49-F238E27FC236}">
                <a16:creationId xmlns:a16="http://schemas.microsoft.com/office/drawing/2014/main" id="{919C94D3-1C4E-71EE-FDA4-8017139DD54C}"/>
              </a:ext>
            </a:extLst>
          </p:cNvPr>
          <p:cNvPicPr>
            <a:picLocks noChangeAspect="1"/>
          </p:cNvPicPr>
          <p:nvPr/>
        </p:nvPicPr>
        <p:blipFill>
          <a:blip r:embed="rId3"/>
          <a:stretch>
            <a:fillRect/>
          </a:stretch>
        </p:blipFill>
        <p:spPr>
          <a:xfrm>
            <a:off x="92214" y="92620"/>
            <a:ext cx="1972128" cy="451140"/>
          </a:xfrm>
          <a:prstGeom prst="rect">
            <a:avLst/>
          </a:prstGeom>
        </p:spPr>
      </p:pic>
      <p:sp>
        <p:nvSpPr>
          <p:cNvPr id="6" name="Rectangle 3">
            <a:extLst>
              <a:ext uri="{FF2B5EF4-FFF2-40B4-BE49-F238E27FC236}">
                <a16:creationId xmlns:a16="http://schemas.microsoft.com/office/drawing/2014/main" id="{9FC2C132-CE46-7770-D495-2FB8C0EBCB9B}"/>
              </a:ext>
            </a:extLst>
          </p:cNvPr>
          <p:cNvSpPr txBox="1">
            <a:spLocks noChangeArrowheads="1"/>
          </p:cNvSpPr>
          <p:nvPr/>
        </p:nvSpPr>
        <p:spPr bwMode="auto">
          <a:xfrm>
            <a:off x="0" y="765175"/>
            <a:ext cx="9144000"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nSpc>
                <a:spcPct val="135000"/>
              </a:lnSpc>
            </a:pPr>
            <a:r>
              <a:rPr lang="en-US" altLang="ja-JP" sz="3200" b="1" kern="0">
                <a:solidFill>
                  <a:srgbClr val="FFFF00"/>
                </a:solidFill>
                <a:effectLst>
                  <a:outerShdw blurRad="38100" dist="38100" dir="2700000" algn="tl">
                    <a:srgbClr val="000000"/>
                  </a:outerShdw>
                </a:effectLst>
                <a:latin typeface="Arial"/>
              </a:rPr>
              <a:t>How TOPAZ fits into Parkinson’s research</a:t>
            </a:r>
            <a:endParaRPr lang="en-US" sz="3200" b="1" kern="0" dirty="0">
              <a:solidFill>
                <a:srgbClr val="000000"/>
              </a:solidFill>
              <a:latin typeface="Verdana" charset="0"/>
            </a:endParaRPr>
          </a:p>
        </p:txBody>
      </p:sp>
    </p:spTree>
    <p:extLst>
      <p:ext uri="{BB962C8B-B14F-4D97-AF65-F5344CB8AC3E}">
        <p14:creationId xmlns:p14="http://schemas.microsoft.com/office/powerpoint/2010/main" val="419351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7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0"/>
            <a:ext cx="406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917955" name="Text Box 3"/>
          <p:cNvSpPr txBox="1">
            <a:spLocks noChangeArrowheads="1"/>
          </p:cNvSpPr>
          <p:nvPr/>
        </p:nvSpPr>
        <p:spPr bwMode="auto">
          <a:xfrm rot="-5400000">
            <a:off x="1732757" y="6084094"/>
            <a:ext cx="1058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1"/>
                </a:solidFill>
              </a:rPr>
              <a:t>Scott Gagne</a:t>
            </a:r>
            <a:endParaRPr lang="en-US">
              <a:solidFill>
                <a:schemeClr val="tx1"/>
              </a:solidFill>
            </a:endParaRPr>
          </a:p>
        </p:txBody>
      </p:sp>
      <p:sp>
        <p:nvSpPr>
          <p:cNvPr id="1917956" name="Text Box 4"/>
          <p:cNvSpPr txBox="1">
            <a:spLocks noChangeArrowheads="1"/>
          </p:cNvSpPr>
          <p:nvPr/>
        </p:nvSpPr>
        <p:spPr bwMode="auto">
          <a:xfrm>
            <a:off x="6475413" y="6267450"/>
            <a:ext cx="2271712"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000">
                <a:solidFill>
                  <a:schemeClr val="bg1"/>
                </a:solidFill>
              </a:rPr>
              <a:t>from JW Langston &amp; J Palfreman (1995)</a:t>
            </a:r>
          </a:p>
          <a:p>
            <a:r>
              <a:rPr lang="en-US" sz="1000" i="1">
                <a:solidFill>
                  <a:schemeClr val="bg1"/>
                </a:solidFill>
              </a:rPr>
              <a:t>The Case of the Frozen Addicts</a:t>
            </a:r>
            <a:r>
              <a:rPr lang="en-US" sz="1000">
                <a:solidFill>
                  <a:schemeClr val="bg1"/>
                </a:solidFill>
              </a:rPr>
              <a:t>, </a:t>
            </a:r>
          </a:p>
          <a:p>
            <a:r>
              <a:rPr lang="en-US" sz="1000">
                <a:solidFill>
                  <a:schemeClr val="bg1"/>
                </a:solidFill>
              </a:rPr>
              <a:t>NewYork:Pantheon Press.</a:t>
            </a:r>
            <a:endParaRPr lang="en-US" sz="1600">
              <a:solidFill>
                <a:schemeClr val="tx1"/>
              </a:solidFill>
            </a:endParaRPr>
          </a:p>
          <a:p>
            <a:endParaRPr lang="en-US" sz="1600"/>
          </a:p>
        </p:txBody>
      </p:sp>
      <p:sp>
        <p:nvSpPr>
          <p:cNvPr id="1917957" name="Line 5"/>
          <p:cNvSpPr>
            <a:spLocks noChangeShapeType="1"/>
          </p:cNvSpPr>
          <p:nvPr/>
        </p:nvSpPr>
        <p:spPr bwMode="auto">
          <a:xfrm>
            <a:off x="3375025" y="4343400"/>
            <a:ext cx="85725" cy="1143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958" name="Rectangle 6"/>
          <p:cNvSpPr>
            <a:spLocks noChangeArrowheads="1"/>
          </p:cNvSpPr>
          <p:nvPr/>
        </p:nvSpPr>
        <p:spPr bwMode="auto">
          <a:xfrm>
            <a:off x="5651500" y="3746500"/>
            <a:ext cx="311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tx1"/>
                </a:solidFill>
                <a:latin typeface="Georgia" charset="0"/>
              </a:rPr>
              <a:t>&amp;</a:t>
            </a:r>
          </a:p>
        </p:txBody>
      </p:sp>
      <p:sp>
        <p:nvSpPr>
          <p:cNvPr id="1917959" name="Text Box 7"/>
          <p:cNvSpPr txBox="1">
            <a:spLocks noChangeArrowheads="1"/>
          </p:cNvSpPr>
          <p:nvPr/>
        </p:nvSpPr>
        <p:spPr bwMode="auto">
          <a:xfrm>
            <a:off x="4391025" y="2501900"/>
            <a:ext cx="488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b="1">
                <a:solidFill>
                  <a:srgbClr val="FF0000"/>
                </a:solidFill>
                <a:effectLst>
                  <a:outerShdw blurRad="38100" dist="38100" dir="2700000" algn="tl">
                    <a:srgbClr val="000000"/>
                  </a:outerShdw>
                </a:effectLst>
                <a:latin typeface="Helvetica" charset="0"/>
              </a:rPr>
              <a:t>X</a:t>
            </a:r>
            <a:endParaRPr lang="en-US" sz="3600"/>
          </a:p>
        </p:txBody>
      </p:sp>
    </p:spTree>
    <p:extLst>
      <p:ext uri="{BB962C8B-B14F-4D97-AF65-F5344CB8AC3E}">
        <p14:creationId xmlns:p14="http://schemas.microsoft.com/office/powerpoint/2010/main" val="324629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0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0"/>
            <a:ext cx="406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920003" name="Text Box 3"/>
          <p:cNvSpPr txBox="1">
            <a:spLocks noChangeArrowheads="1"/>
          </p:cNvSpPr>
          <p:nvPr/>
        </p:nvSpPr>
        <p:spPr bwMode="auto">
          <a:xfrm rot="-5400000">
            <a:off x="1732757" y="6084094"/>
            <a:ext cx="1058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1"/>
                </a:solidFill>
              </a:rPr>
              <a:t>Scott Gagne</a:t>
            </a:r>
            <a:endParaRPr lang="en-US">
              <a:solidFill>
                <a:schemeClr val="tx1"/>
              </a:solidFill>
            </a:endParaRPr>
          </a:p>
        </p:txBody>
      </p:sp>
      <p:sp>
        <p:nvSpPr>
          <p:cNvPr id="1920004" name="Text Box 4"/>
          <p:cNvSpPr txBox="1">
            <a:spLocks noChangeArrowheads="1"/>
          </p:cNvSpPr>
          <p:nvPr/>
        </p:nvSpPr>
        <p:spPr bwMode="auto">
          <a:xfrm>
            <a:off x="6475413" y="6267450"/>
            <a:ext cx="2271712"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000">
                <a:solidFill>
                  <a:schemeClr val="bg1"/>
                </a:solidFill>
              </a:rPr>
              <a:t>from JW Langston &amp; J Palfreman (1995)</a:t>
            </a:r>
          </a:p>
          <a:p>
            <a:r>
              <a:rPr lang="en-US" sz="1000" i="1">
                <a:solidFill>
                  <a:schemeClr val="bg1"/>
                </a:solidFill>
              </a:rPr>
              <a:t>The Case of the Frozen Addicts</a:t>
            </a:r>
            <a:r>
              <a:rPr lang="en-US" sz="1000">
                <a:solidFill>
                  <a:schemeClr val="bg1"/>
                </a:solidFill>
              </a:rPr>
              <a:t>, </a:t>
            </a:r>
          </a:p>
          <a:p>
            <a:r>
              <a:rPr lang="en-US" sz="1000">
                <a:solidFill>
                  <a:schemeClr val="bg1"/>
                </a:solidFill>
              </a:rPr>
              <a:t>NewYork:Pantheon Press.</a:t>
            </a:r>
            <a:endParaRPr lang="en-US" sz="1600">
              <a:solidFill>
                <a:schemeClr val="tx1"/>
              </a:solidFill>
            </a:endParaRPr>
          </a:p>
          <a:p>
            <a:endParaRPr lang="en-US" sz="1600"/>
          </a:p>
        </p:txBody>
      </p:sp>
      <p:sp>
        <p:nvSpPr>
          <p:cNvPr id="1920005" name="Line 5"/>
          <p:cNvSpPr>
            <a:spLocks noChangeShapeType="1"/>
          </p:cNvSpPr>
          <p:nvPr/>
        </p:nvSpPr>
        <p:spPr bwMode="auto">
          <a:xfrm>
            <a:off x="3375025" y="4343400"/>
            <a:ext cx="85725" cy="1143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06" name="Rectangle 6"/>
          <p:cNvSpPr>
            <a:spLocks noChangeArrowheads="1"/>
          </p:cNvSpPr>
          <p:nvPr/>
        </p:nvSpPr>
        <p:spPr bwMode="auto">
          <a:xfrm>
            <a:off x="5651500" y="3746500"/>
            <a:ext cx="311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tx1"/>
                </a:solidFill>
                <a:latin typeface="Georgia" charset="0"/>
              </a:rPr>
              <a:t>&amp;</a:t>
            </a:r>
          </a:p>
        </p:txBody>
      </p:sp>
      <p:sp>
        <p:nvSpPr>
          <p:cNvPr id="1920007" name="Freeform 7"/>
          <p:cNvSpPr>
            <a:spLocks/>
          </p:cNvSpPr>
          <p:nvPr/>
        </p:nvSpPr>
        <p:spPr bwMode="auto">
          <a:xfrm>
            <a:off x="4076700" y="1389063"/>
            <a:ext cx="393700" cy="1066800"/>
          </a:xfrm>
          <a:custGeom>
            <a:avLst/>
            <a:gdLst>
              <a:gd name="T0" fmla="*/ 0 w 248"/>
              <a:gd name="T1" fmla="*/ 0 h 672"/>
              <a:gd name="T2" fmla="*/ 19 w 248"/>
              <a:gd name="T3" fmla="*/ 117 h 672"/>
              <a:gd name="T4" fmla="*/ 40 w 248"/>
              <a:gd name="T5" fmla="*/ 189 h 672"/>
              <a:gd name="T6" fmla="*/ 53 w 248"/>
              <a:gd name="T7" fmla="*/ 229 h 672"/>
              <a:gd name="T8" fmla="*/ 99 w 248"/>
              <a:gd name="T9" fmla="*/ 344 h 672"/>
              <a:gd name="T10" fmla="*/ 160 w 248"/>
              <a:gd name="T11" fmla="*/ 488 h 672"/>
              <a:gd name="T12" fmla="*/ 248 w 248"/>
              <a:gd name="T13" fmla="*/ 672 h 672"/>
            </a:gdLst>
            <a:ahLst/>
            <a:cxnLst>
              <a:cxn ang="0">
                <a:pos x="T0" y="T1"/>
              </a:cxn>
              <a:cxn ang="0">
                <a:pos x="T2" y="T3"/>
              </a:cxn>
              <a:cxn ang="0">
                <a:pos x="T4" y="T5"/>
              </a:cxn>
              <a:cxn ang="0">
                <a:pos x="T6" y="T7"/>
              </a:cxn>
              <a:cxn ang="0">
                <a:pos x="T8" y="T9"/>
              </a:cxn>
              <a:cxn ang="0">
                <a:pos x="T10" y="T11"/>
              </a:cxn>
              <a:cxn ang="0">
                <a:pos x="T12" y="T13"/>
              </a:cxn>
            </a:cxnLst>
            <a:rect l="0" t="0" r="r" b="b"/>
            <a:pathLst>
              <a:path w="248" h="672">
                <a:moveTo>
                  <a:pt x="0" y="0"/>
                </a:moveTo>
                <a:cubicBezTo>
                  <a:pt x="6" y="43"/>
                  <a:pt x="12" y="86"/>
                  <a:pt x="19" y="117"/>
                </a:cubicBezTo>
                <a:cubicBezTo>
                  <a:pt x="26" y="148"/>
                  <a:pt x="34" y="170"/>
                  <a:pt x="40" y="189"/>
                </a:cubicBezTo>
                <a:cubicBezTo>
                  <a:pt x="46" y="208"/>
                  <a:pt x="43" y="203"/>
                  <a:pt x="53" y="229"/>
                </a:cubicBezTo>
                <a:cubicBezTo>
                  <a:pt x="63" y="255"/>
                  <a:pt x="81" y="301"/>
                  <a:pt x="99" y="344"/>
                </a:cubicBezTo>
                <a:cubicBezTo>
                  <a:pt x="117" y="387"/>
                  <a:pt x="135" y="433"/>
                  <a:pt x="160" y="488"/>
                </a:cubicBezTo>
                <a:cubicBezTo>
                  <a:pt x="185" y="543"/>
                  <a:pt x="216" y="607"/>
                  <a:pt x="248" y="672"/>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08" name="Freeform 8"/>
          <p:cNvSpPr>
            <a:spLocks/>
          </p:cNvSpPr>
          <p:nvPr/>
        </p:nvSpPr>
        <p:spPr bwMode="auto">
          <a:xfrm>
            <a:off x="4095750" y="1374775"/>
            <a:ext cx="104775" cy="111125"/>
          </a:xfrm>
          <a:custGeom>
            <a:avLst/>
            <a:gdLst>
              <a:gd name="T0" fmla="*/ 66 w 66"/>
              <a:gd name="T1" fmla="*/ 0 h 70"/>
              <a:gd name="T2" fmla="*/ 32 w 66"/>
              <a:gd name="T3" fmla="*/ 24 h 70"/>
              <a:gd name="T4" fmla="*/ 16 w 66"/>
              <a:gd name="T5" fmla="*/ 50 h 70"/>
              <a:gd name="T6" fmla="*/ 0 w 66"/>
              <a:gd name="T7" fmla="*/ 70 h 70"/>
            </a:gdLst>
            <a:ahLst/>
            <a:cxnLst>
              <a:cxn ang="0">
                <a:pos x="T0" y="T1"/>
              </a:cxn>
              <a:cxn ang="0">
                <a:pos x="T2" y="T3"/>
              </a:cxn>
              <a:cxn ang="0">
                <a:pos x="T4" y="T5"/>
              </a:cxn>
              <a:cxn ang="0">
                <a:pos x="T6" y="T7"/>
              </a:cxn>
            </a:cxnLst>
            <a:rect l="0" t="0" r="r" b="b"/>
            <a:pathLst>
              <a:path w="66" h="70">
                <a:moveTo>
                  <a:pt x="66" y="0"/>
                </a:moveTo>
                <a:cubicBezTo>
                  <a:pt x="53" y="8"/>
                  <a:pt x="40" y="16"/>
                  <a:pt x="32" y="24"/>
                </a:cubicBezTo>
                <a:cubicBezTo>
                  <a:pt x="24" y="32"/>
                  <a:pt x="21" y="42"/>
                  <a:pt x="16" y="50"/>
                </a:cubicBezTo>
                <a:cubicBezTo>
                  <a:pt x="11" y="58"/>
                  <a:pt x="5" y="64"/>
                  <a:pt x="0" y="7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09" name="Freeform 9"/>
          <p:cNvSpPr>
            <a:spLocks/>
          </p:cNvSpPr>
          <p:nvPr/>
        </p:nvSpPr>
        <p:spPr bwMode="auto">
          <a:xfrm>
            <a:off x="4219575" y="1736725"/>
            <a:ext cx="34925" cy="165100"/>
          </a:xfrm>
          <a:custGeom>
            <a:avLst/>
            <a:gdLst>
              <a:gd name="T0" fmla="*/ 22 w 22"/>
              <a:gd name="T1" fmla="*/ 0 h 104"/>
              <a:gd name="T2" fmla="*/ 12 w 22"/>
              <a:gd name="T3" fmla="*/ 32 h 104"/>
              <a:gd name="T4" fmla="*/ 8 w 22"/>
              <a:gd name="T5" fmla="*/ 56 h 104"/>
              <a:gd name="T6" fmla="*/ 2 w 22"/>
              <a:gd name="T7" fmla="*/ 78 h 104"/>
              <a:gd name="T8" fmla="*/ 0 w 22"/>
              <a:gd name="T9" fmla="*/ 104 h 104"/>
            </a:gdLst>
            <a:ahLst/>
            <a:cxnLst>
              <a:cxn ang="0">
                <a:pos x="T0" y="T1"/>
              </a:cxn>
              <a:cxn ang="0">
                <a:pos x="T2" y="T3"/>
              </a:cxn>
              <a:cxn ang="0">
                <a:pos x="T4" y="T5"/>
              </a:cxn>
              <a:cxn ang="0">
                <a:pos x="T6" y="T7"/>
              </a:cxn>
              <a:cxn ang="0">
                <a:pos x="T8" y="T9"/>
              </a:cxn>
            </a:cxnLst>
            <a:rect l="0" t="0" r="r" b="b"/>
            <a:pathLst>
              <a:path w="22" h="104">
                <a:moveTo>
                  <a:pt x="22" y="0"/>
                </a:moveTo>
                <a:cubicBezTo>
                  <a:pt x="18" y="11"/>
                  <a:pt x="14" y="23"/>
                  <a:pt x="12" y="32"/>
                </a:cubicBezTo>
                <a:cubicBezTo>
                  <a:pt x="10" y="41"/>
                  <a:pt x="10" y="48"/>
                  <a:pt x="8" y="56"/>
                </a:cubicBezTo>
                <a:cubicBezTo>
                  <a:pt x="6" y="64"/>
                  <a:pt x="3" y="70"/>
                  <a:pt x="2" y="78"/>
                </a:cubicBezTo>
                <a:cubicBezTo>
                  <a:pt x="1" y="86"/>
                  <a:pt x="0" y="95"/>
                  <a:pt x="0" y="104"/>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0" name="Freeform 10"/>
          <p:cNvSpPr>
            <a:spLocks/>
          </p:cNvSpPr>
          <p:nvPr/>
        </p:nvSpPr>
        <p:spPr bwMode="auto">
          <a:xfrm>
            <a:off x="4505325" y="2527300"/>
            <a:ext cx="57150" cy="136525"/>
          </a:xfrm>
          <a:custGeom>
            <a:avLst/>
            <a:gdLst>
              <a:gd name="T0" fmla="*/ 0 w 36"/>
              <a:gd name="T1" fmla="*/ 0 h 86"/>
              <a:gd name="T2" fmla="*/ 36 w 36"/>
              <a:gd name="T3" fmla="*/ 86 h 86"/>
            </a:gdLst>
            <a:ahLst/>
            <a:cxnLst>
              <a:cxn ang="0">
                <a:pos x="T0" y="T1"/>
              </a:cxn>
              <a:cxn ang="0">
                <a:pos x="T2" y="T3"/>
              </a:cxn>
            </a:cxnLst>
            <a:rect l="0" t="0" r="r" b="b"/>
            <a:pathLst>
              <a:path w="36" h="86">
                <a:moveTo>
                  <a:pt x="0" y="0"/>
                </a:moveTo>
                <a:cubicBezTo>
                  <a:pt x="15" y="36"/>
                  <a:pt x="30" y="72"/>
                  <a:pt x="36" y="86"/>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1" name="Freeform 11"/>
          <p:cNvSpPr>
            <a:spLocks/>
          </p:cNvSpPr>
          <p:nvPr/>
        </p:nvSpPr>
        <p:spPr bwMode="auto">
          <a:xfrm>
            <a:off x="3676650" y="1774825"/>
            <a:ext cx="590550" cy="762000"/>
          </a:xfrm>
          <a:custGeom>
            <a:avLst/>
            <a:gdLst>
              <a:gd name="T0" fmla="*/ 0 w 372"/>
              <a:gd name="T1" fmla="*/ 0 h 480"/>
              <a:gd name="T2" fmla="*/ 66 w 372"/>
              <a:gd name="T3" fmla="*/ 114 h 480"/>
              <a:gd name="T4" fmla="*/ 102 w 372"/>
              <a:gd name="T5" fmla="*/ 166 h 480"/>
              <a:gd name="T6" fmla="*/ 156 w 372"/>
              <a:gd name="T7" fmla="*/ 244 h 480"/>
              <a:gd name="T8" fmla="*/ 248 w 372"/>
              <a:gd name="T9" fmla="*/ 364 h 480"/>
              <a:gd name="T10" fmla="*/ 350 w 372"/>
              <a:gd name="T11" fmla="*/ 458 h 480"/>
              <a:gd name="T12" fmla="*/ 372 w 372"/>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372" h="480">
                <a:moveTo>
                  <a:pt x="0" y="0"/>
                </a:moveTo>
                <a:cubicBezTo>
                  <a:pt x="24" y="43"/>
                  <a:pt x="49" y="86"/>
                  <a:pt x="66" y="114"/>
                </a:cubicBezTo>
                <a:cubicBezTo>
                  <a:pt x="83" y="142"/>
                  <a:pt x="87" y="144"/>
                  <a:pt x="102" y="166"/>
                </a:cubicBezTo>
                <a:cubicBezTo>
                  <a:pt x="117" y="188"/>
                  <a:pt x="132" y="211"/>
                  <a:pt x="156" y="244"/>
                </a:cubicBezTo>
                <a:cubicBezTo>
                  <a:pt x="180" y="277"/>
                  <a:pt x="216" y="328"/>
                  <a:pt x="248" y="364"/>
                </a:cubicBezTo>
                <a:cubicBezTo>
                  <a:pt x="280" y="400"/>
                  <a:pt x="329" y="439"/>
                  <a:pt x="350" y="458"/>
                </a:cubicBezTo>
                <a:cubicBezTo>
                  <a:pt x="371" y="477"/>
                  <a:pt x="371" y="478"/>
                  <a:pt x="372" y="48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2" name="Freeform 12"/>
          <p:cNvSpPr>
            <a:spLocks/>
          </p:cNvSpPr>
          <p:nvPr/>
        </p:nvSpPr>
        <p:spPr bwMode="auto">
          <a:xfrm>
            <a:off x="3702050" y="1654175"/>
            <a:ext cx="66675" cy="174625"/>
          </a:xfrm>
          <a:custGeom>
            <a:avLst/>
            <a:gdLst>
              <a:gd name="T0" fmla="*/ 38 w 42"/>
              <a:gd name="T1" fmla="*/ 0 h 110"/>
              <a:gd name="T2" fmla="*/ 40 w 42"/>
              <a:gd name="T3" fmla="*/ 30 h 110"/>
              <a:gd name="T4" fmla="*/ 24 w 42"/>
              <a:gd name="T5" fmla="*/ 78 h 110"/>
              <a:gd name="T6" fmla="*/ 12 w 42"/>
              <a:gd name="T7" fmla="*/ 96 h 110"/>
              <a:gd name="T8" fmla="*/ 0 w 42"/>
              <a:gd name="T9" fmla="*/ 110 h 110"/>
            </a:gdLst>
            <a:ahLst/>
            <a:cxnLst>
              <a:cxn ang="0">
                <a:pos x="T0" y="T1"/>
              </a:cxn>
              <a:cxn ang="0">
                <a:pos x="T2" y="T3"/>
              </a:cxn>
              <a:cxn ang="0">
                <a:pos x="T4" y="T5"/>
              </a:cxn>
              <a:cxn ang="0">
                <a:pos x="T6" y="T7"/>
              </a:cxn>
              <a:cxn ang="0">
                <a:pos x="T8" y="T9"/>
              </a:cxn>
            </a:cxnLst>
            <a:rect l="0" t="0" r="r" b="b"/>
            <a:pathLst>
              <a:path w="42" h="110">
                <a:moveTo>
                  <a:pt x="38" y="0"/>
                </a:moveTo>
                <a:cubicBezTo>
                  <a:pt x="40" y="8"/>
                  <a:pt x="42" y="17"/>
                  <a:pt x="40" y="30"/>
                </a:cubicBezTo>
                <a:cubicBezTo>
                  <a:pt x="38" y="43"/>
                  <a:pt x="29" y="67"/>
                  <a:pt x="24" y="78"/>
                </a:cubicBezTo>
                <a:cubicBezTo>
                  <a:pt x="19" y="89"/>
                  <a:pt x="16" y="91"/>
                  <a:pt x="12" y="96"/>
                </a:cubicBezTo>
                <a:cubicBezTo>
                  <a:pt x="8" y="101"/>
                  <a:pt x="2" y="108"/>
                  <a:pt x="0" y="11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3" name="Freeform 13"/>
          <p:cNvSpPr>
            <a:spLocks/>
          </p:cNvSpPr>
          <p:nvPr/>
        </p:nvSpPr>
        <p:spPr bwMode="auto">
          <a:xfrm>
            <a:off x="3832225" y="2198688"/>
            <a:ext cx="133350" cy="14287"/>
          </a:xfrm>
          <a:custGeom>
            <a:avLst/>
            <a:gdLst>
              <a:gd name="T0" fmla="*/ 0 w 84"/>
              <a:gd name="T1" fmla="*/ 7 h 9"/>
              <a:gd name="T2" fmla="*/ 32 w 84"/>
              <a:gd name="T3" fmla="*/ 1 h 9"/>
              <a:gd name="T4" fmla="*/ 58 w 84"/>
              <a:gd name="T5" fmla="*/ 1 h 9"/>
              <a:gd name="T6" fmla="*/ 84 w 84"/>
              <a:gd name="T7" fmla="*/ 9 h 9"/>
            </a:gdLst>
            <a:ahLst/>
            <a:cxnLst>
              <a:cxn ang="0">
                <a:pos x="T0" y="T1"/>
              </a:cxn>
              <a:cxn ang="0">
                <a:pos x="T2" y="T3"/>
              </a:cxn>
              <a:cxn ang="0">
                <a:pos x="T4" y="T5"/>
              </a:cxn>
              <a:cxn ang="0">
                <a:pos x="T6" y="T7"/>
              </a:cxn>
            </a:cxnLst>
            <a:rect l="0" t="0" r="r" b="b"/>
            <a:pathLst>
              <a:path w="84" h="9">
                <a:moveTo>
                  <a:pt x="0" y="7"/>
                </a:moveTo>
                <a:cubicBezTo>
                  <a:pt x="11" y="4"/>
                  <a:pt x="22" y="2"/>
                  <a:pt x="32" y="1"/>
                </a:cubicBezTo>
                <a:cubicBezTo>
                  <a:pt x="42" y="0"/>
                  <a:pt x="49" y="0"/>
                  <a:pt x="58" y="1"/>
                </a:cubicBezTo>
                <a:cubicBezTo>
                  <a:pt x="67" y="2"/>
                  <a:pt x="75" y="5"/>
                  <a:pt x="84" y="9"/>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4" name="Freeform 14"/>
          <p:cNvSpPr>
            <a:spLocks/>
          </p:cNvSpPr>
          <p:nvPr/>
        </p:nvSpPr>
        <p:spPr bwMode="auto">
          <a:xfrm>
            <a:off x="4371975" y="2641600"/>
            <a:ext cx="107950" cy="95250"/>
          </a:xfrm>
          <a:custGeom>
            <a:avLst/>
            <a:gdLst>
              <a:gd name="T0" fmla="*/ 68 w 68"/>
              <a:gd name="T1" fmla="*/ 60 h 60"/>
              <a:gd name="T2" fmla="*/ 26 w 68"/>
              <a:gd name="T3" fmla="*/ 24 h 60"/>
              <a:gd name="T4" fmla="*/ 0 w 68"/>
              <a:gd name="T5" fmla="*/ 0 h 60"/>
            </a:gdLst>
            <a:ahLst/>
            <a:cxnLst>
              <a:cxn ang="0">
                <a:pos x="T0" y="T1"/>
              </a:cxn>
              <a:cxn ang="0">
                <a:pos x="T2" y="T3"/>
              </a:cxn>
              <a:cxn ang="0">
                <a:pos x="T4" y="T5"/>
              </a:cxn>
            </a:cxnLst>
            <a:rect l="0" t="0" r="r" b="b"/>
            <a:pathLst>
              <a:path w="68" h="60">
                <a:moveTo>
                  <a:pt x="68" y="60"/>
                </a:moveTo>
                <a:cubicBezTo>
                  <a:pt x="52" y="47"/>
                  <a:pt x="37" y="34"/>
                  <a:pt x="26" y="24"/>
                </a:cubicBezTo>
                <a:cubicBezTo>
                  <a:pt x="15" y="14"/>
                  <a:pt x="7" y="7"/>
                  <a:pt x="0" y="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5" name="Freeform 15"/>
          <p:cNvSpPr>
            <a:spLocks/>
          </p:cNvSpPr>
          <p:nvPr/>
        </p:nvSpPr>
        <p:spPr bwMode="auto">
          <a:xfrm>
            <a:off x="4587875" y="1819275"/>
            <a:ext cx="79375" cy="549275"/>
          </a:xfrm>
          <a:custGeom>
            <a:avLst/>
            <a:gdLst>
              <a:gd name="T0" fmla="*/ 0 w 50"/>
              <a:gd name="T1" fmla="*/ 0 h 346"/>
              <a:gd name="T2" fmla="*/ 30 w 50"/>
              <a:gd name="T3" fmla="*/ 168 h 346"/>
              <a:gd name="T4" fmla="*/ 50 w 50"/>
              <a:gd name="T5" fmla="*/ 346 h 346"/>
            </a:gdLst>
            <a:ahLst/>
            <a:cxnLst>
              <a:cxn ang="0">
                <a:pos x="T0" y="T1"/>
              </a:cxn>
              <a:cxn ang="0">
                <a:pos x="T2" y="T3"/>
              </a:cxn>
              <a:cxn ang="0">
                <a:pos x="T4" y="T5"/>
              </a:cxn>
            </a:cxnLst>
            <a:rect l="0" t="0" r="r" b="b"/>
            <a:pathLst>
              <a:path w="50" h="346">
                <a:moveTo>
                  <a:pt x="0" y="0"/>
                </a:moveTo>
                <a:cubicBezTo>
                  <a:pt x="11" y="55"/>
                  <a:pt x="22" y="110"/>
                  <a:pt x="30" y="168"/>
                </a:cubicBezTo>
                <a:cubicBezTo>
                  <a:pt x="38" y="226"/>
                  <a:pt x="44" y="286"/>
                  <a:pt x="50" y="346"/>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6" name="Freeform 16"/>
          <p:cNvSpPr>
            <a:spLocks/>
          </p:cNvSpPr>
          <p:nvPr/>
        </p:nvSpPr>
        <p:spPr bwMode="auto">
          <a:xfrm>
            <a:off x="4511675" y="1825625"/>
            <a:ext cx="98425" cy="127000"/>
          </a:xfrm>
          <a:custGeom>
            <a:avLst/>
            <a:gdLst>
              <a:gd name="T0" fmla="*/ 0 w 62"/>
              <a:gd name="T1" fmla="*/ 0 h 80"/>
              <a:gd name="T2" fmla="*/ 26 w 62"/>
              <a:gd name="T3" fmla="*/ 26 h 80"/>
              <a:gd name="T4" fmla="*/ 46 w 62"/>
              <a:gd name="T5" fmla="*/ 52 h 80"/>
              <a:gd name="T6" fmla="*/ 62 w 62"/>
              <a:gd name="T7" fmla="*/ 80 h 80"/>
            </a:gdLst>
            <a:ahLst/>
            <a:cxnLst>
              <a:cxn ang="0">
                <a:pos x="T0" y="T1"/>
              </a:cxn>
              <a:cxn ang="0">
                <a:pos x="T2" y="T3"/>
              </a:cxn>
              <a:cxn ang="0">
                <a:pos x="T4" y="T5"/>
              </a:cxn>
              <a:cxn ang="0">
                <a:pos x="T6" y="T7"/>
              </a:cxn>
            </a:cxnLst>
            <a:rect l="0" t="0" r="r" b="b"/>
            <a:pathLst>
              <a:path w="62" h="80">
                <a:moveTo>
                  <a:pt x="0" y="0"/>
                </a:moveTo>
                <a:cubicBezTo>
                  <a:pt x="9" y="8"/>
                  <a:pt x="18" y="17"/>
                  <a:pt x="26" y="26"/>
                </a:cubicBezTo>
                <a:cubicBezTo>
                  <a:pt x="34" y="35"/>
                  <a:pt x="40" y="43"/>
                  <a:pt x="46" y="52"/>
                </a:cubicBezTo>
                <a:cubicBezTo>
                  <a:pt x="52" y="61"/>
                  <a:pt x="57" y="70"/>
                  <a:pt x="62" y="8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7" name="Freeform 17"/>
          <p:cNvSpPr>
            <a:spLocks/>
          </p:cNvSpPr>
          <p:nvPr/>
        </p:nvSpPr>
        <p:spPr bwMode="auto">
          <a:xfrm>
            <a:off x="4673600" y="2444750"/>
            <a:ext cx="9525" cy="323850"/>
          </a:xfrm>
          <a:custGeom>
            <a:avLst/>
            <a:gdLst>
              <a:gd name="T0" fmla="*/ 2 w 6"/>
              <a:gd name="T1" fmla="*/ 204 h 204"/>
              <a:gd name="T2" fmla="*/ 6 w 6"/>
              <a:gd name="T3" fmla="*/ 110 h 204"/>
              <a:gd name="T4" fmla="*/ 2 w 6"/>
              <a:gd name="T5" fmla="*/ 30 h 204"/>
              <a:gd name="T6" fmla="*/ 0 w 6"/>
              <a:gd name="T7" fmla="*/ 0 h 204"/>
            </a:gdLst>
            <a:ahLst/>
            <a:cxnLst>
              <a:cxn ang="0">
                <a:pos x="T0" y="T1"/>
              </a:cxn>
              <a:cxn ang="0">
                <a:pos x="T2" y="T3"/>
              </a:cxn>
              <a:cxn ang="0">
                <a:pos x="T4" y="T5"/>
              </a:cxn>
              <a:cxn ang="0">
                <a:pos x="T6" y="T7"/>
              </a:cxn>
            </a:cxnLst>
            <a:rect l="0" t="0" r="r" b="b"/>
            <a:pathLst>
              <a:path w="6" h="204">
                <a:moveTo>
                  <a:pt x="2" y="204"/>
                </a:moveTo>
                <a:cubicBezTo>
                  <a:pt x="4" y="171"/>
                  <a:pt x="6" y="139"/>
                  <a:pt x="6" y="110"/>
                </a:cubicBezTo>
                <a:cubicBezTo>
                  <a:pt x="6" y="81"/>
                  <a:pt x="3" y="48"/>
                  <a:pt x="2" y="30"/>
                </a:cubicBezTo>
                <a:cubicBezTo>
                  <a:pt x="1" y="12"/>
                  <a:pt x="0" y="5"/>
                  <a:pt x="0" y="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8" name="Freeform 18"/>
          <p:cNvSpPr>
            <a:spLocks/>
          </p:cNvSpPr>
          <p:nvPr/>
        </p:nvSpPr>
        <p:spPr bwMode="auto">
          <a:xfrm>
            <a:off x="4081463" y="1922463"/>
            <a:ext cx="317500" cy="558800"/>
          </a:xfrm>
          <a:custGeom>
            <a:avLst/>
            <a:gdLst>
              <a:gd name="T0" fmla="*/ 0 w 200"/>
              <a:gd name="T1" fmla="*/ 0 h 352"/>
              <a:gd name="T2" fmla="*/ 40 w 200"/>
              <a:gd name="T3" fmla="*/ 82 h 352"/>
              <a:gd name="T4" fmla="*/ 112 w 200"/>
              <a:gd name="T5" fmla="*/ 208 h 352"/>
              <a:gd name="T6" fmla="*/ 176 w 200"/>
              <a:gd name="T7" fmla="*/ 309 h 352"/>
              <a:gd name="T8" fmla="*/ 200 w 200"/>
              <a:gd name="T9" fmla="*/ 352 h 352"/>
            </a:gdLst>
            <a:ahLst/>
            <a:cxnLst>
              <a:cxn ang="0">
                <a:pos x="T0" y="T1"/>
              </a:cxn>
              <a:cxn ang="0">
                <a:pos x="T2" y="T3"/>
              </a:cxn>
              <a:cxn ang="0">
                <a:pos x="T4" y="T5"/>
              </a:cxn>
              <a:cxn ang="0">
                <a:pos x="T6" y="T7"/>
              </a:cxn>
              <a:cxn ang="0">
                <a:pos x="T8" y="T9"/>
              </a:cxn>
            </a:cxnLst>
            <a:rect l="0" t="0" r="r" b="b"/>
            <a:pathLst>
              <a:path w="200" h="352">
                <a:moveTo>
                  <a:pt x="0" y="0"/>
                </a:moveTo>
                <a:cubicBezTo>
                  <a:pt x="10" y="23"/>
                  <a:pt x="21" y="47"/>
                  <a:pt x="40" y="82"/>
                </a:cubicBezTo>
                <a:cubicBezTo>
                  <a:pt x="59" y="117"/>
                  <a:pt x="89" y="170"/>
                  <a:pt x="112" y="208"/>
                </a:cubicBezTo>
                <a:cubicBezTo>
                  <a:pt x="135" y="246"/>
                  <a:pt x="161" y="285"/>
                  <a:pt x="176" y="309"/>
                </a:cubicBezTo>
                <a:cubicBezTo>
                  <a:pt x="191" y="333"/>
                  <a:pt x="195" y="342"/>
                  <a:pt x="200" y="352"/>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19" name="Freeform 19"/>
          <p:cNvSpPr>
            <a:spLocks/>
          </p:cNvSpPr>
          <p:nvPr/>
        </p:nvSpPr>
        <p:spPr bwMode="auto">
          <a:xfrm>
            <a:off x="3962400" y="1955800"/>
            <a:ext cx="195263" cy="127000"/>
          </a:xfrm>
          <a:custGeom>
            <a:avLst/>
            <a:gdLst>
              <a:gd name="T0" fmla="*/ 0 w 123"/>
              <a:gd name="T1" fmla="*/ 0 h 80"/>
              <a:gd name="T2" fmla="*/ 51 w 123"/>
              <a:gd name="T3" fmla="*/ 19 h 80"/>
              <a:gd name="T4" fmla="*/ 88 w 123"/>
              <a:gd name="T5" fmla="*/ 43 h 80"/>
              <a:gd name="T6" fmla="*/ 104 w 123"/>
              <a:gd name="T7" fmla="*/ 67 h 80"/>
              <a:gd name="T8" fmla="*/ 123 w 123"/>
              <a:gd name="T9" fmla="*/ 80 h 80"/>
            </a:gdLst>
            <a:ahLst/>
            <a:cxnLst>
              <a:cxn ang="0">
                <a:pos x="T0" y="T1"/>
              </a:cxn>
              <a:cxn ang="0">
                <a:pos x="T2" y="T3"/>
              </a:cxn>
              <a:cxn ang="0">
                <a:pos x="T4" y="T5"/>
              </a:cxn>
              <a:cxn ang="0">
                <a:pos x="T6" y="T7"/>
              </a:cxn>
              <a:cxn ang="0">
                <a:pos x="T8" y="T9"/>
              </a:cxn>
            </a:cxnLst>
            <a:rect l="0" t="0" r="r" b="b"/>
            <a:pathLst>
              <a:path w="123" h="80">
                <a:moveTo>
                  <a:pt x="0" y="0"/>
                </a:moveTo>
                <a:cubicBezTo>
                  <a:pt x="18" y="6"/>
                  <a:pt x="36" y="12"/>
                  <a:pt x="51" y="19"/>
                </a:cubicBezTo>
                <a:cubicBezTo>
                  <a:pt x="66" y="26"/>
                  <a:pt x="79" y="35"/>
                  <a:pt x="88" y="43"/>
                </a:cubicBezTo>
                <a:cubicBezTo>
                  <a:pt x="97" y="51"/>
                  <a:pt x="98" y="61"/>
                  <a:pt x="104" y="67"/>
                </a:cubicBezTo>
                <a:cubicBezTo>
                  <a:pt x="110" y="73"/>
                  <a:pt x="116" y="76"/>
                  <a:pt x="123" y="8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20" name="Freeform 20"/>
          <p:cNvSpPr>
            <a:spLocks/>
          </p:cNvSpPr>
          <p:nvPr/>
        </p:nvSpPr>
        <p:spPr bwMode="auto">
          <a:xfrm>
            <a:off x="4457700" y="2595563"/>
            <a:ext cx="50800" cy="92075"/>
          </a:xfrm>
          <a:custGeom>
            <a:avLst/>
            <a:gdLst>
              <a:gd name="T0" fmla="*/ 0 w 32"/>
              <a:gd name="T1" fmla="*/ 0 h 58"/>
              <a:gd name="T2" fmla="*/ 32 w 32"/>
              <a:gd name="T3" fmla="*/ 58 h 58"/>
            </a:gdLst>
            <a:ahLst/>
            <a:cxnLst>
              <a:cxn ang="0">
                <a:pos x="T0" y="T1"/>
              </a:cxn>
              <a:cxn ang="0">
                <a:pos x="T2" y="T3"/>
              </a:cxn>
            </a:cxnLst>
            <a:rect l="0" t="0" r="r" b="b"/>
            <a:pathLst>
              <a:path w="32" h="58">
                <a:moveTo>
                  <a:pt x="0" y="0"/>
                </a:moveTo>
                <a:cubicBezTo>
                  <a:pt x="0" y="0"/>
                  <a:pt x="16" y="29"/>
                  <a:pt x="32" y="58"/>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21" name="Freeform 21"/>
          <p:cNvSpPr>
            <a:spLocks/>
          </p:cNvSpPr>
          <p:nvPr/>
        </p:nvSpPr>
        <p:spPr bwMode="auto">
          <a:xfrm>
            <a:off x="4572000" y="2265363"/>
            <a:ext cx="33338" cy="142875"/>
          </a:xfrm>
          <a:custGeom>
            <a:avLst/>
            <a:gdLst>
              <a:gd name="T0" fmla="*/ 0 w 21"/>
              <a:gd name="T1" fmla="*/ 0 h 90"/>
              <a:gd name="T2" fmla="*/ 11 w 21"/>
              <a:gd name="T3" fmla="*/ 45 h 90"/>
              <a:gd name="T4" fmla="*/ 21 w 21"/>
              <a:gd name="T5" fmla="*/ 90 h 90"/>
            </a:gdLst>
            <a:ahLst/>
            <a:cxnLst>
              <a:cxn ang="0">
                <a:pos x="T0" y="T1"/>
              </a:cxn>
              <a:cxn ang="0">
                <a:pos x="T2" y="T3"/>
              </a:cxn>
              <a:cxn ang="0">
                <a:pos x="T4" y="T5"/>
              </a:cxn>
            </a:cxnLst>
            <a:rect l="0" t="0" r="r" b="b"/>
            <a:pathLst>
              <a:path w="21" h="90">
                <a:moveTo>
                  <a:pt x="0" y="0"/>
                </a:moveTo>
                <a:cubicBezTo>
                  <a:pt x="4" y="15"/>
                  <a:pt x="8" y="30"/>
                  <a:pt x="11" y="45"/>
                </a:cubicBezTo>
                <a:cubicBezTo>
                  <a:pt x="14" y="60"/>
                  <a:pt x="20" y="83"/>
                  <a:pt x="21" y="9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22" name="Freeform 22"/>
          <p:cNvSpPr>
            <a:spLocks/>
          </p:cNvSpPr>
          <p:nvPr/>
        </p:nvSpPr>
        <p:spPr bwMode="auto">
          <a:xfrm>
            <a:off x="4614863" y="2476500"/>
            <a:ext cx="25400" cy="254000"/>
          </a:xfrm>
          <a:custGeom>
            <a:avLst/>
            <a:gdLst>
              <a:gd name="T0" fmla="*/ 0 w 16"/>
              <a:gd name="T1" fmla="*/ 0 h 160"/>
              <a:gd name="T2" fmla="*/ 13 w 16"/>
              <a:gd name="T3" fmla="*/ 110 h 160"/>
              <a:gd name="T4" fmla="*/ 16 w 16"/>
              <a:gd name="T5" fmla="*/ 160 h 160"/>
            </a:gdLst>
            <a:ahLst/>
            <a:cxnLst>
              <a:cxn ang="0">
                <a:pos x="T0" y="T1"/>
              </a:cxn>
              <a:cxn ang="0">
                <a:pos x="T2" y="T3"/>
              </a:cxn>
              <a:cxn ang="0">
                <a:pos x="T4" y="T5"/>
              </a:cxn>
            </a:cxnLst>
            <a:rect l="0" t="0" r="r" b="b"/>
            <a:pathLst>
              <a:path w="16" h="160">
                <a:moveTo>
                  <a:pt x="0" y="0"/>
                </a:moveTo>
                <a:cubicBezTo>
                  <a:pt x="5" y="41"/>
                  <a:pt x="10" y="83"/>
                  <a:pt x="13" y="110"/>
                </a:cubicBezTo>
                <a:cubicBezTo>
                  <a:pt x="16" y="137"/>
                  <a:pt x="16" y="148"/>
                  <a:pt x="16" y="160"/>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23" name="Freeform 23"/>
          <p:cNvSpPr>
            <a:spLocks/>
          </p:cNvSpPr>
          <p:nvPr/>
        </p:nvSpPr>
        <p:spPr bwMode="auto">
          <a:xfrm>
            <a:off x="4343400" y="1417638"/>
            <a:ext cx="71438" cy="149225"/>
          </a:xfrm>
          <a:custGeom>
            <a:avLst/>
            <a:gdLst>
              <a:gd name="T0" fmla="*/ 0 w 45"/>
              <a:gd name="T1" fmla="*/ 0 h 94"/>
              <a:gd name="T2" fmla="*/ 29 w 45"/>
              <a:gd name="T3" fmla="*/ 59 h 94"/>
              <a:gd name="T4" fmla="*/ 45 w 45"/>
              <a:gd name="T5" fmla="*/ 94 h 94"/>
            </a:gdLst>
            <a:ahLst/>
            <a:cxnLst>
              <a:cxn ang="0">
                <a:pos x="T0" y="T1"/>
              </a:cxn>
              <a:cxn ang="0">
                <a:pos x="T2" y="T3"/>
              </a:cxn>
              <a:cxn ang="0">
                <a:pos x="T4" y="T5"/>
              </a:cxn>
            </a:cxnLst>
            <a:rect l="0" t="0" r="r" b="b"/>
            <a:pathLst>
              <a:path w="45" h="94">
                <a:moveTo>
                  <a:pt x="0" y="0"/>
                </a:moveTo>
                <a:cubicBezTo>
                  <a:pt x="11" y="21"/>
                  <a:pt x="22" y="43"/>
                  <a:pt x="29" y="59"/>
                </a:cubicBezTo>
                <a:cubicBezTo>
                  <a:pt x="36" y="75"/>
                  <a:pt x="40" y="84"/>
                  <a:pt x="45" y="94"/>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24" name="Freeform 24"/>
          <p:cNvSpPr>
            <a:spLocks/>
          </p:cNvSpPr>
          <p:nvPr/>
        </p:nvSpPr>
        <p:spPr bwMode="auto">
          <a:xfrm>
            <a:off x="4389438" y="1397000"/>
            <a:ext cx="34925" cy="101600"/>
          </a:xfrm>
          <a:custGeom>
            <a:avLst/>
            <a:gdLst>
              <a:gd name="T0" fmla="*/ 22 w 22"/>
              <a:gd name="T1" fmla="*/ 0 h 64"/>
              <a:gd name="T2" fmla="*/ 0 w 22"/>
              <a:gd name="T3" fmla="*/ 64 h 64"/>
            </a:gdLst>
            <a:ahLst/>
            <a:cxnLst>
              <a:cxn ang="0">
                <a:pos x="T0" y="T1"/>
              </a:cxn>
              <a:cxn ang="0">
                <a:pos x="T2" y="T3"/>
              </a:cxn>
            </a:cxnLst>
            <a:rect l="0" t="0" r="r" b="b"/>
            <a:pathLst>
              <a:path w="22" h="64">
                <a:moveTo>
                  <a:pt x="22" y="0"/>
                </a:moveTo>
                <a:cubicBezTo>
                  <a:pt x="22" y="0"/>
                  <a:pt x="11" y="32"/>
                  <a:pt x="0" y="64"/>
                </a:cubicBezTo>
              </a:path>
            </a:pathLst>
          </a:custGeom>
          <a:noFill/>
          <a:ln w="158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25" name="Freeform 25"/>
          <p:cNvSpPr>
            <a:spLocks/>
          </p:cNvSpPr>
          <p:nvPr/>
        </p:nvSpPr>
        <p:spPr bwMode="auto">
          <a:xfrm>
            <a:off x="4005263" y="2078038"/>
            <a:ext cx="660400" cy="277812"/>
          </a:xfrm>
          <a:custGeom>
            <a:avLst/>
            <a:gdLst>
              <a:gd name="T0" fmla="*/ 0 w 416"/>
              <a:gd name="T1" fmla="*/ 160 h 175"/>
              <a:gd name="T2" fmla="*/ 74 w 416"/>
              <a:gd name="T3" fmla="*/ 171 h 175"/>
              <a:gd name="T4" fmla="*/ 157 w 416"/>
              <a:gd name="T5" fmla="*/ 174 h 175"/>
              <a:gd name="T6" fmla="*/ 218 w 416"/>
              <a:gd name="T7" fmla="*/ 163 h 175"/>
              <a:gd name="T8" fmla="*/ 282 w 416"/>
              <a:gd name="T9" fmla="*/ 150 h 175"/>
              <a:gd name="T10" fmla="*/ 328 w 416"/>
              <a:gd name="T11" fmla="*/ 126 h 175"/>
              <a:gd name="T12" fmla="*/ 362 w 416"/>
              <a:gd name="T13" fmla="*/ 104 h 175"/>
              <a:gd name="T14" fmla="*/ 392 w 416"/>
              <a:gd name="T15" fmla="*/ 67 h 175"/>
              <a:gd name="T16" fmla="*/ 416 w 416"/>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175">
                <a:moveTo>
                  <a:pt x="0" y="160"/>
                </a:moveTo>
                <a:cubicBezTo>
                  <a:pt x="24" y="164"/>
                  <a:pt x="48" y="169"/>
                  <a:pt x="74" y="171"/>
                </a:cubicBezTo>
                <a:cubicBezTo>
                  <a:pt x="100" y="173"/>
                  <a:pt x="133" y="175"/>
                  <a:pt x="157" y="174"/>
                </a:cubicBezTo>
                <a:cubicBezTo>
                  <a:pt x="181" y="173"/>
                  <a:pt x="197" y="167"/>
                  <a:pt x="218" y="163"/>
                </a:cubicBezTo>
                <a:cubicBezTo>
                  <a:pt x="239" y="159"/>
                  <a:pt x="264" y="156"/>
                  <a:pt x="282" y="150"/>
                </a:cubicBezTo>
                <a:cubicBezTo>
                  <a:pt x="300" y="144"/>
                  <a:pt x="315" y="134"/>
                  <a:pt x="328" y="126"/>
                </a:cubicBezTo>
                <a:cubicBezTo>
                  <a:pt x="341" y="118"/>
                  <a:pt x="351" y="114"/>
                  <a:pt x="362" y="104"/>
                </a:cubicBezTo>
                <a:cubicBezTo>
                  <a:pt x="373" y="94"/>
                  <a:pt x="383" y="84"/>
                  <a:pt x="392" y="67"/>
                </a:cubicBezTo>
                <a:cubicBezTo>
                  <a:pt x="401" y="50"/>
                  <a:pt x="408" y="25"/>
                  <a:pt x="416"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0026" name="Text Box 26"/>
          <p:cNvSpPr txBox="1">
            <a:spLocks noChangeArrowheads="1"/>
          </p:cNvSpPr>
          <p:nvPr/>
        </p:nvSpPr>
        <p:spPr bwMode="auto">
          <a:xfrm>
            <a:off x="4391025" y="2501900"/>
            <a:ext cx="488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b="1">
                <a:solidFill>
                  <a:srgbClr val="FF0000"/>
                </a:solidFill>
                <a:effectLst>
                  <a:outerShdw blurRad="38100" dist="38100" dir="2700000" algn="tl">
                    <a:srgbClr val="000000"/>
                  </a:outerShdw>
                </a:effectLst>
                <a:latin typeface="Helvetica" charset="0"/>
              </a:rPr>
              <a:t>X</a:t>
            </a:r>
            <a:endParaRPr lang="en-US" sz="3600"/>
          </a:p>
        </p:txBody>
      </p:sp>
    </p:spTree>
    <p:extLst>
      <p:ext uri="{BB962C8B-B14F-4D97-AF65-F5344CB8AC3E}">
        <p14:creationId xmlns:p14="http://schemas.microsoft.com/office/powerpoint/2010/main" val="247934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715315" y="2000100"/>
            <a:ext cx="7956065" cy="832158"/>
          </a:xfrm>
          <a:prstGeom prst="rightArrow">
            <a:avLst>
              <a:gd name="adj1" fmla="val 50000"/>
              <a:gd name="adj2" fmla="val 83331"/>
            </a:avLst>
          </a:prstGeom>
          <a:solidFill>
            <a:schemeClr val="accent2">
              <a:lumMod val="40000"/>
              <a:lumOff val="60000"/>
            </a:schemeClr>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cxnSp>
        <p:nvCxnSpPr>
          <p:cNvPr id="26" name="Straight Connector 25"/>
          <p:cNvCxnSpPr>
            <a:endCxn id="3" idx="1"/>
          </p:cNvCxnSpPr>
          <p:nvPr/>
        </p:nvCxnSpPr>
        <p:spPr bwMode="auto">
          <a:xfrm flipH="1">
            <a:off x="715315" y="2416179"/>
            <a:ext cx="7912272" cy="0"/>
          </a:xfrm>
          <a:prstGeom prst="line">
            <a:avLst/>
          </a:prstGeom>
          <a:solidFill>
            <a:schemeClr val="accent1"/>
          </a:solidFill>
          <a:ln w="952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4115386" y="2210483"/>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7493000" y="2220008"/>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1" name="Rectangle 3"/>
          <p:cNvSpPr txBox="1">
            <a:spLocks noChangeArrowheads="1"/>
          </p:cNvSpPr>
          <p:nvPr/>
        </p:nvSpPr>
        <p:spPr>
          <a:xfrm>
            <a:off x="371376" y="1854108"/>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1800</a:t>
            </a:r>
            <a:endParaRPr lang="en-US" sz="1200" dirty="0">
              <a:solidFill>
                <a:schemeClr val="bg1"/>
              </a:solidFill>
              <a:effectLst>
                <a:outerShdw blurRad="38100" dist="38100" dir="2700000" algn="tl">
                  <a:srgbClr val="FFFFFF"/>
                </a:outerShdw>
              </a:effectLst>
              <a:latin typeface="Arial"/>
              <a:cs typeface="Arial"/>
            </a:endParaRPr>
          </a:p>
        </p:txBody>
      </p:sp>
      <p:sp>
        <p:nvSpPr>
          <p:cNvPr id="42" name="Rectangle 3"/>
          <p:cNvSpPr txBox="1">
            <a:spLocks noChangeArrowheads="1"/>
          </p:cNvSpPr>
          <p:nvPr/>
        </p:nvSpPr>
        <p:spPr>
          <a:xfrm>
            <a:off x="3749995" y="1875115"/>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1900</a:t>
            </a:r>
            <a:endParaRPr lang="en-US" sz="1200" dirty="0">
              <a:solidFill>
                <a:schemeClr val="bg1"/>
              </a:solidFill>
              <a:effectLst>
                <a:outerShdw blurRad="38100" dist="38100" dir="2700000" algn="tl">
                  <a:srgbClr val="FFFFFF"/>
                </a:outerShdw>
              </a:effectLst>
              <a:latin typeface="Arial"/>
              <a:cs typeface="Arial"/>
            </a:endParaRPr>
          </a:p>
        </p:txBody>
      </p:sp>
      <p:sp>
        <p:nvSpPr>
          <p:cNvPr id="43" name="Rectangle 3"/>
          <p:cNvSpPr txBox="1">
            <a:spLocks noChangeArrowheads="1"/>
          </p:cNvSpPr>
          <p:nvPr/>
        </p:nvSpPr>
        <p:spPr>
          <a:xfrm>
            <a:off x="7136799" y="1875114"/>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2000</a:t>
            </a:r>
            <a:endParaRPr lang="en-US" sz="1200" dirty="0">
              <a:solidFill>
                <a:schemeClr val="bg1"/>
              </a:solidFill>
              <a:effectLst>
                <a:outerShdw blurRad="38100" dist="38100" dir="2700000" algn="tl">
                  <a:srgbClr val="FFFFFF"/>
                </a:outerShdw>
              </a:effectLst>
              <a:latin typeface="Arial"/>
              <a:cs typeface="Arial"/>
            </a:endParaRPr>
          </a:p>
        </p:txBody>
      </p:sp>
      <p:sp>
        <p:nvSpPr>
          <p:cNvPr id="47" name="Rectangle 3"/>
          <p:cNvSpPr txBox="1">
            <a:spLocks noChangeArrowheads="1"/>
          </p:cNvSpPr>
          <p:nvPr/>
        </p:nvSpPr>
        <p:spPr>
          <a:xfrm>
            <a:off x="7639558" y="1720930"/>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2023</a:t>
            </a:r>
            <a:endParaRPr lang="en-US" sz="1200" dirty="0">
              <a:solidFill>
                <a:schemeClr val="bg1"/>
              </a:solidFill>
              <a:effectLst>
                <a:outerShdw blurRad="38100" dist="38100" dir="2700000" algn="tl">
                  <a:srgbClr val="FFFFFF"/>
                </a:outerShdw>
              </a:effectLst>
              <a:latin typeface="Arial"/>
              <a:cs typeface="Arial"/>
            </a:endParaRPr>
          </a:p>
        </p:txBody>
      </p:sp>
      <p:grpSp>
        <p:nvGrpSpPr>
          <p:cNvPr id="80" name="Group 79"/>
          <p:cNvGrpSpPr/>
          <p:nvPr/>
        </p:nvGrpSpPr>
        <p:grpSpPr>
          <a:xfrm>
            <a:off x="4066158" y="2413095"/>
            <a:ext cx="1343674" cy="1309717"/>
            <a:chOff x="4057691" y="2413095"/>
            <a:chExt cx="1343674" cy="1309717"/>
          </a:xfrm>
        </p:grpSpPr>
        <p:cxnSp>
          <p:nvCxnSpPr>
            <p:cNvPr id="50" name="Straight Connector 49"/>
            <p:cNvCxnSpPr/>
            <p:nvPr/>
          </p:nvCxnSpPr>
          <p:spPr bwMode="auto">
            <a:xfrm>
              <a:off x="4726751" y="2413095"/>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 name="Rectangle 3"/>
            <p:cNvSpPr txBox="1">
              <a:spLocks noChangeArrowheads="1"/>
            </p:cNvSpPr>
            <p:nvPr/>
          </p:nvSpPr>
          <p:spPr>
            <a:xfrm>
              <a:off x="4057691" y="2828692"/>
              <a:ext cx="1343674"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1919</a:t>
              </a:r>
            </a:p>
            <a:p>
              <a:r>
                <a:rPr lang="en-US" sz="1200" dirty="0">
                  <a:solidFill>
                    <a:srgbClr val="FFFF00"/>
                  </a:solidFill>
                  <a:latin typeface="Arial"/>
                  <a:cs typeface="Arial"/>
                </a:rPr>
                <a:t>brain pathology localized to the </a:t>
              </a:r>
              <a:r>
                <a:rPr lang="en-US" sz="1200" i="1" dirty="0" err="1">
                  <a:solidFill>
                    <a:srgbClr val="FFFF00"/>
                  </a:solidFill>
                  <a:latin typeface="Arial"/>
                  <a:cs typeface="Arial"/>
                </a:rPr>
                <a:t>substantia</a:t>
              </a:r>
              <a:r>
                <a:rPr lang="en-US" sz="1200" i="1" dirty="0">
                  <a:solidFill>
                    <a:srgbClr val="FFFF00"/>
                  </a:solidFill>
                  <a:latin typeface="Arial"/>
                  <a:cs typeface="Arial"/>
                </a:rPr>
                <a:t> </a:t>
              </a:r>
              <a:r>
                <a:rPr lang="en-US" sz="1200" i="1" dirty="0" err="1">
                  <a:solidFill>
                    <a:srgbClr val="FFFF00"/>
                  </a:solidFill>
                  <a:latin typeface="Arial"/>
                  <a:cs typeface="Arial"/>
                </a:rPr>
                <a:t>nigra</a:t>
              </a:r>
              <a:r>
                <a:rPr lang="en-US" sz="1200" i="1" dirty="0">
                  <a:solidFill>
                    <a:srgbClr val="FFFF00"/>
                  </a:solidFill>
                  <a:latin typeface="Arial"/>
                  <a:cs typeface="Arial"/>
                </a:rPr>
                <a:t> </a:t>
              </a:r>
            </a:p>
            <a:p>
              <a:endParaRPr lang="en-US" sz="1200" i="1" dirty="0">
                <a:solidFill>
                  <a:srgbClr val="FFFF00"/>
                </a:solidFill>
                <a:latin typeface="Arial"/>
                <a:cs typeface="Arial"/>
              </a:endParaRPr>
            </a:p>
          </p:txBody>
        </p:sp>
      </p:grpSp>
      <p:sp>
        <p:nvSpPr>
          <p:cNvPr id="15" name="Oval 14"/>
          <p:cNvSpPr/>
          <p:nvPr/>
        </p:nvSpPr>
        <p:spPr bwMode="auto">
          <a:xfrm>
            <a:off x="6059389" y="236022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6" name="Oval 15"/>
          <p:cNvSpPr/>
          <p:nvPr/>
        </p:nvSpPr>
        <p:spPr bwMode="auto">
          <a:xfrm>
            <a:off x="4687882" y="2365329"/>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7" name="Oval 16"/>
          <p:cNvSpPr/>
          <p:nvPr/>
        </p:nvSpPr>
        <p:spPr bwMode="auto">
          <a:xfrm>
            <a:off x="6402577"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8" name="Oval 17"/>
          <p:cNvSpPr/>
          <p:nvPr/>
        </p:nvSpPr>
        <p:spPr bwMode="auto">
          <a:xfrm>
            <a:off x="6907044"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9" name="Oval 18"/>
          <p:cNvSpPr/>
          <p:nvPr/>
        </p:nvSpPr>
        <p:spPr bwMode="auto">
          <a:xfrm>
            <a:off x="7325136"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1" name="Oval 20"/>
          <p:cNvSpPr/>
          <p:nvPr/>
        </p:nvSpPr>
        <p:spPr bwMode="auto">
          <a:xfrm>
            <a:off x="7397098" y="2365328"/>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2" name="Oval 21"/>
          <p:cNvSpPr/>
          <p:nvPr/>
        </p:nvSpPr>
        <p:spPr bwMode="auto">
          <a:xfrm>
            <a:off x="7468942"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8" name="Oval 27"/>
          <p:cNvSpPr/>
          <p:nvPr/>
        </p:nvSpPr>
        <p:spPr bwMode="auto">
          <a:xfrm>
            <a:off x="7134190"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73" name="Rectangle 3"/>
          <p:cNvSpPr txBox="1">
            <a:spLocks noChangeArrowheads="1"/>
          </p:cNvSpPr>
          <p:nvPr/>
        </p:nvSpPr>
        <p:spPr>
          <a:xfrm>
            <a:off x="7339411" y="3041271"/>
            <a:ext cx="723497" cy="6815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25 years</a:t>
            </a:r>
            <a:endParaRPr lang="en-US" sz="1200" dirty="0">
              <a:solidFill>
                <a:schemeClr val="bg1"/>
              </a:solidFill>
              <a:effectLst>
                <a:outerShdw blurRad="38100" dist="38100" dir="2700000" algn="tl">
                  <a:srgbClr val="FFFFFF"/>
                </a:outerShdw>
              </a:effectLst>
              <a:latin typeface="Arial"/>
              <a:cs typeface="Arial"/>
            </a:endParaRPr>
          </a:p>
        </p:txBody>
      </p:sp>
      <p:cxnSp>
        <p:nvCxnSpPr>
          <p:cNvPr id="72" name="Straight Arrow Connector 71"/>
          <p:cNvCxnSpPr/>
          <p:nvPr/>
        </p:nvCxnSpPr>
        <p:spPr bwMode="auto">
          <a:xfrm>
            <a:off x="7810082" y="327023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6" name="Straight Arrow Connector 75"/>
          <p:cNvCxnSpPr/>
          <p:nvPr/>
        </p:nvCxnSpPr>
        <p:spPr bwMode="auto">
          <a:xfrm flipH="1">
            <a:off x="7363964" y="327664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Oval 19"/>
          <p:cNvSpPr/>
          <p:nvPr/>
        </p:nvSpPr>
        <p:spPr bwMode="auto">
          <a:xfrm>
            <a:off x="7546709" y="236551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2" name="Oval 31"/>
          <p:cNvSpPr/>
          <p:nvPr/>
        </p:nvSpPr>
        <p:spPr bwMode="auto">
          <a:xfrm>
            <a:off x="7621963"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3" name="Oval 22"/>
          <p:cNvSpPr/>
          <p:nvPr/>
        </p:nvSpPr>
        <p:spPr bwMode="auto">
          <a:xfrm>
            <a:off x="7687083"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3" name="Oval 32"/>
          <p:cNvSpPr/>
          <p:nvPr/>
        </p:nvSpPr>
        <p:spPr bwMode="auto">
          <a:xfrm>
            <a:off x="7753758"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4" name="Oval 23"/>
          <p:cNvSpPr/>
          <p:nvPr/>
        </p:nvSpPr>
        <p:spPr bwMode="auto">
          <a:xfrm>
            <a:off x="78045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4" name="Oval 33"/>
          <p:cNvSpPr/>
          <p:nvPr/>
        </p:nvSpPr>
        <p:spPr bwMode="auto">
          <a:xfrm>
            <a:off x="78553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3" name="Oval 82"/>
          <p:cNvSpPr/>
          <p:nvPr/>
        </p:nvSpPr>
        <p:spPr bwMode="auto">
          <a:xfrm>
            <a:off x="78966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4" name="Oval 83"/>
          <p:cNvSpPr/>
          <p:nvPr/>
        </p:nvSpPr>
        <p:spPr bwMode="auto">
          <a:xfrm>
            <a:off x="7931558"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5" name="Oval 84"/>
          <p:cNvSpPr/>
          <p:nvPr/>
        </p:nvSpPr>
        <p:spPr bwMode="auto">
          <a:xfrm>
            <a:off x="79601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nvGrpSpPr>
          <p:cNvPr id="79" name="Group 78"/>
          <p:cNvGrpSpPr/>
          <p:nvPr/>
        </p:nvGrpSpPr>
        <p:grpSpPr>
          <a:xfrm>
            <a:off x="570464" y="2421284"/>
            <a:ext cx="2134373" cy="1301528"/>
            <a:chOff x="570464" y="2421284"/>
            <a:chExt cx="2134373" cy="1301528"/>
          </a:xfrm>
        </p:grpSpPr>
        <p:cxnSp>
          <p:nvCxnSpPr>
            <p:cNvPr id="48" name="Straight Connector 47"/>
            <p:cNvCxnSpPr/>
            <p:nvPr/>
          </p:nvCxnSpPr>
          <p:spPr bwMode="auto">
            <a:xfrm>
              <a:off x="1304335" y="2421284"/>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Rectangle 3"/>
            <p:cNvSpPr txBox="1">
              <a:spLocks noChangeArrowheads="1"/>
            </p:cNvSpPr>
            <p:nvPr/>
          </p:nvSpPr>
          <p:spPr>
            <a:xfrm>
              <a:off x="570464" y="2836881"/>
              <a:ext cx="1473296" cy="88593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1817</a:t>
              </a:r>
            </a:p>
            <a:p>
              <a:r>
                <a:rPr lang="en-US" sz="1200" dirty="0">
                  <a:solidFill>
                    <a:srgbClr val="FFFF00"/>
                  </a:solidFill>
                  <a:latin typeface="Arial"/>
                  <a:cs typeface="Arial"/>
                </a:rPr>
                <a:t>James Parkinson’s “Shaking Palsy” published</a:t>
              </a:r>
            </a:p>
            <a:p>
              <a:endParaRPr lang="en-US" sz="1200" dirty="0">
                <a:solidFill>
                  <a:srgbClr val="FFFF00"/>
                </a:solidFill>
                <a:latin typeface="Arial"/>
                <a:cs typeface="Arial"/>
              </a:endParaRPr>
            </a:p>
          </p:txBody>
        </p:sp>
        <p:pic>
          <p:nvPicPr>
            <p:cNvPr id="25" name="Picture 24"/>
            <p:cNvPicPr>
              <a:picLocks noChangeAspect="1"/>
            </p:cNvPicPr>
            <p:nvPr/>
          </p:nvPicPr>
          <p:blipFill>
            <a:blip r:embed="rId3"/>
            <a:stretch>
              <a:fillRect/>
            </a:stretch>
          </p:blipFill>
          <p:spPr>
            <a:xfrm>
              <a:off x="2068803" y="2833636"/>
              <a:ext cx="635680" cy="858724"/>
            </a:xfrm>
            <a:prstGeom prst="rect">
              <a:avLst/>
            </a:prstGeom>
          </p:spPr>
        </p:pic>
        <p:sp>
          <p:nvSpPr>
            <p:cNvPr id="14" name="Rectangle 13"/>
            <p:cNvSpPr/>
            <p:nvPr/>
          </p:nvSpPr>
          <p:spPr bwMode="auto">
            <a:xfrm>
              <a:off x="2068803" y="2832741"/>
              <a:ext cx="636034" cy="87207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sp>
        <p:nvSpPr>
          <p:cNvPr id="4" name="Oval 3"/>
          <p:cNvSpPr/>
          <p:nvPr/>
        </p:nvSpPr>
        <p:spPr bwMode="auto">
          <a:xfrm>
            <a:off x="1249304" y="236234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91" name="Rectangle 3"/>
          <p:cNvSpPr txBox="1">
            <a:spLocks noChangeArrowheads="1"/>
          </p:cNvSpPr>
          <p:nvPr/>
        </p:nvSpPr>
        <p:spPr>
          <a:xfrm>
            <a:off x="0" y="740281"/>
            <a:ext cx="9144000" cy="8897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3000" b="1" dirty="0">
                <a:solidFill>
                  <a:srgbClr val="FFFF00"/>
                </a:solidFill>
                <a:latin typeface="Arial"/>
                <a:cs typeface="Arial"/>
              </a:rPr>
              <a:t>Accelerating Timeline of Parkinson’s Research</a:t>
            </a:r>
            <a:endParaRPr lang="en-US" sz="3000" dirty="0">
              <a:solidFill>
                <a:schemeClr val="bg1"/>
              </a:solidFill>
              <a:effectLst>
                <a:outerShdw blurRad="38100" dist="38100" dir="2700000" algn="tl">
                  <a:srgbClr val="FFFFFF"/>
                </a:outerShdw>
              </a:effectLst>
              <a:latin typeface="Arial"/>
              <a:cs typeface="Arial"/>
            </a:endParaRPr>
          </a:p>
        </p:txBody>
      </p:sp>
      <p:grpSp>
        <p:nvGrpSpPr>
          <p:cNvPr id="87" name="Group 86">
            <a:extLst>
              <a:ext uri="{FF2B5EF4-FFF2-40B4-BE49-F238E27FC236}">
                <a16:creationId xmlns:a16="http://schemas.microsoft.com/office/drawing/2014/main" id="{E9BD35AC-DDB9-FC48-8BD5-762D6EA7FCD4}"/>
              </a:ext>
            </a:extLst>
          </p:cNvPr>
          <p:cNvGrpSpPr/>
          <p:nvPr/>
        </p:nvGrpSpPr>
        <p:grpSpPr>
          <a:xfrm>
            <a:off x="5647140" y="2419503"/>
            <a:ext cx="922088" cy="1309717"/>
            <a:chOff x="5647140" y="2419503"/>
            <a:chExt cx="922088" cy="1309717"/>
          </a:xfrm>
        </p:grpSpPr>
        <p:cxnSp>
          <p:nvCxnSpPr>
            <p:cNvPr id="93" name="Straight Connector 92">
              <a:extLst>
                <a:ext uri="{FF2B5EF4-FFF2-40B4-BE49-F238E27FC236}">
                  <a16:creationId xmlns:a16="http://schemas.microsoft.com/office/drawing/2014/main" id="{EF56AF12-5134-514F-AD21-4ADFE6715C24}"/>
                </a:ext>
              </a:extLst>
            </p:cNvPr>
            <p:cNvCxnSpPr/>
            <p:nvPr/>
          </p:nvCxnSpPr>
          <p:spPr bwMode="auto">
            <a:xfrm>
              <a:off x="6105407" y="2419503"/>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4" name="Rectangle 3">
              <a:extLst>
                <a:ext uri="{FF2B5EF4-FFF2-40B4-BE49-F238E27FC236}">
                  <a16:creationId xmlns:a16="http://schemas.microsoft.com/office/drawing/2014/main" id="{B6991429-5580-C341-919B-11355D1A187D}"/>
                </a:ext>
              </a:extLst>
            </p:cNvPr>
            <p:cNvSpPr txBox="1">
              <a:spLocks noChangeArrowheads="1"/>
            </p:cNvSpPr>
            <p:nvPr/>
          </p:nvSpPr>
          <p:spPr>
            <a:xfrm>
              <a:off x="5647140" y="2835100"/>
              <a:ext cx="922088"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1960</a:t>
              </a:r>
            </a:p>
            <a:p>
              <a:r>
                <a:rPr lang="en-US" sz="1200" dirty="0">
                  <a:solidFill>
                    <a:srgbClr val="FFFF00"/>
                  </a:solidFill>
                  <a:latin typeface="Arial"/>
                  <a:cs typeface="Arial"/>
                </a:rPr>
                <a:t>dopamine low in</a:t>
              </a:r>
            </a:p>
            <a:p>
              <a:r>
                <a:rPr lang="en-US" sz="1200" dirty="0">
                  <a:solidFill>
                    <a:srgbClr val="FFFF00"/>
                  </a:solidFill>
                  <a:latin typeface="Arial"/>
                  <a:cs typeface="Arial"/>
                </a:rPr>
                <a:t>PD brain </a:t>
              </a:r>
              <a:endParaRPr lang="en-US" sz="1200" i="1" dirty="0">
                <a:solidFill>
                  <a:srgbClr val="FFFF00"/>
                </a:solidFill>
                <a:latin typeface="Arial"/>
                <a:cs typeface="Arial"/>
              </a:endParaRPr>
            </a:p>
          </p:txBody>
        </p:sp>
      </p:grpSp>
      <p:grpSp>
        <p:nvGrpSpPr>
          <p:cNvPr id="95" name="Group 94">
            <a:extLst>
              <a:ext uri="{FF2B5EF4-FFF2-40B4-BE49-F238E27FC236}">
                <a16:creationId xmlns:a16="http://schemas.microsoft.com/office/drawing/2014/main" id="{90668A01-3BD3-5840-AF16-B37001590526}"/>
              </a:ext>
            </a:extLst>
          </p:cNvPr>
          <p:cNvGrpSpPr/>
          <p:nvPr/>
        </p:nvGrpSpPr>
        <p:grpSpPr>
          <a:xfrm>
            <a:off x="6014493" y="1503725"/>
            <a:ext cx="871738" cy="894841"/>
            <a:chOff x="6014493" y="1503725"/>
            <a:chExt cx="871738" cy="894841"/>
          </a:xfrm>
        </p:grpSpPr>
        <p:cxnSp>
          <p:nvCxnSpPr>
            <p:cNvPr id="96" name="Straight Connector 95">
              <a:extLst>
                <a:ext uri="{FF2B5EF4-FFF2-40B4-BE49-F238E27FC236}">
                  <a16:creationId xmlns:a16="http://schemas.microsoft.com/office/drawing/2014/main" id="{23297959-348B-B540-9663-C32FA0F06C1B}"/>
                </a:ext>
              </a:extLst>
            </p:cNvPr>
            <p:cNvCxnSpPr/>
            <p:nvPr/>
          </p:nvCxnSpPr>
          <p:spPr bwMode="auto">
            <a:xfrm>
              <a:off x="6447585" y="1987933"/>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3">
              <a:extLst>
                <a:ext uri="{FF2B5EF4-FFF2-40B4-BE49-F238E27FC236}">
                  <a16:creationId xmlns:a16="http://schemas.microsoft.com/office/drawing/2014/main" id="{7668FD20-EAB0-304D-AB2C-74904E1A08BF}"/>
                </a:ext>
              </a:extLst>
            </p:cNvPr>
            <p:cNvSpPr txBox="1">
              <a:spLocks noChangeArrowheads="1"/>
            </p:cNvSpPr>
            <p:nvPr/>
          </p:nvSpPr>
          <p:spPr>
            <a:xfrm>
              <a:off x="6014493" y="1503725"/>
              <a:ext cx="871738" cy="49459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1968</a:t>
              </a:r>
            </a:p>
            <a:p>
              <a:r>
                <a:rPr lang="en-US" sz="1200" dirty="0">
                  <a:solidFill>
                    <a:srgbClr val="FFFF00"/>
                  </a:solidFill>
                  <a:latin typeface="Arial"/>
                  <a:cs typeface="Arial"/>
                </a:rPr>
                <a:t>levodopa</a:t>
              </a:r>
              <a:endParaRPr lang="en-US" sz="1200" i="1" dirty="0">
                <a:solidFill>
                  <a:srgbClr val="FFFF00"/>
                </a:solidFill>
                <a:effectLst>
                  <a:outerShdw blurRad="38100" dist="38100" dir="2700000" algn="tl">
                    <a:srgbClr val="FFFFFF"/>
                  </a:outerShdw>
                </a:effectLst>
                <a:latin typeface="Arial"/>
                <a:cs typeface="Arial"/>
              </a:endParaRPr>
            </a:p>
          </p:txBody>
        </p:sp>
      </p:grpSp>
      <p:sp>
        <p:nvSpPr>
          <p:cNvPr id="5" name="Rectangle 4">
            <a:extLst>
              <a:ext uri="{FF2B5EF4-FFF2-40B4-BE49-F238E27FC236}">
                <a16:creationId xmlns:a16="http://schemas.microsoft.com/office/drawing/2014/main" id="{2E9E2273-6F2B-03C9-71C2-DB9A3378268E}"/>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6" name="Rectangle 8">
            <a:extLst>
              <a:ext uri="{FF2B5EF4-FFF2-40B4-BE49-F238E27FC236}">
                <a16:creationId xmlns:a16="http://schemas.microsoft.com/office/drawing/2014/main" id="{1B160E13-B739-DEF5-EE75-891853EE39E2}"/>
              </a:ext>
            </a:extLst>
          </p:cNvPr>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pic>
        <p:nvPicPr>
          <p:cNvPr id="7" name="Picture 6">
            <a:extLst>
              <a:ext uri="{FF2B5EF4-FFF2-40B4-BE49-F238E27FC236}">
                <a16:creationId xmlns:a16="http://schemas.microsoft.com/office/drawing/2014/main" id="{378D540C-7A4E-51FD-72D3-47EB4F430450}"/>
              </a:ext>
            </a:extLst>
          </p:cNvPr>
          <p:cNvPicPr>
            <a:picLocks noChangeAspect="1"/>
          </p:cNvPicPr>
          <p:nvPr/>
        </p:nvPicPr>
        <p:blipFill>
          <a:blip r:embed="rId4"/>
          <a:stretch>
            <a:fillRect/>
          </a:stretch>
        </p:blipFill>
        <p:spPr>
          <a:xfrm>
            <a:off x="92214" y="92620"/>
            <a:ext cx="1972128" cy="451140"/>
          </a:xfrm>
          <a:prstGeom prst="rect">
            <a:avLst/>
          </a:prstGeom>
        </p:spPr>
      </p:pic>
    </p:spTree>
    <p:extLst>
      <p:ext uri="{BB962C8B-B14F-4D97-AF65-F5344CB8AC3E}">
        <p14:creationId xmlns:p14="http://schemas.microsoft.com/office/powerpoint/2010/main" val="25227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2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0"/>
            <a:ext cx="406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172483" name="Text Box 3"/>
          <p:cNvSpPr txBox="1">
            <a:spLocks noChangeArrowheads="1"/>
          </p:cNvSpPr>
          <p:nvPr/>
        </p:nvSpPr>
        <p:spPr bwMode="auto">
          <a:xfrm rot="-5400000">
            <a:off x="6088857" y="6176169"/>
            <a:ext cx="1058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1"/>
                </a:solidFill>
              </a:rPr>
              <a:t>Scott Gagne</a:t>
            </a:r>
            <a:endParaRPr lang="en-US" sz="1200">
              <a:solidFill>
                <a:schemeClr val="tx1"/>
              </a:solidFill>
            </a:endParaRPr>
          </a:p>
        </p:txBody>
      </p:sp>
      <p:sp>
        <p:nvSpPr>
          <p:cNvPr id="1172484" name="Text Box 4"/>
          <p:cNvSpPr txBox="1">
            <a:spLocks noChangeArrowheads="1"/>
          </p:cNvSpPr>
          <p:nvPr/>
        </p:nvSpPr>
        <p:spPr bwMode="auto">
          <a:xfrm>
            <a:off x="100013" y="5905500"/>
            <a:ext cx="235585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1200">
                <a:solidFill>
                  <a:schemeClr val="bg1"/>
                </a:solidFill>
              </a:rPr>
              <a:t>Adapted from</a:t>
            </a:r>
          </a:p>
          <a:p>
            <a:pPr algn="r"/>
            <a:r>
              <a:rPr lang="en-US" sz="1200">
                <a:solidFill>
                  <a:schemeClr val="bg1"/>
                </a:solidFill>
              </a:rPr>
              <a:t>JW Langston &amp; J Palfreman (1995)</a:t>
            </a:r>
          </a:p>
          <a:p>
            <a:pPr algn="r"/>
            <a:r>
              <a:rPr lang="en-US" sz="1200" i="1">
                <a:solidFill>
                  <a:schemeClr val="bg1"/>
                </a:solidFill>
              </a:rPr>
              <a:t>The Case of the Frozen Addicts</a:t>
            </a:r>
            <a:r>
              <a:rPr lang="en-US" sz="1200">
                <a:solidFill>
                  <a:schemeClr val="bg1"/>
                </a:solidFill>
              </a:rPr>
              <a:t>, </a:t>
            </a:r>
          </a:p>
          <a:p>
            <a:pPr algn="r"/>
            <a:r>
              <a:rPr lang="en-US" sz="1200">
                <a:solidFill>
                  <a:schemeClr val="bg1"/>
                </a:solidFill>
              </a:rPr>
              <a:t>NewYork:Pantheon Press.</a:t>
            </a:r>
            <a:endParaRPr lang="en-US" sz="1200">
              <a:solidFill>
                <a:schemeClr val="tx1"/>
              </a:solidFill>
            </a:endParaRPr>
          </a:p>
          <a:p>
            <a:pPr algn="r"/>
            <a:endParaRPr lang="en-US" sz="1600"/>
          </a:p>
        </p:txBody>
      </p:sp>
      <p:sp>
        <p:nvSpPr>
          <p:cNvPr id="1172485" name="Line 5"/>
          <p:cNvSpPr>
            <a:spLocks noChangeShapeType="1"/>
          </p:cNvSpPr>
          <p:nvPr/>
        </p:nvSpPr>
        <p:spPr bwMode="auto">
          <a:xfrm>
            <a:off x="3375025" y="4343400"/>
            <a:ext cx="85725" cy="1143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2526" name="Group 46"/>
          <p:cNvGrpSpPr>
            <a:grpSpLocks/>
          </p:cNvGrpSpPr>
          <p:nvPr/>
        </p:nvGrpSpPr>
        <p:grpSpPr bwMode="auto">
          <a:xfrm>
            <a:off x="3676650" y="1374775"/>
            <a:ext cx="1006475" cy="1393825"/>
            <a:chOff x="2316" y="866"/>
            <a:chExt cx="634" cy="878"/>
          </a:xfrm>
        </p:grpSpPr>
        <p:sp>
          <p:nvSpPr>
            <p:cNvPr id="1172486" name="Freeform 6"/>
            <p:cNvSpPr>
              <a:spLocks/>
            </p:cNvSpPr>
            <p:nvPr/>
          </p:nvSpPr>
          <p:spPr bwMode="auto">
            <a:xfrm>
              <a:off x="2568" y="875"/>
              <a:ext cx="248" cy="672"/>
            </a:xfrm>
            <a:custGeom>
              <a:avLst/>
              <a:gdLst>
                <a:gd name="T0" fmla="*/ 0 w 248"/>
                <a:gd name="T1" fmla="*/ 0 h 672"/>
                <a:gd name="T2" fmla="*/ 19 w 248"/>
                <a:gd name="T3" fmla="*/ 117 h 672"/>
                <a:gd name="T4" fmla="*/ 40 w 248"/>
                <a:gd name="T5" fmla="*/ 189 h 672"/>
                <a:gd name="T6" fmla="*/ 53 w 248"/>
                <a:gd name="T7" fmla="*/ 229 h 672"/>
                <a:gd name="T8" fmla="*/ 99 w 248"/>
                <a:gd name="T9" fmla="*/ 344 h 672"/>
                <a:gd name="T10" fmla="*/ 160 w 248"/>
                <a:gd name="T11" fmla="*/ 488 h 672"/>
                <a:gd name="T12" fmla="*/ 248 w 248"/>
                <a:gd name="T13" fmla="*/ 672 h 672"/>
              </a:gdLst>
              <a:ahLst/>
              <a:cxnLst>
                <a:cxn ang="0">
                  <a:pos x="T0" y="T1"/>
                </a:cxn>
                <a:cxn ang="0">
                  <a:pos x="T2" y="T3"/>
                </a:cxn>
                <a:cxn ang="0">
                  <a:pos x="T4" y="T5"/>
                </a:cxn>
                <a:cxn ang="0">
                  <a:pos x="T6" y="T7"/>
                </a:cxn>
                <a:cxn ang="0">
                  <a:pos x="T8" y="T9"/>
                </a:cxn>
                <a:cxn ang="0">
                  <a:pos x="T10" y="T11"/>
                </a:cxn>
                <a:cxn ang="0">
                  <a:pos x="T12" y="T13"/>
                </a:cxn>
              </a:cxnLst>
              <a:rect l="0" t="0" r="r" b="b"/>
              <a:pathLst>
                <a:path w="248" h="672">
                  <a:moveTo>
                    <a:pt x="0" y="0"/>
                  </a:moveTo>
                  <a:cubicBezTo>
                    <a:pt x="6" y="43"/>
                    <a:pt x="12" y="86"/>
                    <a:pt x="19" y="117"/>
                  </a:cubicBezTo>
                  <a:cubicBezTo>
                    <a:pt x="26" y="148"/>
                    <a:pt x="34" y="170"/>
                    <a:pt x="40" y="189"/>
                  </a:cubicBezTo>
                  <a:cubicBezTo>
                    <a:pt x="46" y="208"/>
                    <a:pt x="43" y="203"/>
                    <a:pt x="53" y="229"/>
                  </a:cubicBezTo>
                  <a:cubicBezTo>
                    <a:pt x="63" y="255"/>
                    <a:pt x="81" y="301"/>
                    <a:pt x="99" y="344"/>
                  </a:cubicBezTo>
                  <a:cubicBezTo>
                    <a:pt x="117" y="387"/>
                    <a:pt x="135" y="433"/>
                    <a:pt x="160" y="488"/>
                  </a:cubicBezTo>
                  <a:cubicBezTo>
                    <a:pt x="185" y="543"/>
                    <a:pt x="216" y="607"/>
                    <a:pt x="248" y="672"/>
                  </a:cubicBezTo>
                </a:path>
              </a:pathLst>
            </a:custGeom>
            <a:noFill/>
            <a:ln w="3187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87" name="Freeform 7"/>
            <p:cNvSpPr>
              <a:spLocks/>
            </p:cNvSpPr>
            <p:nvPr/>
          </p:nvSpPr>
          <p:spPr bwMode="auto">
            <a:xfrm>
              <a:off x="2578" y="866"/>
              <a:ext cx="66" cy="70"/>
            </a:xfrm>
            <a:custGeom>
              <a:avLst/>
              <a:gdLst>
                <a:gd name="T0" fmla="*/ 66 w 66"/>
                <a:gd name="T1" fmla="*/ 0 h 70"/>
                <a:gd name="T2" fmla="*/ 32 w 66"/>
                <a:gd name="T3" fmla="*/ 24 h 70"/>
                <a:gd name="T4" fmla="*/ 16 w 66"/>
                <a:gd name="T5" fmla="*/ 50 h 70"/>
                <a:gd name="T6" fmla="*/ 0 w 66"/>
                <a:gd name="T7" fmla="*/ 70 h 70"/>
              </a:gdLst>
              <a:ahLst/>
              <a:cxnLst>
                <a:cxn ang="0">
                  <a:pos x="T0" y="T1"/>
                </a:cxn>
                <a:cxn ang="0">
                  <a:pos x="T2" y="T3"/>
                </a:cxn>
                <a:cxn ang="0">
                  <a:pos x="T4" y="T5"/>
                </a:cxn>
                <a:cxn ang="0">
                  <a:pos x="T6" y="T7"/>
                </a:cxn>
              </a:cxnLst>
              <a:rect l="0" t="0" r="r" b="b"/>
              <a:pathLst>
                <a:path w="66" h="70">
                  <a:moveTo>
                    <a:pt x="66" y="0"/>
                  </a:moveTo>
                  <a:cubicBezTo>
                    <a:pt x="53" y="8"/>
                    <a:pt x="40" y="16"/>
                    <a:pt x="32" y="24"/>
                  </a:cubicBezTo>
                  <a:cubicBezTo>
                    <a:pt x="24" y="32"/>
                    <a:pt x="21" y="42"/>
                    <a:pt x="16" y="50"/>
                  </a:cubicBezTo>
                  <a:cubicBezTo>
                    <a:pt x="11" y="58"/>
                    <a:pt x="5" y="64"/>
                    <a:pt x="0" y="70"/>
                  </a:cubicBezTo>
                </a:path>
              </a:pathLst>
            </a:custGeom>
            <a:noFill/>
            <a:ln w="3187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88" name="Freeform 8"/>
            <p:cNvSpPr>
              <a:spLocks/>
            </p:cNvSpPr>
            <p:nvPr/>
          </p:nvSpPr>
          <p:spPr bwMode="auto">
            <a:xfrm>
              <a:off x="2658" y="1094"/>
              <a:ext cx="22" cy="104"/>
            </a:xfrm>
            <a:custGeom>
              <a:avLst/>
              <a:gdLst>
                <a:gd name="T0" fmla="*/ 22 w 22"/>
                <a:gd name="T1" fmla="*/ 0 h 104"/>
                <a:gd name="T2" fmla="*/ 12 w 22"/>
                <a:gd name="T3" fmla="*/ 32 h 104"/>
                <a:gd name="T4" fmla="*/ 8 w 22"/>
                <a:gd name="T5" fmla="*/ 56 h 104"/>
                <a:gd name="T6" fmla="*/ 2 w 22"/>
                <a:gd name="T7" fmla="*/ 78 h 104"/>
                <a:gd name="T8" fmla="*/ 0 w 22"/>
                <a:gd name="T9" fmla="*/ 104 h 104"/>
              </a:gdLst>
              <a:ahLst/>
              <a:cxnLst>
                <a:cxn ang="0">
                  <a:pos x="T0" y="T1"/>
                </a:cxn>
                <a:cxn ang="0">
                  <a:pos x="T2" y="T3"/>
                </a:cxn>
                <a:cxn ang="0">
                  <a:pos x="T4" y="T5"/>
                </a:cxn>
                <a:cxn ang="0">
                  <a:pos x="T6" y="T7"/>
                </a:cxn>
                <a:cxn ang="0">
                  <a:pos x="T8" y="T9"/>
                </a:cxn>
              </a:cxnLst>
              <a:rect l="0" t="0" r="r" b="b"/>
              <a:pathLst>
                <a:path w="22" h="104">
                  <a:moveTo>
                    <a:pt x="22" y="0"/>
                  </a:moveTo>
                  <a:cubicBezTo>
                    <a:pt x="18" y="11"/>
                    <a:pt x="14" y="23"/>
                    <a:pt x="12" y="32"/>
                  </a:cubicBezTo>
                  <a:cubicBezTo>
                    <a:pt x="10" y="41"/>
                    <a:pt x="10" y="48"/>
                    <a:pt x="8" y="56"/>
                  </a:cubicBezTo>
                  <a:cubicBezTo>
                    <a:pt x="6" y="64"/>
                    <a:pt x="3" y="70"/>
                    <a:pt x="2" y="78"/>
                  </a:cubicBezTo>
                  <a:cubicBezTo>
                    <a:pt x="1" y="86"/>
                    <a:pt x="0" y="95"/>
                    <a:pt x="0" y="104"/>
                  </a:cubicBezTo>
                </a:path>
              </a:pathLst>
            </a:custGeom>
            <a:noFill/>
            <a:ln w="2552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89" name="Freeform 9"/>
            <p:cNvSpPr>
              <a:spLocks/>
            </p:cNvSpPr>
            <p:nvPr/>
          </p:nvSpPr>
          <p:spPr bwMode="auto">
            <a:xfrm>
              <a:off x="2838" y="1592"/>
              <a:ext cx="36" cy="86"/>
            </a:xfrm>
            <a:custGeom>
              <a:avLst/>
              <a:gdLst>
                <a:gd name="T0" fmla="*/ 0 w 36"/>
                <a:gd name="T1" fmla="*/ 0 h 86"/>
                <a:gd name="T2" fmla="*/ 36 w 36"/>
                <a:gd name="T3" fmla="*/ 86 h 86"/>
              </a:gdLst>
              <a:ahLst/>
              <a:cxnLst>
                <a:cxn ang="0">
                  <a:pos x="T0" y="T1"/>
                </a:cxn>
                <a:cxn ang="0">
                  <a:pos x="T2" y="T3"/>
                </a:cxn>
              </a:cxnLst>
              <a:rect l="0" t="0" r="r" b="b"/>
              <a:pathLst>
                <a:path w="36" h="86">
                  <a:moveTo>
                    <a:pt x="0" y="0"/>
                  </a:moveTo>
                  <a:cubicBezTo>
                    <a:pt x="15" y="36"/>
                    <a:pt x="30" y="72"/>
                    <a:pt x="36" y="86"/>
                  </a:cubicBezTo>
                </a:path>
              </a:pathLst>
            </a:custGeom>
            <a:noFill/>
            <a:ln w="2552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90" name="Freeform 10"/>
            <p:cNvSpPr>
              <a:spLocks/>
            </p:cNvSpPr>
            <p:nvPr/>
          </p:nvSpPr>
          <p:spPr bwMode="auto">
            <a:xfrm>
              <a:off x="2316" y="1118"/>
              <a:ext cx="372" cy="480"/>
            </a:xfrm>
            <a:custGeom>
              <a:avLst/>
              <a:gdLst>
                <a:gd name="T0" fmla="*/ 0 w 372"/>
                <a:gd name="T1" fmla="*/ 0 h 480"/>
                <a:gd name="T2" fmla="*/ 66 w 372"/>
                <a:gd name="T3" fmla="*/ 114 h 480"/>
                <a:gd name="T4" fmla="*/ 102 w 372"/>
                <a:gd name="T5" fmla="*/ 166 h 480"/>
                <a:gd name="T6" fmla="*/ 156 w 372"/>
                <a:gd name="T7" fmla="*/ 244 h 480"/>
                <a:gd name="T8" fmla="*/ 248 w 372"/>
                <a:gd name="T9" fmla="*/ 364 h 480"/>
                <a:gd name="T10" fmla="*/ 350 w 372"/>
                <a:gd name="T11" fmla="*/ 458 h 480"/>
                <a:gd name="T12" fmla="*/ 372 w 372"/>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372" h="480">
                  <a:moveTo>
                    <a:pt x="0" y="0"/>
                  </a:moveTo>
                  <a:cubicBezTo>
                    <a:pt x="24" y="43"/>
                    <a:pt x="49" y="86"/>
                    <a:pt x="66" y="114"/>
                  </a:cubicBezTo>
                  <a:cubicBezTo>
                    <a:pt x="83" y="142"/>
                    <a:pt x="87" y="144"/>
                    <a:pt x="102" y="166"/>
                  </a:cubicBezTo>
                  <a:cubicBezTo>
                    <a:pt x="117" y="188"/>
                    <a:pt x="132" y="211"/>
                    <a:pt x="156" y="244"/>
                  </a:cubicBezTo>
                  <a:cubicBezTo>
                    <a:pt x="180" y="277"/>
                    <a:pt x="216" y="328"/>
                    <a:pt x="248" y="364"/>
                  </a:cubicBezTo>
                  <a:cubicBezTo>
                    <a:pt x="280" y="400"/>
                    <a:pt x="329" y="439"/>
                    <a:pt x="350" y="458"/>
                  </a:cubicBezTo>
                  <a:cubicBezTo>
                    <a:pt x="371" y="477"/>
                    <a:pt x="371" y="478"/>
                    <a:pt x="372" y="480"/>
                  </a:cubicBezTo>
                </a:path>
              </a:pathLst>
            </a:custGeom>
            <a:noFill/>
            <a:ln w="3187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91" name="Freeform 11"/>
            <p:cNvSpPr>
              <a:spLocks/>
            </p:cNvSpPr>
            <p:nvPr/>
          </p:nvSpPr>
          <p:spPr bwMode="auto">
            <a:xfrm>
              <a:off x="2332" y="1042"/>
              <a:ext cx="42" cy="110"/>
            </a:xfrm>
            <a:custGeom>
              <a:avLst/>
              <a:gdLst>
                <a:gd name="T0" fmla="*/ 38 w 42"/>
                <a:gd name="T1" fmla="*/ 0 h 110"/>
                <a:gd name="T2" fmla="*/ 40 w 42"/>
                <a:gd name="T3" fmla="*/ 30 h 110"/>
                <a:gd name="T4" fmla="*/ 24 w 42"/>
                <a:gd name="T5" fmla="*/ 78 h 110"/>
                <a:gd name="T6" fmla="*/ 12 w 42"/>
                <a:gd name="T7" fmla="*/ 96 h 110"/>
                <a:gd name="T8" fmla="*/ 0 w 42"/>
                <a:gd name="T9" fmla="*/ 110 h 110"/>
              </a:gdLst>
              <a:ahLst/>
              <a:cxnLst>
                <a:cxn ang="0">
                  <a:pos x="T0" y="T1"/>
                </a:cxn>
                <a:cxn ang="0">
                  <a:pos x="T2" y="T3"/>
                </a:cxn>
                <a:cxn ang="0">
                  <a:pos x="T4" y="T5"/>
                </a:cxn>
                <a:cxn ang="0">
                  <a:pos x="T6" y="T7"/>
                </a:cxn>
                <a:cxn ang="0">
                  <a:pos x="T8" y="T9"/>
                </a:cxn>
              </a:cxnLst>
              <a:rect l="0" t="0" r="r" b="b"/>
              <a:pathLst>
                <a:path w="42" h="110">
                  <a:moveTo>
                    <a:pt x="38" y="0"/>
                  </a:moveTo>
                  <a:cubicBezTo>
                    <a:pt x="40" y="8"/>
                    <a:pt x="42" y="17"/>
                    <a:pt x="40" y="30"/>
                  </a:cubicBezTo>
                  <a:cubicBezTo>
                    <a:pt x="38" y="43"/>
                    <a:pt x="29" y="67"/>
                    <a:pt x="24" y="78"/>
                  </a:cubicBezTo>
                  <a:cubicBezTo>
                    <a:pt x="19" y="89"/>
                    <a:pt x="16" y="91"/>
                    <a:pt x="12" y="96"/>
                  </a:cubicBezTo>
                  <a:cubicBezTo>
                    <a:pt x="8" y="101"/>
                    <a:pt x="2" y="108"/>
                    <a:pt x="0" y="110"/>
                  </a:cubicBezTo>
                </a:path>
              </a:pathLst>
            </a:custGeom>
            <a:noFill/>
            <a:ln w="3187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92" name="Freeform 12"/>
            <p:cNvSpPr>
              <a:spLocks/>
            </p:cNvSpPr>
            <p:nvPr/>
          </p:nvSpPr>
          <p:spPr bwMode="auto">
            <a:xfrm>
              <a:off x="2414" y="1385"/>
              <a:ext cx="84" cy="9"/>
            </a:xfrm>
            <a:custGeom>
              <a:avLst/>
              <a:gdLst>
                <a:gd name="T0" fmla="*/ 0 w 84"/>
                <a:gd name="T1" fmla="*/ 7 h 9"/>
                <a:gd name="T2" fmla="*/ 32 w 84"/>
                <a:gd name="T3" fmla="*/ 1 h 9"/>
                <a:gd name="T4" fmla="*/ 58 w 84"/>
                <a:gd name="T5" fmla="*/ 1 h 9"/>
                <a:gd name="T6" fmla="*/ 84 w 84"/>
                <a:gd name="T7" fmla="*/ 9 h 9"/>
              </a:gdLst>
              <a:ahLst/>
              <a:cxnLst>
                <a:cxn ang="0">
                  <a:pos x="T0" y="T1"/>
                </a:cxn>
                <a:cxn ang="0">
                  <a:pos x="T2" y="T3"/>
                </a:cxn>
                <a:cxn ang="0">
                  <a:pos x="T4" y="T5"/>
                </a:cxn>
                <a:cxn ang="0">
                  <a:pos x="T6" y="T7"/>
                </a:cxn>
              </a:cxnLst>
              <a:rect l="0" t="0" r="r" b="b"/>
              <a:pathLst>
                <a:path w="84" h="9">
                  <a:moveTo>
                    <a:pt x="0" y="7"/>
                  </a:moveTo>
                  <a:cubicBezTo>
                    <a:pt x="11" y="4"/>
                    <a:pt x="22" y="2"/>
                    <a:pt x="32" y="1"/>
                  </a:cubicBezTo>
                  <a:cubicBezTo>
                    <a:pt x="42" y="0"/>
                    <a:pt x="49" y="0"/>
                    <a:pt x="58" y="1"/>
                  </a:cubicBezTo>
                  <a:cubicBezTo>
                    <a:pt x="67" y="2"/>
                    <a:pt x="75" y="5"/>
                    <a:pt x="84" y="9"/>
                  </a:cubicBezTo>
                </a:path>
              </a:pathLst>
            </a:custGeom>
            <a:noFill/>
            <a:ln w="3187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93" name="Freeform 13"/>
            <p:cNvSpPr>
              <a:spLocks/>
            </p:cNvSpPr>
            <p:nvPr/>
          </p:nvSpPr>
          <p:spPr bwMode="auto">
            <a:xfrm>
              <a:off x="2754" y="1664"/>
              <a:ext cx="68" cy="60"/>
            </a:xfrm>
            <a:custGeom>
              <a:avLst/>
              <a:gdLst>
                <a:gd name="T0" fmla="*/ 68 w 68"/>
                <a:gd name="T1" fmla="*/ 60 h 60"/>
                <a:gd name="T2" fmla="*/ 26 w 68"/>
                <a:gd name="T3" fmla="*/ 24 h 60"/>
                <a:gd name="T4" fmla="*/ 0 w 68"/>
                <a:gd name="T5" fmla="*/ 0 h 60"/>
              </a:gdLst>
              <a:ahLst/>
              <a:cxnLst>
                <a:cxn ang="0">
                  <a:pos x="T0" y="T1"/>
                </a:cxn>
                <a:cxn ang="0">
                  <a:pos x="T2" y="T3"/>
                </a:cxn>
                <a:cxn ang="0">
                  <a:pos x="T4" y="T5"/>
                </a:cxn>
              </a:cxnLst>
              <a:rect l="0" t="0" r="r" b="b"/>
              <a:pathLst>
                <a:path w="68" h="60">
                  <a:moveTo>
                    <a:pt x="68" y="60"/>
                  </a:moveTo>
                  <a:cubicBezTo>
                    <a:pt x="52" y="47"/>
                    <a:pt x="37" y="34"/>
                    <a:pt x="26" y="24"/>
                  </a:cubicBezTo>
                  <a:cubicBezTo>
                    <a:pt x="15" y="14"/>
                    <a:pt x="7" y="7"/>
                    <a:pt x="0" y="0"/>
                  </a:cubicBezTo>
                </a:path>
              </a:pathLst>
            </a:custGeom>
            <a:noFill/>
            <a:ln w="2552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94" name="Freeform 14"/>
            <p:cNvSpPr>
              <a:spLocks/>
            </p:cNvSpPr>
            <p:nvPr/>
          </p:nvSpPr>
          <p:spPr bwMode="auto">
            <a:xfrm>
              <a:off x="2890" y="1146"/>
              <a:ext cx="50" cy="346"/>
            </a:xfrm>
            <a:custGeom>
              <a:avLst/>
              <a:gdLst>
                <a:gd name="T0" fmla="*/ 0 w 50"/>
                <a:gd name="T1" fmla="*/ 0 h 346"/>
                <a:gd name="T2" fmla="*/ 30 w 50"/>
                <a:gd name="T3" fmla="*/ 168 h 346"/>
                <a:gd name="T4" fmla="*/ 50 w 50"/>
                <a:gd name="T5" fmla="*/ 346 h 346"/>
              </a:gdLst>
              <a:ahLst/>
              <a:cxnLst>
                <a:cxn ang="0">
                  <a:pos x="T0" y="T1"/>
                </a:cxn>
                <a:cxn ang="0">
                  <a:pos x="T2" y="T3"/>
                </a:cxn>
                <a:cxn ang="0">
                  <a:pos x="T4" y="T5"/>
                </a:cxn>
              </a:cxnLst>
              <a:rect l="0" t="0" r="r" b="b"/>
              <a:pathLst>
                <a:path w="50" h="346">
                  <a:moveTo>
                    <a:pt x="0" y="0"/>
                  </a:moveTo>
                  <a:cubicBezTo>
                    <a:pt x="11" y="55"/>
                    <a:pt x="22" y="110"/>
                    <a:pt x="30" y="168"/>
                  </a:cubicBezTo>
                  <a:cubicBezTo>
                    <a:pt x="38" y="226"/>
                    <a:pt x="44" y="286"/>
                    <a:pt x="50" y="346"/>
                  </a:cubicBezTo>
                </a:path>
              </a:pathLst>
            </a:custGeom>
            <a:noFill/>
            <a:ln w="2552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95" name="Freeform 15"/>
            <p:cNvSpPr>
              <a:spLocks/>
            </p:cNvSpPr>
            <p:nvPr/>
          </p:nvSpPr>
          <p:spPr bwMode="auto">
            <a:xfrm>
              <a:off x="2842" y="1150"/>
              <a:ext cx="62" cy="80"/>
            </a:xfrm>
            <a:custGeom>
              <a:avLst/>
              <a:gdLst>
                <a:gd name="T0" fmla="*/ 0 w 62"/>
                <a:gd name="T1" fmla="*/ 0 h 80"/>
                <a:gd name="T2" fmla="*/ 26 w 62"/>
                <a:gd name="T3" fmla="*/ 26 h 80"/>
                <a:gd name="T4" fmla="*/ 46 w 62"/>
                <a:gd name="T5" fmla="*/ 52 h 80"/>
                <a:gd name="T6" fmla="*/ 62 w 62"/>
                <a:gd name="T7" fmla="*/ 80 h 80"/>
              </a:gdLst>
              <a:ahLst/>
              <a:cxnLst>
                <a:cxn ang="0">
                  <a:pos x="T0" y="T1"/>
                </a:cxn>
                <a:cxn ang="0">
                  <a:pos x="T2" y="T3"/>
                </a:cxn>
                <a:cxn ang="0">
                  <a:pos x="T4" y="T5"/>
                </a:cxn>
                <a:cxn ang="0">
                  <a:pos x="T6" y="T7"/>
                </a:cxn>
              </a:cxnLst>
              <a:rect l="0" t="0" r="r" b="b"/>
              <a:pathLst>
                <a:path w="62" h="80">
                  <a:moveTo>
                    <a:pt x="0" y="0"/>
                  </a:moveTo>
                  <a:cubicBezTo>
                    <a:pt x="9" y="8"/>
                    <a:pt x="18" y="17"/>
                    <a:pt x="26" y="26"/>
                  </a:cubicBezTo>
                  <a:cubicBezTo>
                    <a:pt x="34" y="35"/>
                    <a:pt x="40" y="43"/>
                    <a:pt x="46" y="52"/>
                  </a:cubicBezTo>
                  <a:cubicBezTo>
                    <a:pt x="52" y="61"/>
                    <a:pt x="57" y="70"/>
                    <a:pt x="62" y="80"/>
                  </a:cubicBezTo>
                </a:path>
              </a:pathLst>
            </a:custGeom>
            <a:noFill/>
            <a:ln w="2552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496" name="Freeform 16"/>
            <p:cNvSpPr>
              <a:spLocks/>
            </p:cNvSpPr>
            <p:nvPr/>
          </p:nvSpPr>
          <p:spPr bwMode="auto">
            <a:xfrm>
              <a:off x="2944" y="1540"/>
              <a:ext cx="6" cy="204"/>
            </a:xfrm>
            <a:custGeom>
              <a:avLst/>
              <a:gdLst>
                <a:gd name="T0" fmla="*/ 2 w 6"/>
                <a:gd name="T1" fmla="*/ 204 h 204"/>
                <a:gd name="T2" fmla="*/ 6 w 6"/>
                <a:gd name="T3" fmla="*/ 110 h 204"/>
                <a:gd name="T4" fmla="*/ 2 w 6"/>
                <a:gd name="T5" fmla="*/ 30 h 204"/>
                <a:gd name="T6" fmla="*/ 0 w 6"/>
                <a:gd name="T7" fmla="*/ 0 h 204"/>
              </a:gdLst>
              <a:ahLst/>
              <a:cxnLst>
                <a:cxn ang="0">
                  <a:pos x="T0" y="T1"/>
                </a:cxn>
                <a:cxn ang="0">
                  <a:pos x="T2" y="T3"/>
                </a:cxn>
                <a:cxn ang="0">
                  <a:pos x="T4" y="T5"/>
                </a:cxn>
                <a:cxn ang="0">
                  <a:pos x="T6" y="T7"/>
                </a:cxn>
              </a:cxnLst>
              <a:rect l="0" t="0" r="r" b="b"/>
              <a:pathLst>
                <a:path w="6" h="204">
                  <a:moveTo>
                    <a:pt x="2" y="204"/>
                  </a:moveTo>
                  <a:cubicBezTo>
                    <a:pt x="4" y="171"/>
                    <a:pt x="6" y="139"/>
                    <a:pt x="6" y="110"/>
                  </a:cubicBezTo>
                  <a:cubicBezTo>
                    <a:pt x="6" y="81"/>
                    <a:pt x="3" y="48"/>
                    <a:pt x="2" y="30"/>
                  </a:cubicBezTo>
                  <a:cubicBezTo>
                    <a:pt x="1" y="12"/>
                    <a:pt x="0" y="5"/>
                    <a:pt x="0" y="0"/>
                  </a:cubicBezTo>
                </a:path>
              </a:pathLst>
            </a:custGeom>
            <a:noFill/>
            <a:ln w="25527">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07" name="Line 27"/>
            <p:cNvSpPr>
              <a:spLocks noChangeShapeType="1"/>
            </p:cNvSpPr>
            <p:nvPr/>
          </p:nvSpPr>
          <p:spPr bwMode="auto">
            <a:xfrm>
              <a:off x="2782" y="1476"/>
              <a:ext cx="32" cy="66"/>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08" name="Line 28"/>
            <p:cNvSpPr>
              <a:spLocks noChangeShapeType="1"/>
            </p:cNvSpPr>
            <p:nvPr/>
          </p:nvSpPr>
          <p:spPr bwMode="auto">
            <a:xfrm>
              <a:off x="2562" y="1484"/>
              <a:ext cx="132" cy="118"/>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09" name="Line 29"/>
            <p:cNvSpPr>
              <a:spLocks noChangeShapeType="1"/>
            </p:cNvSpPr>
            <p:nvPr/>
          </p:nvSpPr>
          <p:spPr bwMode="auto">
            <a:xfrm>
              <a:off x="2928" y="1366"/>
              <a:ext cx="12" cy="124"/>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10" name="Line 30"/>
            <p:cNvSpPr>
              <a:spLocks noChangeShapeType="1"/>
            </p:cNvSpPr>
            <p:nvPr/>
          </p:nvSpPr>
          <p:spPr bwMode="auto">
            <a:xfrm>
              <a:off x="2946" y="1542"/>
              <a:ext cx="2" cy="20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12" name="Line 32"/>
            <p:cNvSpPr>
              <a:spLocks noChangeShapeType="1"/>
            </p:cNvSpPr>
            <p:nvPr/>
          </p:nvSpPr>
          <p:spPr bwMode="auto">
            <a:xfrm>
              <a:off x="2838" y="1596"/>
              <a:ext cx="40" cy="92"/>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13" name="Line 33"/>
            <p:cNvSpPr>
              <a:spLocks noChangeShapeType="1"/>
            </p:cNvSpPr>
            <p:nvPr/>
          </p:nvSpPr>
          <p:spPr bwMode="auto">
            <a:xfrm>
              <a:off x="2754" y="1666"/>
              <a:ext cx="70" cy="62"/>
            </a:xfrm>
            <a:prstGeom prst="line">
              <a:avLst/>
            </a:prstGeom>
            <a:noFill/>
            <a:ln w="317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04" name="Freeform 24"/>
            <p:cNvSpPr>
              <a:spLocks/>
            </p:cNvSpPr>
            <p:nvPr/>
          </p:nvSpPr>
          <p:spPr bwMode="auto">
            <a:xfrm>
              <a:off x="2523" y="1309"/>
              <a:ext cx="416" cy="175"/>
            </a:xfrm>
            <a:custGeom>
              <a:avLst/>
              <a:gdLst>
                <a:gd name="T0" fmla="*/ 0 w 416"/>
                <a:gd name="T1" fmla="*/ 160 h 175"/>
                <a:gd name="T2" fmla="*/ 74 w 416"/>
                <a:gd name="T3" fmla="*/ 171 h 175"/>
                <a:gd name="T4" fmla="*/ 157 w 416"/>
                <a:gd name="T5" fmla="*/ 174 h 175"/>
                <a:gd name="T6" fmla="*/ 218 w 416"/>
                <a:gd name="T7" fmla="*/ 163 h 175"/>
                <a:gd name="T8" fmla="*/ 282 w 416"/>
                <a:gd name="T9" fmla="*/ 150 h 175"/>
                <a:gd name="T10" fmla="*/ 328 w 416"/>
                <a:gd name="T11" fmla="*/ 126 h 175"/>
                <a:gd name="T12" fmla="*/ 362 w 416"/>
                <a:gd name="T13" fmla="*/ 104 h 175"/>
                <a:gd name="T14" fmla="*/ 392 w 416"/>
                <a:gd name="T15" fmla="*/ 67 h 175"/>
                <a:gd name="T16" fmla="*/ 416 w 416"/>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175">
                  <a:moveTo>
                    <a:pt x="0" y="160"/>
                  </a:moveTo>
                  <a:cubicBezTo>
                    <a:pt x="24" y="164"/>
                    <a:pt x="48" y="169"/>
                    <a:pt x="74" y="171"/>
                  </a:cubicBezTo>
                  <a:cubicBezTo>
                    <a:pt x="100" y="173"/>
                    <a:pt x="133" y="175"/>
                    <a:pt x="157" y="174"/>
                  </a:cubicBezTo>
                  <a:cubicBezTo>
                    <a:pt x="181" y="173"/>
                    <a:pt x="197" y="167"/>
                    <a:pt x="218" y="163"/>
                  </a:cubicBezTo>
                  <a:cubicBezTo>
                    <a:pt x="239" y="159"/>
                    <a:pt x="264" y="156"/>
                    <a:pt x="282" y="150"/>
                  </a:cubicBezTo>
                  <a:cubicBezTo>
                    <a:pt x="300" y="144"/>
                    <a:pt x="315" y="134"/>
                    <a:pt x="328" y="126"/>
                  </a:cubicBezTo>
                  <a:cubicBezTo>
                    <a:pt x="341" y="118"/>
                    <a:pt x="351" y="114"/>
                    <a:pt x="362" y="104"/>
                  </a:cubicBezTo>
                  <a:cubicBezTo>
                    <a:pt x="373" y="94"/>
                    <a:pt x="383" y="84"/>
                    <a:pt x="392" y="67"/>
                  </a:cubicBezTo>
                  <a:cubicBezTo>
                    <a:pt x="401" y="50"/>
                    <a:pt x="408" y="25"/>
                    <a:pt x="416" y="0"/>
                  </a:cubicBezTo>
                </a:path>
              </a:pathLst>
            </a:custGeom>
            <a:noFill/>
            <a:ln w="25527">
              <a:solidFill>
                <a:srgbClr val="19191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18" name="Line 38"/>
            <p:cNvSpPr>
              <a:spLocks noChangeShapeType="1"/>
            </p:cNvSpPr>
            <p:nvPr/>
          </p:nvSpPr>
          <p:spPr bwMode="auto">
            <a:xfrm flipH="1" flipV="1">
              <a:off x="2628" y="1130"/>
              <a:ext cx="140" cy="326"/>
            </a:xfrm>
            <a:prstGeom prst="line">
              <a:avLst/>
            </a:prstGeom>
            <a:noFill/>
            <a:ln w="381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19" name="Line 39"/>
            <p:cNvSpPr>
              <a:spLocks noChangeShapeType="1"/>
            </p:cNvSpPr>
            <p:nvPr/>
          </p:nvSpPr>
          <p:spPr bwMode="auto">
            <a:xfrm flipV="1">
              <a:off x="2654" y="1088"/>
              <a:ext cx="24" cy="102"/>
            </a:xfrm>
            <a:prstGeom prst="line">
              <a:avLst/>
            </a:prstGeom>
            <a:noFill/>
            <a:ln w="349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20" name="Line 40"/>
            <p:cNvSpPr>
              <a:spLocks noChangeShapeType="1"/>
            </p:cNvSpPr>
            <p:nvPr/>
          </p:nvSpPr>
          <p:spPr bwMode="auto">
            <a:xfrm flipH="1" flipV="1">
              <a:off x="2840" y="1142"/>
              <a:ext cx="60" cy="78"/>
            </a:xfrm>
            <a:prstGeom prst="line">
              <a:avLst/>
            </a:prstGeom>
            <a:noFill/>
            <a:ln w="349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21" name="Line 41"/>
            <p:cNvSpPr>
              <a:spLocks noChangeShapeType="1"/>
            </p:cNvSpPr>
            <p:nvPr/>
          </p:nvSpPr>
          <p:spPr bwMode="auto">
            <a:xfrm flipH="1" flipV="1">
              <a:off x="2888" y="1140"/>
              <a:ext cx="34" cy="166"/>
            </a:xfrm>
            <a:prstGeom prst="line">
              <a:avLst/>
            </a:prstGeom>
            <a:noFill/>
            <a:ln w="349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72525" name="Oval 45"/>
          <p:cNvSpPr>
            <a:spLocks noChangeArrowheads="1"/>
          </p:cNvSpPr>
          <p:nvPr/>
        </p:nvSpPr>
        <p:spPr bwMode="auto">
          <a:xfrm>
            <a:off x="3814763" y="1685925"/>
            <a:ext cx="744537" cy="447675"/>
          </a:xfrm>
          <a:prstGeom prst="ellipse">
            <a:avLst/>
          </a:pr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2516" name="Text Box 36"/>
          <p:cNvSpPr txBox="1">
            <a:spLocks noChangeArrowheads="1"/>
          </p:cNvSpPr>
          <p:nvPr/>
        </p:nvSpPr>
        <p:spPr bwMode="auto">
          <a:xfrm>
            <a:off x="4384675" y="2541588"/>
            <a:ext cx="488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FF0000"/>
                </a:solidFill>
                <a:effectLst>
                  <a:outerShdw blurRad="38100" dist="38100" dir="2700000" algn="tl">
                    <a:srgbClr val="000000"/>
                  </a:outerShdw>
                </a:effectLst>
                <a:latin typeface="Helvetica" charset="0"/>
              </a:rPr>
              <a:t>X</a:t>
            </a:r>
            <a:endParaRPr lang="en-US"/>
          </a:p>
        </p:txBody>
      </p:sp>
      <p:pic>
        <p:nvPicPr>
          <p:cNvPr id="1172529" name="Picture 49" descr="MIND_logo_box_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0900" y="6184900"/>
            <a:ext cx="635000" cy="63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27507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72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5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62" name="Picture 2" descr="MIND_logo_box_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0" y="6223000"/>
            <a:ext cx="635000" cy="635000"/>
          </a:xfrm>
          <a:prstGeom prst="rect">
            <a:avLst/>
          </a:prstGeom>
          <a:noFill/>
          <a:extLst>
            <a:ext uri="{909E8E84-426E-40dd-AFC4-6F175D3DCCD1}">
              <a14:hiddenFill xmlns="" xmlns:a14="http://schemas.microsoft.com/office/drawing/2010/main">
                <a:solidFill>
                  <a:srgbClr val="FFFFFF"/>
                </a:solidFill>
              </a14:hiddenFill>
            </a:ext>
          </a:extLst>
        </p:spPr>
      </p:pic>
      <p:sp>
        <p:nvSpPr>
          <p:cNvPr id="2344963" name="Text Box 3"/>
          <p:cNvSpPr txBox="1">
            <a:spLocks noChangeArrowheads="1"/>
          </p:cNvSpPr>
          <p:nvPr/>
        </p:nvSpPr>
        <p:spPr bwMode="auto">
          <a:xfrm>
            <a:off x="0" y="282575"/>
            <a:ext cx="9144000" cy="1692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000" b="1">
                <a:solidFill>
                  <a:srgbClr val="FFFF00"/>
                </a:solidFill>
                <a:effectLst>
                  <a:outerShdw blurRad="38100" dist="38100" dir="2700000" algn="tl">
                    <a:srgbClr val="000000"/>
                  </a:outerShdw>
                </a:effectLst>
                <a:latin typeface="Helvetica" charset="0"/>
              </a:rPr>
              <a:t>Broadening Perspectives on the pathological and clinical spectra of PD.</a:t>
            </a:r>
          </a:p>
          <a:p>
            <a:pPr algn="ctr">
              <a:spcBef>
                <a:spcPct val="50000"/>
              </a:spcBef>
            </a:pPr>
            <a:r>
              <a:rPr lang="en-US" sz="3000" b="1">
                <a:solidFill>
                  <a:srgbClr val="FFFF00"/>
                </a:solidFill>
                <a:effectLst>
                  <a:outerShdw blurRad="38100" dist="38100" dir="2700000" algn="tl">
                    <a:srgbClr val="000000"/>
                  </a:outerShdw>
                </a:effectLst>
                <a:latin typeface="Helvetica" charset="0"/>
              </a:rPr>
              <a:t> </a:t>
            </a:r>
            <a:r>
              <a:rPr lang="en-US" sz="2000" b="1">
                <a:solidFill>
                  <a:srgbClr val="FFFF00"/>
                </a:solidFill>
                <a:effectLst>
                  <a:outerShdw blurRad="38100" dist="38100" dir="2700000" algn="tl">
                    <a:srgbClr val="000000"/>
                  </a:outerShdw>
                </a:effectLst>
                <a:latin typeface="Helvetica" charset="0"/>
              </a:rPr>
              <a:t>Metaphors from Langston JW (2006) </a:t>
            </a:r>
            <a:r>
              <a:rPr lang="en-US" sz="2000" b="1" i="1">
                <a:solidFill>
                  <a:srgbClr val="FFFF00"/>
                </a:solidFill>
                <a:effectLst>
                  <a:outerShdw blurRad="38100" dist="38100" dir="2700000" algn="tl">
                    <a:srgbClr val="000000"/>
                  </a:outerShdw>
                </a:effectLst>
                <a:latin typeface="Helvetica" charset="0"/>
              </a:rPr>
              <a:t>Ann Neurol</a:t>
            </a:r>
            <a:r>
              <a:rPr lang="en-US" sz="2000" b="1">
                <a:solidFill>
                  <a:srgbClr val="FFFF00"/>
                </a:solidFill>
                <a:effectLst>
                  <a:outerShdw blurRad="38100" dist="38100" dir="2700000" algn="tl">
                    <a:srgbClr val="000000"/>
                  </a:outerShdw>
                </a:effectLst>
                <a:latin typeface="Helvetica" charset="0"/>
              </a:rPr>
              <a:t>. 59:591-6.</a:t>
            </a:r>
            <a:endParaRPr lang="en-US" sz="2400">
              <a:solidFill>
                <a:schemeClr val="tx1"/>
              </a:solidFill>
            </a:endParaRPr>
          </a:p>
        </p:txBody>
      </p:sp>
      <p:sp>
        <p:nvSpPr>
          <p:cNvPr id="2344964" name="Line 4"/>
          <p:cNvSpPr>
            <a:spLocks noChangeShapeType="1"/>
          </p:cNvSpPr>
          <p:nvPr/>
        </p:nvSpPr>
        <p:spPr bwMode="auto">
          <a:xfrm>
            <a:off x="449263" y="1365250"/>
            <a:ext cx="8210550" cy="0"/>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344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1" y="2230438"/>
            <a:ext cx="4683125" cy="338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344980" name="Group 20"/>
          <p:cNvGrpSpPr>
            <a:grpSpLocks/>
          </p:cNvGrpSpPr>
          <p:nvPr/>
        </p:nvGrpSpPr>
        <p:grpSpPr bwMode="auto">
          <a:xfrm>
            <a:off x="4791300" y="2230438"/>
            <a:ext cx="4303713" cy="3362325"/>
            <a:chOff x="3049" y="1541"/>
            <a:chExt cx="2711" cy="2118"/>
          </a:xfrm>
        </p:grpSpPr>
        <p:pic>
          <p:nvPicPr>
            <p:cNvPr id="2344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 y="1541"/>
              <a:ext cx="2711" cy="21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344967" name="AutoShape 7"/>
            <p:cNvSpPr>
              <a:spLocks noChangeArrowheads="1"/>
            </p:cNvSpPr>
            <p:nvPr/>
          </p:nvSpPr>
          <p:spPr bwMode="auto">
            <a:xfrm>
              <a:off x="4000" y="1925"/>
              <a:ext cx="466" cy="154"/>
            </a:xfrm>
            <a:prstGeom prst="flowChartTerminator">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4968" name="Text Box 8"/>
            <p:cNvSpPr txBox="1">
              <a:spLocks noChangeArrowheads="1"/>
            </p:cNvSpPr>
            <p:nvPr/>
          </p:nvSpPr>
          <p:spPr bwMode="auto">
            <a:xfrm>
              <a:off x="3934" y="1903"/>
              <a:ext cx="594"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700">
                  <a:solidFill>
                    <a:srgbClr val="FF0000"/>
                  </a:solidFill>
                </a:rPr>
                <a:t>Depression, psychosis, dementia</a:t>
              </a:r>
              <a:endParaRPr lang="en-US" sz="700"/>
            </a:p>
          </p:txBody>
        </p:sp>
        <p:sp>
          <p:nvSpPr>
            <p:cNvPr id="2344969" name="AutoShape 9"/>
            <p:cNvSpPr>
              <a:spLocks noChangeArrowheads="1"/>
            </p:cNvSpPr>
            <p:nvPr/>
          </p:nvSpPr>
          <p:spPr bwMode="auto">
            <a:xfrm>
              <a:off x="4900" y="1817"/>
              <a:ext cx="396" cy="86"/>
            </a:xfrm>
            <a:prstGeom prst="flowChartTerminator">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4970" name="Text Box 10"/>
            <p:cNvSpPr txBox="1">
              <a:spLocks noChangeArrowheads="1"/>
            </p:cNvSpPr>
            <p:nvPr/>
          </p:nvSpPr>
          <p:spPr bwMode="auto">
            <a:xfrm>
              <a:off x="4804" y="1801"/>
              <a:ext cx="594" cy="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700">
                  <a:solidFill>
                    <a:srgbClr val="FF0000"/>
                  </a:solidFill>
                </a:rPr>
                <a:t>Sleep disorders</a:t>
              </a:r>
              <a:endParaRPr lang="en-US" sz="700"/>
            </a:p>
          </p:txBody>
        </p:sp>
        <p:sp>
          <p:nvSpPr>
            <p:cNvPr id="2344971" name="AutoShape 11"/>
            <p:cNvSpPr>
              <a:spLocks noChangeArrowheads="1"/>
            </p:cNvSpPr>
            <p:nvPr/>
          </p:nvSpPr>
          <p:spPr bwMode="auto">
            <a:xfrm>
              <a:off x="4634" y="2593"/>
              <a:ext cx="364" cy="86"/>
            </a:xfrm>
            <a:prstGeom prst="flowChartTerminator">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4972" name="Text Box 12"/>
            <p:cNvSpPr txBox="1">
              <a:spLocks noChangeArrowheads="1"/>
            </p:cNvSpPr>
            <p:nvPr/>
          </p:nvSpPr>
          <p:spPr bwMode="auto">
            <a:xfrm>
              <a:off x="4516" y="2573"/>
              <a:ext cx="594" cy="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700">
                  <a:solidFill>
                    <a:srgbClr val="FF0000"/>
                  </a:solidFill>
                </a:rPr>
                <a:t>Anosmia</a:t>
              </a:r>
              <a:endParaRPr lang="en-US" sz="700"/>
            </a:p>
          </p:txBody>
        </p:sp>
        <p:sp>
          <p:nvSpPr>
            <p:cNvPr id="2344973" name="AutoShape 13"/>
            <p:cNvSpPr>
              <a:spLocks noChangeArrowheads="1"/>
            </p:cNvSpPr>
            <p:nvPr/>
          </p:nvSpPr>
          <p:spPr bwMode="auto">
            <a:xfrm>
              <a:off x="3528" y="2567"/>
              <a:ext cx="392" cy="86"/>
            </a:xfrm>
            <a:prstGeom prst="flowChartTerminator">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4974" name="Text Box 14"/>
            <p:cNvSpPr txBox="1">
              <a:spLocks noChangeArrowheads="1"/>
            </p:cNvSpPr>
            <p:nvPr/>
          </p:nvSpPr>
          <p:spPr bwMode="auto">
            <a:xfrm>
              <a:off x="3434" y="2547"/>
              <a:ext cx="594" cy="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700">
                  <a:solidFill>
                    <a:srgbClr val="FF0000"/>
                  </a:solidFill>
                </a:rPr>
                <a:t>Parkinsonism</a:t>
              </a:r>
              <a:endParaRPr lang="en-US" sz="700"/>
            </a:p>
          </p:txBody>
        </p:sp>
        <p:sp>
          <p:nvSpPr>
            <p:cNvPr id="2344975" name="AutoShape 15"/>
            <p:cNvSpPr>
              <a:spLocks noChangeArrowheads="1"/>
            </p:cNvSpPr>
            <p:nvPr/>
          </p:nvSpPr>
          <p:spPr bwMode="auto">
            <a:xfrm>
              <a:off x="3980" y="3023"/>
              <a:ext cx="540" cy="94"/>
            </a:xfrm>
            <a:prstGeom prst="flowChartTerminator">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4976" name="Text Box 16"/>
            <p:cNvSpPr txBox="1">
              <a:spLocks noChangeArrowheads="1"/>
            </p:cNvSpPr>
            <p:nvPr/>
          </p:nvSpPr>
          <p:spPr bwMode="auto">
            <a:xfrm>
              <a:off x="3920" y="3005"/>
              <a:ext cx="654" cy="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700">
                  <a:solidFill>
                    <a:srgbClr val="FF0000"/>
                  </a:solidFill>
                </a:rPr>
                <a:t>Autonomic dysfunction</a:t>
              </a:r>
              <a:endParaRPr lang="en-US" sz="700"/>
            </a:p>
          </p:txBody>
        </p:sp>
        <p:sp>
          <p:nvSpPr>
            <p:cNvPr id="2344977" name="AutoShape 17"/>
            <p:cNvSpPr>
              <a:spLocks noChangeArrowheads="1"/>
            </p:cNvSpPr>
            <p:nvPr/>
          </p:nvSpPr>
          <p:spPr bwMode="auto">
            <a:xfrm>
              <a:off x="3234" y="2321"/>
              <a:ext cx="364" cy="86"/>
            </a:xfrm>
            <a:prstGeom prst="flowChartTerminator">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4978" name="Text Box 18"/>
            <p:cNvSpPr txBox="1">
              <a:spLocks noChangeArrowheads="1"/>
            </p:cNvSpPr>
            <p:nvPr/>
          </p:nvSpPr>
          <p:spPr bwMode="auto">
            <a:xfrm>
              <a:off x="3116" y="2301"/>
              <a:ext cx="594" cy="1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800">
                  <a:solidFill>
                    <a:srgbClr val="FF0000"/>
                  </a:solidFill>
                </a:rPr>
                <a:t>Constipation</a:t>
              </a:r>
            </a:p>
          </p:txBody>
        </p:sp>
      </p:grpSp>
      <p:pic>
        <p:nvPicPr>
          <p:cNvPr id="2344979" name="Picture 19" descr="MG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3638"/>
            <a:ext cx="547688" cy="6143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4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4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715315" y="2000100"/>
            <a:ext cx="7956065" cy="832158"/>
          </a:xfrm>
          <a:prstGeom prst="rightArrow">
            <a:avLst>
              <a:gd name="adj1" fmla="val 50000"/>
              <a:gd name="adj2" fmla="val 83331"/>
            </a:avLst>
          </a:prstGeom>
          <a:solidFill>
            <a:schemeClr val="accent2">
              <a:lumMod val="40000"/>
              <a:lumOff val="60000"/>
            </a:schemeClr>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cxnSp>
        <p:nvCxnSpPr>
          <p:cNvPr id="26" name="Straight Connector 25"/>
          <p:cNvCxnSpPr>
            <a:endCxn id="3" idx="1"/>
          </p:cNvCxnSpPr>
          <p:nvPr/>
        </p:nvCxnSpPr>
        <p:spPr bwMode="auto">
          <a:xfrm flipH="1">
            <a:off x="715315" y="2416179"/>
            <a:ext cx="7912272" cy="0"/>
          </a:xfrm>
          <a:prstGeom prst="line">
            <a:avLst/>
          </a:prstGeom>
          <a:solidFill>
            <a:schemeClr val="accent1"/>
          </a:solidFill>
          <a:ln w="952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4115386" y="2210483"/>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7493000" y="2220008"/>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1" name="Rectangle 3"/>
          <p:cNvSpPr txBox="1">
            <a:spLocks noChangeArrowheads="1"/>
          </p:cNvSpPr>
          <p:nvPr/>
        </p:nvSpPr>
        <p:spPr>
          <a:xfrm>
            <a:off x="371376" y="1854108"/>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1800</a:t>
            </a:r>
            <a:endParaRPr lang="en-US" sz="1200" dirty="0">
              <a:solidFill>
                <a:schemeClr val="bg1"/>
              </a:solidFill>
              <a:effectLst>
                <a:outerShdw blurRad="38100" dist="38100" dir="2700000" algn="tl">
                  <a:srgbClr val="FFFFFF"/>
                </a:outerShdw>
              </a:effectLst>
              <a:latin typeface="Arial"/>
              <a:cs typeface="Arial"/>
            </a:endParaRPr>
          </a:p>
        </p:txBody>
      </p:sp>
      <p:sp>
        <p:nvSpPr>
          <p:cNvPr id="42" name="Rectangle 3"/>
          <p:cNvSpPr txBox="1">
            <a:spLocks noChangeArrowheads="1"/>
          </p:cNvSpPr>
          <p:nvPr/>
        </p:nvSpPr>
        <p:spPr>
          <a:xfrm>
            <a:off x="3749995" y="1875115"/>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1900</a:t>
            </a:r>
            <a:endParaRPr lang="en-US" sz="1200" dirty="0">
              <a:solidFill>
                <a:schemeClr val="bg1"/>
              </a:solidFill>
              <a:effectLst>
                <a:outerShdw blurRad="38100" dist="38100" dir="2700000" algn="tl">
                  <a:srgbClr val="FFFFFF"/>
                </a:outerShdw>
              </a:effectLst>
              <a:latin typeface="Arial"/>
              <a:cs typeface="Arial"/>
            </a:endParaRPr>
          </a:p>
        </p:txBody>
      </p:sp>
      <p:sp>
        <p:nvSpPr>
          <p:cNvPr id="43" name="Rectangle 3"/>
          <p:cNvSpPr txBox="1">
            <a:spLocks noChangeArrowheads="1"/>
          </p:cNvSpPr>
          <p:nvPr/>
        </p:nvSpPr>
        <p:spPr>
          <a:xfrm>
            <a:off x="7136799" y="1875114"/>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2000</a:t>
            </a:r>
            <a:endParaRPr lang="en-US" sz="1200" dirty="0">
              <a:solidFill>
                <a:schemeClr val="bg1"/>
              </a:solidFill>
              <a:effectLst>
                <a:outerShdw blurRad="38100" dist="38100" dir="2700000" algn="tl">
                  <a:srgbClr val="FFFFFF"/>
                </a:outerShdw>
              </a:effectLst>
              <a:latin typeface="Arial"/>
              <a:cs typeface="Arial"/>
            </a:endParaRPr>
          </a:p>
        </p:txBody>
      </p:sp>
      <p:sp>
        <p:nvSpPr>
          <p:cNvPr id="47" name="Rectangle 3"/>
          <p:cNvSpPr txBox="1">
            <a:spLocks noChangeArrowheads="1"/>
          </p:cNvSpPr>
          <p:nvPr/>
        </p:nvSpPr>
        <p:spPr>
          <a:xfrm>
            <a:off x="7639558" y="1720930"/>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2023</a:t>
            </a:r>
            <a:endParaRPr lang="en-US" sz="1200" dirty="0">
              <a:solidFill>
                <a:schemeClr val="bg1"/>
              </a:solidFill>
              <a:effectLst>
                <a:outerShdw blurRad="38100" dist="38100" dir="2700000" algn="tl">
                  <a:srgbClr val="FFFFFF"/>
                </a:outerShdw>
              </a:effectLst>
              <a:latin typeface="Arial"/>
              <a:cs typeface="Arial"/>
            </a:endParaRPr>
          </a:p>
        </p:txBody>
      </p:sp>
      <p:grpSp>
        <p:nvGrpSpPr>
          <p:cNvPr id="80" name="Group 79"/>
          <p:cNvGrpSpPr/>
          <p:nvPr/>
        </p:nvGrpSpPr>
        <p:grpSpPr>
          <a:xfrm>
            <a:off x="4066158" y="2413095"/>
            <a:ext cx="1343674" cy="1309717"/>
            <a:chOff x="4057691" y="2413095"/>
            <a:chExt cx="1343674" cy="1309717"/>
          </a:xfrm>
        </p:grpSpPr>
        <p:cxnSp>
          <p:nvCxnSpPr>
            <p:cNvPr id="50" name="Straight Connector 49"/>
            <p:cNvCxnSpPr/>
            <p:nvPr/>
          </p:nvCxnSpPr>
          <p:spPr bwMode="auto">
            <a:xfrm>
              <a:off x="4726751" y="2413095"/>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 name="Rectangle 3"/>
            <p:cNvSpPr txBox="1">
              <a:spLocks noChangeArrowheads="1"/>
            </p:cNvSpPr>
            <p:nvPr/>
          </p:nvSpPr>
          <p:spPr>
            <a:xfrm>
              <a:off x="4057691" y="2828692"/>
              <a:ext cx="1343674"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1919</a:t>
              </a:r>
            </a:p>
            <a:p>
              <a:r>
                <a:rPr lang="en-US" sz="1200" dirty="0">
                  <a:solidFill>
                    <a:srgbClr val="FFFF00"/>
                  </a:solidFill>
                  <a:latin typeface="Arial"/>
                  <a:cs typeface="Arial"/>
                </a:rPr>
                <a:t>brain pathology localized to the </a:t>
              </a:r>
              <a:r>
                <a:rPr lang="en-US" sz="1200" i="1" dirty="0" err="1">
                  <a:solidFill>
                    <a:srgbClr val="FFFF00"/>
                  </a:solidFill>
                  <a:latin typeface="Arial"/>
                  <a:cs typeface="Arial"/>
                </a:rPr>
                <a:t>substantia</a:t>
              </a:r>
              <a:r>
                <a:rPr lang="en-US" sz="1200" i="1" dirty="0">
                  <a:solidFill>
                    <a:srgbClr val="FFFF00"/>
                  </a:solidFill>
                  <a:latin typeface="Arial"/>
                  <a:cs typeface="Arial"/>
                </a:rPr>
                <a:t> </a:t>
              </a:r>
              <a:r>
                <a:rPr lang="en-US" sz="1200" i="1" dirty="0" err="1">
                  <a:solidFill>
                    <a:srgbClr val="FFFF00"/>
                  </a:solidFill>
                  <a:latin typeface="Arial"/>
                  <a:cs typeface="Arial"/>
                </a:rPr>
                <a:t>nigra</a:t>
              </a:r>
              <a:r>
                <a:rPr lang="en-US" sz="1200" i="1" dirty="0">
                  <a:solidFill>
                    <a:srgbClr val="FFFF00"/>
                  </a:solidFill>
                  <a:latin typeface="Arial"/>
                  <a:cs typeface="Arial"/>
                </a:rPr>
                <a:t> </a:t>
              </a:r>
            </a:p>
            <a:p>
              <a:endParaRPr lang="en-US" sz="1200" i="1" dirty="0">
                <a:solidFill>
                  <a:srgbClr val="FFFF00"/>
                </a:solidFill>
                <a:latin typeface="Arial"/>
                <a:cs typeface="Arial"/>
              </a:endParaRPr>
            </a:p>
          </p:txBody>
        </p:sp>
      </p:grpSp>
      <p:sp>
        <p:nvSpPr>
          <p:cNvPr id="15" name="Oval 14"/>
          <p:cNvSpPr/>
          <p:nvPr/>
        </p:nvSpPr>
        <p:spPr bwMode="auto">
          <a:xfrm>
            <a:off x="6059389" y="236022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6" name="Oval 15"/>
          <p:cNvSpPr/>
          <p:nvPr/>
        </p:nvSpPr>
        <p:spPr bwMode="auto">
          <a:xfrm>
            <a:off x="4687882" y="2365329"/>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7" name="Oval 16"/>
          <p:cNvSpPr/>
          <p:nvPr/>
        </p:nvSpPr>
        <p:spPr bwMode="auto">
          <a:xfrm>
            <a:off x="6402577"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8" name="Oval 17"/>
          <p:cNvSpPr/>
          <p:nvPr/>
        </p:nvSpPr>
        <p:spPr bwMode="auto">
          <a:xfrm>
            <a:off x="6907044"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9" name="Oval 18"/>
          <p:cNvSpPr/>
          <p:nvPr/>
        </p:nvSpPr>
        <p:spPr bwMode="auto">
          <a:xfrm>
            <a:off x="7325136"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1" name="Oval 20"/>
          <p:cNvSpPr/>
          <p:nvPr/>
        </p:nvSpPr>
        <p:spPr bwMode="auto">
          <a:xfrm>
            <a:off x="7397098" y="2365328"/>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2" name="Oval 21"/>
          <p:cNvSpPr/>
          <p:nvPr/>
        </p:nvSpPr>
        <p:spPr bwMode="auto">
          <a:xfrm>
            <a:off x="7468942"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8" name="Oval 27"/>
          <p:cNvSpPr/>
          <p:nvPr/>
        </p:nvSpPr>
        <p:spPr bwMode="auto">
          <a:xfrm>
            <a:off x="7134190"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73" name="Rectangle 3"/>
          <p:cNvSpPr txBox="1">
            <a:spLocks noChangeArrowheads="1"/>
          </p:cNvSpPr>
          <p:nvPr/>
        </p:nvSpPr>
        <p:spPr>
          <a:xfrm>
            <a:off x="7339411" y="3041271"/>
            <a:ext cx="723497" cy="6815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25 years</a:t>
            </a:r>
            <a:endParaRPr lang="en-US" sz="1200" dirty="0">
              <a:solidFill>
                <a:schemeClr val="bg1"/>
              </a:solidFill>
              <a:effectLst>
                <a:outerShdw blurRad="38100" dist="38100" dir="2700000" algn="tl">
                  <a:srgbClr val="FFFFFF"/>
                </a:outerShdw>
              </a:effectLst>
              <a:latin typeface="Arial"/>
              <a:cs typeface="Arial"/>
            </a:endParaRPr>
          </a:p>
        </p:txBody>
      </p:sp>
      <p:cxnSp>
        <p:nvCxnSpPr>
          <p:cNvPr id="72" name="Straight Arrow Connector 71"/>
          <p:cNvCxnSpPr/>
          <p:nvPr/>
        </p:nvCxnSpPr>
        <p:spPr bwMode="auto">
          <a:xfrm>
            <a:off x="7810082" y="327023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6" name="Straight Arrow Connector 75"/>
          <p:cNvCxnSpPr/>
          <p:nvPr/>
        </p:nvCxnSpPr>
        <p:spPr bwMode="auto">
          <a:xfrm flipH="1">
            <a:off x="7363964" y="327664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Oval 19"/>
          <p:cNvSpPr/>
          <p:nvPr/>
        </p:nvSpPr>
        <p:spPr bwMode="auto">
          <a:xfrm>
            <a:off x="7546709" y="236551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2" name="Oval 31"/>
          <p:cNvSpPr/>
          <p:nvPr/>
        </p:nvSpPr>
        <p:spPr bwMode="auto">
          <a:xfrm>
            <a:off x="7621963"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3" name="Oval 22"/>
          <p:cNvSpPr/>
          <p:nvPr/>
        </p:nvSpPr>
        <p:spPr bwMode="auto">
          <a:xfrm>
            <a:off x="7687083"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3" name="Oval 32"/>
          <p:cNvSpPr/>
          <p:nvPr/>
        </p:nvSpPr>
        <p:spPr bwMode="auto">
          <a:xfrm>
            <a:off x="7753758"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4" name="Oval 23"/>
          <p:cNvSpPr/>
          <p:nvPr/>
        </p:nvSpPr>
        <p:spPr bwMode="auto">
          <a:xfrm>
            <a:off x="78045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4" name="Oval 33"/>
          <p:cNvSpPr/>
          <p:nvPr/>
        </p:nvSpPr>
        <p:spPr bwMode="auto">
          <a:xfrm>
            <a:off x="78553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3" name="Oval 82"/>
          <p:cNvSpPr/>
          <p:nvPr/>
        </p:nvSpPr>
        <p:spPr bwMode="auto">
          <a:xfrm>
            <a:off x="78966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4" name="Oval 83"/>
          <p:cNvSpPr/>
          <p:nvPr/>
        </p:nvSpPr>
        <p:spPr bwMode="auto">
          <a:xfrm>
            <a:off x="7931558"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5" name="Oval 84"/>
          <p:cNvSpPr/>
          <p:nvPr/>
        </p:nvSpPr>
        <p:spPr bwMode="auto">
          <a:xfrm>
            <a:off x="79601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nvGrpSpPr>
          <p:cNvPr id="79" name="Group 78"/>
          <p:cNvGrpSpPr/>
          <p:nvPr/>
        </p:nvGrpSpPr>
        <p:grpSpPr>
          <a:xfrm>
            <a:off x="570464" y="2421284"/>
            <a:ext cx="2134373" cy="1301528"/>
            <a:chOff x="570464" y="2421284"/>
            <a:chExt cx="2134373" cy="1301528"/>
          </a:xfrm>
        </p:grpSpPr>
        <p:cxnSp>
          <p:nvCxnSpPr>
            <p:cNvPr id="48" name="Straight Connector 47"/>
            <p:cNvCxnSpPr/>
            <p:nvPr/>
          </p:nvCxnSpPr>
          <p:spPr bwMode="auto">
            <a:xfrm>
              <a:off x="1304335" y="2421284"/>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Rectangle 3"/>
            <p:cNvSpPr txBox="1">
              <a:spLocks noChangeArrowheads="1"/>
            </p:cNvSpPr>
            <p:nvPr/>
          </p:nvSpPr>
          <p:spPr>
            <a:xfrm>
              <a:off x="570464" y="2836881"/>
              <a:ext cx="1473296" cy="88593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1817</a:t>
              </a:r>
            </a:p>
            <a:p>
              <a:r>
                <a:rPr lang="en-US" sz="1200" dirty="0">
                  <a:solidFill>
                    <a:srgbClr val="FFFF00"/>
                  </a:solidFill>
                  <a:latin typeface="Arial"/>
                  <a:cs typeface="Arial"/>
                </a:rPr>
                <a:t>James Parkinson’s “Shaking Palsy” published</a:t>
              </a:r>
            </a:p>
            <a:p>
              <a:endParaRPr lang="en-US" sz="1200" dirty="0">
                <a:solidFill>
                  <a:srgbClr val="FFFF00"/>
                </a:solidFill>
                <a:latin typeface="Arial"/>
                <a:cs typeface="Arial"/>
              </a:endParaRPr>
            </a:p>
          </p:txBody>
        </p:sp>
        <p:pic>
          <p:nvPicPr>
            <p:cNvPr id="25" name="Picture 24"/>
            <p:cNvPicPr>
              <a:picLocks noChangeAspect="1"/>
            </p:cNvPicPr>
            <p:nvPr/>
          </p:nvPicPr>
          <p:blipFill>
            <a:blip r:embed="rId3"/>
            <a:stretch>
              <a:fillRect/>
            </a:stretch>
          </p:blipFill>
          <p:spPr>
            <a:xfrm>
              <a:off x="2068803" y="2833636"/>
              <a:ext cx="635680" cy="858724"/>
            </a:xfrm>
            <a:prstGeom prst="rect">
              <a:avLst/>
            </a:prstGeom>
          </p:spPr>
        </p:pic>
        <p:sp>
          <p:nvSpPr>
            <p:cNvPr id="14" name="Rectangle 13"/>
            <p:cNvSpPr/>
            <p:nvPr/>
          </p:nvSpPr>
          <p:spPr bwMode="auto">
            <a:xfrm>
              <a:off x="2068803" y="2832741"/>
              <a:ext cx="636034" cy="87207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sp>
        <p:nvSpPr>
          <p:cNvPr id="4" name="Oval 3"/>
          <p:cNvSpPr/>
          <p:nvPr/>
        </p:nvSpPr>
        <p:spPr bwMode="auto">
          <a:xfrm>
            <a:off x="1249304" y="236234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91" name="Rectangle 3"/>
          <p:cNvSpPr txBox="1">
            <a:spLocks noChangeArrowheads="1"/>
          </p:cNvSpPr>
          <p:nvPr/>
        </p:nvSpPr>
        <p:spPr>
          <a:xfrm>
            <a:off x="0" y="740281"/>
            <a:ext cx="9144000" cy="8897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3000" b="1" dirty="0">
                <a:solidFill>
                  <a:srgbClr val="FFFF00"/>
                </a:solidFill>
                <a:latin typeface="Arial"/>
                <a:cs typeface="Arial"/>
              </a:rPr>
              <a:t>Accelerating Timeline of Parkinson’s Research</a:t>
            </a:r>
            <a:endParaRPr lang="en-US" sz="3000" dirty="0">
              <a:solidFill>
                <a:schemeClr val="bg1"/>
              </a:solidFill>
              <a:effectLst>
                <a:outerShdw blurRad="38100" dist="38100" dir="2700000" algn="tl">
                  <a:srgbClr val="FFFFFF"/>
                </a:outerShdw>
              </a:effectLst>
              <a:latin typeface="Arial"/>
              <a:cs typeface="Arial"/>
            </a:endParaRPr>
          </a:p>
        </p:txBody>
      </p:sp>
      <p:grpSp>
        <p:nvGrpSpPr>
          <p:cNvPr id="87" name="Group 86">
            <a:extLst>
              <a:ext uri="{FF2B5EF4-FFF2-40B4-BE49-F238E27FC236}">
                <a16:creationId xmlns:a16="http://schemas.microsoft.com/office/drawing/2014/main" id="{E9BD35AC-DDB9-FC48-8BD5-762D6EA7FCD4}"/>
              </a:ext>
            </a:extLst>
          </p:cNvPr>
          <p:cNvGrpSpPr/>
          <p:nvPr/>
        </p:nvGrpSpPr>
        <p:grpSpPr>
          <a:xfrm>
            <a:off x="5647140" y="2419503"/>
            <a:ext cx="922088" cy="1309717"/>
            <a:chOff x="5647140" y="2419503"/>
            <a:chExt cx="922088" cy="1309717"/>
          </a:xfrm>
        </p:grpSpPr>
        <p:cxnSp>
          <p:nvCxnSpPr>
            <p:cNvPr id="93" name="Straight Connector 92">
              <a:extLst>
                <a:ext uri="{FF2B5EF4-FFF2-40B4-BE49-F238E27FC236}">
                  <a16:creationId xmlns:a16="http://schemas.microsoft.com/office/drawing/2014/main" id="{EF56AF12-5134-514F-AD21-4ADFE6715C24}"/>
                </a:ext>
              </a:extLst>
            </p:cNvPr>
            <p:cNvCxnSpPr/>
            <p:nvPr/>
          </p:nvCxnSpPr>
          <p:spPr bwMode="auto">
            <a:xfrm>
              <a:off x="6105407" y="2419503"/>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4" name="Rectangle 3">
              <a:extLst>
                <a:ext uri="{FF2B5EF4-FFF2-40B4-BE49-F238E27FC236}">
                  <a16:creationId xmlns:a16="http://schemas.microsoft.com/office/drawing/2014/main" id="{B6991429-5580-C341-919B-11355D1A187D}"/>
                </a:ext>
              </a:extLst>
            </p:cNvPr>
            <p:cNvSpPr txBox="1">
              <a:spLocks noChangeArrowheads="1"/>
            </p:cNvSpPr>
            <p:nvPr/>
          </p:nvSpPr>
          <p:spPr>
            <a:xfrm>
              <a:off x="5647140" y="2835100"/>
              <a:ext cx="922088"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1960</a:t>
              </a:r>
            </a:p>
            <a:p>
              <a:r>
                <a:rPr lang="en-US" sz="1200" dirty="0">
                  <a:solidFill>
                    <a:srgbClr val="FFFF00"/>
                  </a:solidFill>
                  <a:latin typeface="Arial"/>
                  <a:cs typeface="Arial"/>
                </a:rPr>
                <a:t>dopamine low in</a:t>
              </a:r>
            </a:p>
            <a:p>
              <a:r>
                <a:rPr lang="en-US" sz="1200" dirty="0">
                  <a:solidFill>
                    <a:srgbClr val="FFFF00"/>
                  </a:solidFill>
                  <a:latin typeface="Arial"/>
                  <a:cs typeface="Arial"/>
                </a:rPr>
                <a:t>PD brain </a:t>
              </a:r>
              <a:endParaRPr lang="en-US" sz="1200" i="1" dirty="0">
                <a:solidFill>
                  <a:srgbClr val="FFFF00"/>
                </a:solidFill>
                <a:latin typeface="Arial"/>
                <a:cs typeface="Arial"/>
              </a:endParaRPr>
            </a:p>
          </p:txBody>
        </p:sp>
      </p:grpSp>
      <p:grpSp>
        <p:nvGrpSpPr>
          <p:cNvPr id="95" name="Group 94">
            <a:extLst>
              <a:ext uri="{FF2B5EF4-FFF2-40B4-BE49-F238E27FC236}">
                <a16:creationId xmlns:a16="http://schemas.microsoft.com/office/drawing/2014/main" id="{90668A01-3BD3-5840-AF16-B37001590526}"/>
              </a:ext>
            </a:extLst>
          </p:cNvPr>
          <p:cNvGrpSpPr/>
          <p:nvPr/>
        </p:nvGrpSpPr>
        <p:grpSpPr>
          <a:xfrm>
            <a:off x="6014493" y="1503725"/>
            <a:ext cx="871738" cy="894841"/>
            <a:chOff x="6014493" y="1503725"/>
            <a:chExt cx="871738" cy="894841"/>
          </a:xfrm>
        </p:grpSpPr>
        <p:cxnSp>
          <p:nvCxnSpPr>
            <p:cNvPr id="96" name="Straight Connector 95">
              <a:extLst>
                <a:ext uri="{FF2B5EF4-FFF2-40B4-BE49-F238E27FC236}">
                  <a16:creationId xmlns:a16="http://schemas.microsoft.com/office/drawing/2014/main" id="{23297959-348B-B540-9663-C32FA0F06C1B}"/>
                </a:ext>
              </a:extLst>
            </p:cNvPr>
            <p:cNvCxnSpPr/>
            <p:nvPr/>
          </p:nvCxnSpPr>
          <p:spPr bwMode="auto">
            <a:xfrm>
              <a:off x="6447585" y="1987933"/>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3">
              <a:extLst>
                <a:ext uri="{FF2B5EF4-FFF2-40B4-BE49-F238E27FC236}">
                  <a16:creationId xmlns:a16="http://schemas.microsoft.com/office/drawing/2014/main" id="{7668FD20-EAB0-304D-AB2C-74904E1A08BF}"/>
                </a:ext>
              </a:extLst>
            </p:cNvPr>
            <p:cNvSpPr txBox="1">
              <a:spLocks noChangeArrowheads="1"/>
            </p:cNvSpPr>
            <p:nvPr/>
          </p:nvSpPr>
          <p:spPr>
            <a:xfrm>
              <a:off x="6014493" y="1503725"/>
              <a:ext cx="871738" cy="49459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1968</a:t>
              </a:r>
            </a:p>
            <a:p>
              <a:r>
                <a:rPr lang="en-US" sz="1200" dirty="0">
                  <a:solidFill>
                    <a:srgbClr val="FFFF00"/>
                  </a:solidFill>
                  <a:latin typeface="Arial"/>
                  <a:cs typeface="Arial"/>
                </a:rPr>
                <a:t>levodopa</a:t>
              </a:r>
              <a:endParaRPr lang="en-US" sz="1200" i="1" dirty="0">
                <a:solidFill>
                  <a:srgbClr val="FFFF00"/>
                </a:solidFill>
                <a:effectLst>
                  <a:outerShdw blurRad="38100" dist="38100" dir="2700000" algn="tl">
                    <a:srgbClr val="FFFFFF"/>
                  </a:outerShdw>
                </a:effectLst>
                <a:latin typeface="Arial"/>
                <a:cs typeface="Arial"/>
              </a:endParaRPr>
            </a:p>
          </p:txBody>
        </p:sp>
      </p:grpSp>
      <p:sp>
        <p:nvSpPr>
          <p:cNvPr id="2" name="Rectangle 1">
            <a:extLst>
              <a:ext uri="{FF2B5EF4-FFF2-40B4-BE49-F238E27FC236}">
                <a16:creationId xmlns:a16="http://schemas.microsoft.com/office/drawing/2014/main" id="{985D796E-EE21-2997-F4A2-8D4768545921}"/>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5" name="Rectangle 8">
            <a:extLst>
              <a:ext uri="{FF2B5EF4-FFF2-40B4-BE49-F238E27FC236}">
                <a16:creationId xmlns:a16="http://schemas.microsoft.com/office/drawing/2014/main" id="{D206E0DC-4488-3B0D-1590-BE8A7DBEF4D9}"/>
              </a:ext>
            </a:extLst>
          </p:cNvPr>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pic>
        <p:nvPicPr>
          <p:cNvPr id="6" name="Picture 5">
            <a:extLst>
              <a:ext uri="{FF2B5EF4-FFF2-40B4-BE49-F238E27FC236}">
                <a16:creationId xmlns:a16="http://schemas.microsoft.com/office/drawing/2014/main" id="{94D483F7-9754-A837-C10A-A5B8FE44D5E4}"/>
              </a:ext>
            </a:extLst>
          </p:cNvPr>
          <p:cNvPicPr>
            <a:picLocks noChangeAspect="1"/>
          </p:cNvPicPr>
          <p:nvPr/>
        </p:nvPicPr>
        <p:blipFill>
          <a:blip r:embed="rId4"/>
          <a:stretch>
            <a:fillRect/>
          </a:stretch>
        </p:blipFill>
        <p:spPr>
          <a:xfrm>
            <a:off x="92214" y="92620"/>
            <a:ext cx="1972128" cy="451140"/>
          </a:xfrm>
          <a:prstGeom prst="rect">
            <a:avLst/>
          </a:prstGeom>
        </p:spPr>
      </p:pic>
    </p:spTree>
    <p:extLst>
      <p:ext uri="{BB962C8B-B14F-4D97-AF65-F5344CB8AC3E}">
        <p14:creationId xmlns:p14="http://schemas.microsoft.com/office/powerpoint/2010/main" val="68547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9" name="Text Box 3"/>
          <p:cNvSpPr txBox="1">
            <a:spLocks noChangeArrowheads="1"/>
          </p:cNvSpPr>
          <p:nvPr/>
        </p:nvSpPr>
        <p:spPr bwMode="auto">
          <a:xfrm rot="-5400000">
            <a:off x="3236912" y="5634038"/>
            <a:ext cx="7350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tx1"/>
                </a:solidFill>
              </a:rPr>
              <a:t>F. Netter</a:t>
            </a:r>
            <a:endParaRPr lang="en-US" sz="2400">
              <a:solidFill>
                <a:schemeClr val="tx1"/>
              </a:solidFill>
            </a:endParaRPr>
          </a:p>
        </p:txBody>
      </p:sp>
      <p:pic>
        <p:nvPicPr>
          <p:cNvPr id="19138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2809875" cy="5700713"/>
          </a:xfrm>
          <a:prstGeom prst="rect">
            <a:avLst/>
          </a:prstGeom>
          <a:noFill/>
          <a:extLst>
            <a:ext uri="{909E8E84-426E-40dd-AFC4-6F175D3DCCD1}">
              <a14:hiddenFill xmlns="" xmlns:a14="http://schemas.microsoft.com/office/drawing/2010/main">
                <a:solidFill>
                  <a:srgbClr val="FFFFFF"/>
                </a:solidFill>
              </a14:hiddenFill>
            </a:ext>
          </a:extLst>
        </p:spPr>
      </p:pic>
      <p:sp>
        <p:nvSpPr>
          <p:cNvPr id="1913869" name="Text Box 13"/>
          <p:cNvSpPr txBox="1">
            <a:spLocks noChangeArrowheads="1"/>
          </p:cNvSpPr>
          <p:nvPr/>
        </p:nvSpPr>
        <p:spPr bwMode="auto">
          <a:xfrm>
            <a:off x="4572000" y="309109"/>
            <a:ext cx="4135437" cy="2349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u="sng" dirty="0">
                <a:solidFill>
                  <a:srgbClr val="FFFF00"/>
                </a:solidFill>
                <a:effectLst>
                  <a:outerShdw blurRad="38100" dist="38100" dir="2700000" algn="tl">
                    <a:srgbClr val="000000"/>
                  </a:outerShdw>
                </a:effectLst>
              </a:rPr>
              <a:t>Classic Features of Parkinson</a:t>
            </a:r>
            <a:r>
              <a:rPr lang="ja-JP" altLang="en-US" sz="2400" u="sng">
                <a:solidFill>
                  <a:srgbClr val="FFFF00"/>
                </a:solidFill>
                <a:effectLst>
                  <a:outerShdw blurRad="38100" dist="38100" dir="2700000" algn="tl">
                    <a:srgbClr val="000000"/>
                  </a:outerShdw>
                </a:effectLst>
                <a:latin typeface="Arial"/>
              </a:rPr>
              <a:t>’</a:t>
            </a:r>
            <a:r>
              <a:rPr lang="en-US" sz="2400" u="sng" dirty="0">
                <a:solidFill>
                  <a:srgbClr val="FFFF00"/>
                </a:solidFill>
                <a:effectLst>
                  <a:outerShdw blurRad="38100" dist="38100" dir="2700000" algn="tl">
                    <a:srgbClr val="000000"/>
                  </a:outerShdw>
                </a:effectLst>
              </a:rPr>
              <a:t>s</a:t>
            </a:r>
            <a:endParaRPr lang="en-US" sz="2400" dirty="0">
              <a:solidFill>
                <a:srgbClr val="FFFF00"/>
              </a:solidFill>
              <a:effectLst>
                <a:outerShdw blurRad="38100" dist="38100" dir="2700000" algn="tl">
                  <a:srgbClr val="000000"/>
                </a:outerShdw>
              </a:effectLst>
            </a:endParaRPr>
          </a:p>
          <a:p>
            <a:pPr lvl="1">
              <a:spcBef>
                <a:spcPts val="800"/>
              </a:spcBef>
              <a:buFontTx/>
              <a:buChar char="•"/>
            </a:pPr>
            <a:r>
              <a:rPr lang="en-US" sz="2400" dirty="0">
                <a:solidFill>
                  <a:srgbClr val="FFFF00"/>
                </a:solidFill>
                <a:effectLst>
                  <a:outerShdw blurRad="38100" dist="38100" dir="2700000" algn="tl">
                    <a:srgbClr val="000000"/>
                  </a:outerShdw>
                </a:effectLst>
              </a:rPr>
              <a:t> </a:t>
            </a:r>
            <a:r>
              <a:rPr lang="en-US" sz="2400" dirty="0">
                <a:solidFill>
                  <a:schemeClr val="bg1"/>
                </a:solidFill>
                <a:effectLst>
                  <a:outerShdw blurRad="38100" dist="38100" dir="2700000" algn="tl">
                    <a:srgbClr val="000000"/>
                  </a:outerShdw>
                </a:effectLst>
              </a:rPr>
              <a:t>Slowness</a:t>
            </a:r>
          </a:p>
          <a:p>
            <a:pPr lvl="1">
              <a:spcBef>
                <a:spcPts val="800"/>
              </a:spcBef>
              <a:buFontTx/>
              <a:buChar char="•"/>
            </a:pPr>
            <a:r>
              <a:rPr lang="en-US" sz="2400" dirty="0">
                <a:solidFill>
                  <a:schemeClr val="bg1"/>
                </a:solidFill>
                <a:effectLst>
                  <a:outerShdw blurRad="38100" dist="38100" dir="2700000" algn="tl">
                    <a:srgbClr val="000000"/>
                  </a:outerShdw>
                </a:effectLst>
              </a:rPr>
              <a:t> Rigidity of muscles</a:t>
            </a:r>
          </a:p>
          <a:p>
            <a:pPr lvl="1">
              <a:spcBef>
                <a:spcPts val="800"/>
              </a:spcBef>
              <a:buFontTx/>
              <a:buChar char="•"/>
            </a:pPr>
            <a:r>
              <a:rPr lang="en-US" sz="2400" dirty="0">
                <a:solidFill>
                  <a:schemeClr val="bg1"/>
                </a:solidFill>
                <a:effectLst>
                  <a:outerShdw blurRad="38100" dist="38100" dir="2700000" algn="tl">
                    <a:srgbClr val="000000"/>
                  </a:outerShdw>
                </a:effectLst>
              </a:rPr>
              <a:t> Tremor at rest</a:t>
            </a:r>
          </a:p>
          <a:p>
            <a:pPr lvl="1">
              <a:spcBef>
                <a:spcPts val="800"/>
              </a:spcBef>
              <a:buFontTx/>
              <a:buChar char="•"/>
            </a:pPr>
            <a:r>
              <a:rPr lang="en-US" sz="2400" dirty="0">
                <a:solidFill>
                  <a:schemeClr val="bg1"/>
                </a:solidFill>
                <a:effectLst>
                  <a:outerShdw blurRad="38100" dist="38100" dir="2700000" algn="tl">
                    <a:srgbClr val="000000"/>
                  </a:outerShdw>
                </a:effectLst>
              </a:rPr>
              <a:t> Balance difficulty</a:t>
            </a:r>
          </a:p>
        </p:txBody>
      </p:sp>
      <p:sp>
        <p:nvSpPr>
          <p:cNvPr id="1913870" name="Text Box 14"/>
          <p:cNvSpPr txBox="1">
            <a:spLocks noChangeArrowheads="1"/>
          </p:cNvSpPr>
          <p:nvPr/>
        </p:nvSpPr>
        <p:spPr bwMode="auto">
          <a:xfrm>
            <a:off x="4610100" y="3126918"/>
            <a:ext cx="4135438" cy="257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u="sng" dirty="0">
                <a:solidFill>
                  <a:srgbClr val="FFFF00"/>
                </a:solidFill>
                <a:effectLst>
                  <a:outerShdw blurRad="38100" dist="38100" dir="2700000" algn="tl">
                    <a:srgbClr val="000000"/>
                  </a:outerShdw>
                </a:effectLst>
              </a:rPr>
              <a:t>Common Non-motor Features</a:t>
            </a:r>
            <a:endParaRPr lang="en-US" sz="2400" dirty="0">
              <a:solidFill>
                <a:srgbClr val="FFFF00"/>
              </a:solidFill>
              <a:effectLst>
                <a:outerShdw blurRad="38100" dist="38100" dir="2700000" algn="tl">
                  <a:srgbClr val="000000"/>
                </a:outerShdw>
              </a:effectLst>
            </a:endParaRPr>
          </a:p>
          <a:p>
            <a:pPr lvl="1">
              <a:spcBef>
                <a:spcPts val="800"/>
              </a:spcBef>
              <a:buFontTx/>
              <a:buChar char="•"/>
            </a:pPr>
            <a:r>
              <a:rPr lang="en-US" sz="2400" dirty="0">
                <a:solidFill>
                  <a:schemeClr val="bg1"/>
                </a:solidFill>
                <a:effectLst>
                  <a:outerShdw blurRad="38100" dist="38100" dir="2700000" algn="tl">
                    <a:srgbClr val="000000"/>
                  </a:outerShdw>
                </a:effectLst>
              </a:rPr>
              <a:t> </a:t>
            </a:r>
            <a:r>
              <a:rPr lang="en-US" sz="2000" dirty="0">
                <a:solidFill>
                  <a:schemeClr val="bg1"/>
                </a:solidFill>
                <a:effectLst>
                  <a:outerShdw blurRad="38100" dist="38100" dir="2700000" algn="tl">
                    <a:srgbClr val="000000"/>
                  </a:outerShdw>
                </a:effectLst>
              </a:rPr>
              <a:t>Reduced sense of smell</a:t>
            </a:r>
          </a:p>
          <a:p>
            <a:pPr lvl="1">
              <a:spcBef>
                <a:spcPts val="800"/>
              </a:spcBef>
              <a:buFontTx/>
              <a:buChar char="•"/>
            </a:pPr>
            <a:r>
              <a:rPr lang="en-US" sz="2000" dirty="0">
                <a:solidFill>
                  <a:schemeClr val="bg1"/>
                </a:solidFill>
                <a:effectLst>
                  <a:outerShdw blurRad="38100" dist="38100" dir="2700000" algn="tl">
                    <a:srgbClr val="000000"/>
                  </a:outerShdw>
                </a:effectLst>
              </a:rPr>
              <a:t> Constipation, dysautonomia</a:t>
            </a:r>
          </a:p>
          <a:p>
            <a:pPr lvl="1">
              <a:spcBef>
                <a:spcPts val="800"/>
              </a:spcBef>
              <a:buFontTx/>
              <a:buChar char="•"/>
            </a:pPr>
            <a:r>
              <a:rPr lang="en-US" sz="2000" dirty="0">
                <a:solidFill>
                  <a:schemeClr val="bg1"/>
                </a:solidFill>
                <a:effectLst>
                  <a:outerShdw blurRad="38100" dist="38100" dir="2700000" algn="tl">
                    <a:srgbClr val="000000"/>
                  </a:outerShdw>
                </a:effectLst>
              </a:rPr>
              <a:t> REM Sleep Behavior Disorder</a:t>
            </a:r>
          </a:p>
          <a:p>
            <a:pPr lvl="1">
              <a:spcBef>
                <a:spcPts val="800"/>
              </a:spcBef>
              <a:buFontTx/>
              <a:buChar char="•"/>
            </a:pPr>
            <a:r>
              <a:rPr lang="en-US" sz="2000" dirty="0">
                <a:solidFill>
                  <a:schemeClr val="bg1"/>
                </a:solidFill>
                <a:effectLst>
                  <a:outerShdw blurRad="38100" dist="38100" dir="2700000" algn="tl">
                    <a:srgbClr val="000000"/>
                  </a:outerShdw>
                </a:effectLst>
              </a:rPr>
              <a:t> Depression, anxiety, psychosis</a:t>
            </a:r>
          </a:p>
          <a:p>
            <a:pPr lvl="1">
              <a:spcBef>
                <a:spcPts val="800"/>
              </a:spcBef>
              <a:buFontTx/>
              <a:buChar char="•"/>
            </a:pPr>
            <a:r>
              <a:rPr lang="en-US" sz="2000" dirty="0">
                <a:solidFill>
                  <a:schemeClr val="bg1"/>
                </a:solidFill>
                <a:effectLst>
                  <a:outerShdw blurRad="38100" dist="38100" dir="2700000" algn="tl">
                    <a:srgbClr val="000000"/>
                  </a:outerShdw>
                </a:effectLst>
              </a:rPr>
              <a:t> Cognitive difficulty</a:t>
            </a:r>
          </a:p>
        </p:txBody>
      </p:sp>
      <p:sp>
        <p:nvSpPr>
          <p:cNvPr id="2" name="Rectangle 1">
            <a:extLst>
              <a:ext uri="{FF2B5EF4-FFF2-40B4-BE49-F238E27FC236}">
                <a16:creationId xmlns:a16="http://schemas.microsoft.com/office/drawing/2014/main" id="{9C5CF939-8CC1-5F46-A5F0-9604BAC9089C}"/>
              </a:ext>
            </a:extLst>
          </p:cNvPr>
          <p:cNvSpPr/>
          <p:nvPr/>
        </p:nvSpPr>
        <p:spPr bwMode="auto">
          <a:xfrm>
            <a:off x="4229100" y="2988129"/>
            <a:ext cx="4516438" cy="2873814"/>
          </a:xfrm>
          <a:prstGeom prst="rect">
            <a:avLst/>
          </a:pr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 name="TextBox 2">
            <a:extLst>
              <a:ext uri="{FF2B5EF4-FFF2-40B4-BE49-F238E27FC236}">
                <a16:creationId xmlns:a16="http://schemas.microsoft.com/office/drawing/2014/main" id="{E66E6924-11D9-00B9-CF63-E30FC622D5CE}"/>
              </a:ext>
            </a:extLst>
          </p:cNvPr>
          <p:cNvSpPr txBox="1"/>
          <p:nvPr/>
        </p:nvSpPr>
        <p:spPr>
          <a:xfrm>
            <a:off x="7364186" y="1950584"/>
            <a:ext cx="1208314" cy="707886"/>
          </a:xfrm>
          <a:prstGeom prst="rect">
            <a:avLst/>
          </a:prstGeom>
          <a:noFill/>
        </p:spPr>
        <p:txBody>
          <a:bodyPr wrap="square" rtlCol="0">
            <a:spAutoFit/>
          </a:bodyPr>
          <a:lstStyle/>
          <a:p>
            <a:r>
              <a:rPr lang="en-US" sz="4000" dirty="0">
                <a:solidFill>
                  <a:srgbClr val="FFFF00"/>
                </a:solidFill>
              </a:rPr>
              <a:t>*</a:t>
            </a:r>
          </a:p>
        </p:txBody>
      </p:sp>
      <p:sp>
        <p:nvSpPr>
          <p:cNvPr id="4" name="TextBox 3">
            <a:extLst>
              <a:ext uri="{FF2B5EF4-FFF2-40B4-BE49-F238E27FC236}">
                <a16:creationId xmlns:a16="http://schemas.microsoft.com/office/drawing/2014/main" id="{11AAC792-CE98-D2B9-0711-BC5F9B0C9139}"/>
              </a:ext>
            </a:extLst>
          </p:cNvPr>
          <p:cNvSpPr txBox="1"/>
          <p:nvPr/>
        </p:nvSpPr>
        <p:spPr>
          <a:xfrm>
            <a:off x="7249886" y="5137725"/>
            <a:ext cx="1208314" cy="707886"/>
          </a:xfrm>
          <a:prstGeom prst="rect">
            <a:avLst/>
          </a:prstGeom>
          <a:noFill/>
        </p:spPr>
        <p:txBody>
          <a:bodyPr wrap="square" rtlCol="0">
            <a:spAutoFit/>
          </a:bodyPr>
          <a:lstStyle/>
          <a:p>
            <a:r>
              <a:rPr lang="en-US" sz="4000" dirty="0">
                <a:solidFill>
                  <a:srgbClr val="FFFF00"/>
                </a:solidFill>
              </a:rPr>
              <a:t>*</a:t>
            </a:r>
          </a:p>
        </p:txBody>
      </p:sp>
      <p:sp>
        <p:nvSpPr>
          <p:cNvPr id="5" name="TextBox 4">
            <a:extLst>
              <a:ext uri="{FF2B5EF4-FFF2-40B4-BE49-F238E27FC236}">
                <a16:creationId xmlns:a16="http://schemas.microsoft.com/office/drawing/2014/main" id="{BCBB2675-4400-5DE0-399B-9DA1721755A4}"/>
              </a:ext>
            </a:extLst>
          </p:cNvPr>
          <p:cNvSpPr txBox="1"/>
          <p:nvPr/>
        </p:nvSpPr>
        <p:spPr>
          <a:xfrm>
            <a:off x="3604418" y="6002774"/>
            <a:ext cx="5876926" cy="707886"/>
          </a:xfrm>
          <a:prstGeom prst="rect">
            <a:avLst/>
          </a:prstGeom>
          <a:noFill/>
        </p:spPr>
        <p:txBody>
          <a:bodyPr wrap="square" rtlCol="0">
            <a:spAutoFit/>
          </a:bodyPr>
          <a:lstStyle/>
          <a:p>
            <a:r>
              <a:rPr lang="en-US" sz="4000" dirty="0">
                <a:solidFill>
                  <a:srgbClr val="FFFF00"/>
                </a:solidFill>
              </a:rPr>
              <a:t>*</a:t>
            </a:r>
            <a:r>
              <a:rPr lang="en-US" sz="2200" dirty="0">
                <a:solidFill>
                  <a:srgbClr val="FFFF00"/>
                </a:solidFill>
                <a:latin typeface="Arial" panose="020B0604020202020204" pitchFamily="34" charset="0"/>
                <a:cs typeface="Arial" panose="020B0604020202020204" pitchFamily="34" charset="0"/>
              </a:rPr>
              <a:t>Balance + cognitive deficits</a:t>
            </a:r>
            <a:r>
              <a:rPr lang="en-US" sz="2400" dirty="0">
                <a:solidFill>
                  <a:srgbClr val="FFFF00"/>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sym typeface="Wingdings" pitchFamily="2" charset="2"/>
              </a:rPr>
              <a:t> </a:t>
            </a:r>
            <a:endParaRPr lang="en-US" sz="2400" dirty="0">
              <a:solidFill>
                <a:srgbClr val="FFFF00"/>
              </a:solidFill>
              <a:latin typeface="Arial" panose="020B0604020202020204" pitchFamily="34" charset="0"/>
              <a:cs typeface="Arial" panose="020B0604020202020204" pitchFamily="34" charset="0"/>
            </a:endParaRPr>
          </a:p>
        </p:txBody>
      </p:sp>
      <p:pic>
        <p:nvPicPr>
          <p:cNvPr id="6" name="Graphic 5" descr="Bone with solid fill">
            <a:extLst>
              <a:ext uri="{FF2B5EF4-FFF2-40B4-BE49-F238E27FC236}">
                <a16:creationId xmlns:a16="http://schemas.microsoft.com/office/drawing/2014/main" id="{80759FA4-A6FD-0889-1C5E-5092696E54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22458">
            <a:off x="7849006" y="5932513"/>
            <a:ext cx="949925" cy="949925"/>
          </a:xfrm>
          <a:prstGeom prst="rect">
            <a:avLst/>
          </a:prstGeom>
        </p:spPr>
      </p:pic>
      <p:sp>
        <p:nvSpPr>
          <p:cNvPr id="7" name="Freeform 6">
            <a:extLst>
              <a:ext uri="{FF2B5EF4-FFF2-40B4-BE49-F238E27FC236}">
                <a16:creationId xmlns:a16="http://schemas.microsoft.com/office/drawing/2014/main" id="{2DCDF5DE-92CC-F344-020C-615ECBF3F12A}"/>
              </a:ext>
            </a:extLst>
          </p:cNvPr>
          <p:cNvSpPr/>
          <p:nvPr/>
        </p:nvSpPr>
        <p:spPr bwMode="auto">
          <a:xfrm>
            <a:off x="8273667" y="6334700"/>
            <a:ext cx="104661" cy="159744"/>
          </a:xfrm>
          <a:custGeom>
            <a:avLst/>
            <a:gdLst>
              <a:gd name="connsiteX0" fmla="*/ 0 w 82627"/>
              <a:gd name="connsiteY0" fmla="*/ 0 h 143219"/>
              <a:gd name="connsiteX1" fmla="*/ 0 w 82627"/>
              <a:gd name="connsiteY1" fmla="*/ 0 h 143219"/>
              <a:gd name="connsiteX2" fmla="*/ 55085 w 82627"/>
              <a:gd name="connsiteY2" fmla="*/ 11017 h 143219"/>
              <a:gd name="connsiteX3" fmla="*/ 82627 w 82627"/>
              <a:gd name="connsiteY3" fmla="*/ 16525 h 143219"/>
              <a:gd name="connsiteX4" fmla="*/ 0 w 82627"/>
              <a:gd name="connsiteY4" fmla="*/ 99151 h 143219"/>
              <a:gd name="connsiteX5" fmla="*/ 71610 w 82627"/>
              <a:gd name="connsiteY5" fmla="*/ 77118 h 143219"/>
              <a:gd name="connsiteX6" fmla="*/ 66102 w 82627"/>
              <a:gd name="connsiteY6" fmla="*/ 143219 h 143219"/>
              <a:gd name="connsiteX7" fmla="*/ 66102 w 82627"/>
              <a:gd name="connsiteY7" fmla="*/ 143219 h 1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7" h="143219">
                <a:moveTo>
                  <a:pt x="0" y="0"/>
                </a:moveTo>
                <a:lnTo>
                  <a:pt x="0" y="0"/>
                </a:lnTo>
                <a:lnTo>
                  <a:pt x="55085" y="11017"/>
                </a:lnTo>
                <a:cubicBezTo>
                  <a:pt x="82868" y="16970"/>
                  <a:pt x="68586" y="16525"/>
                  <a:pt x="82627" y="16525"/>
                </a:cubicBezTo>
                <a:lnTo>
                  <a:pt x="0" y="99151"/>
                </a:lnTo>
                <a:lnTo>
                  <a:pt x="71610" y="77118"/>
                </a:lnTo>
                <a:lnTo>
                  <a:pt x="66102" y="143219"/>
                </a:lnTo>
                <a:lnTo>
                  <a:pt x="66102" y="143219"/>
                </a:lnTo>
              </a:path>
            </a:pathLst>
          </a:custGeom>
          <a:no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4E6D655-3F48-72A4-7F41-65E87242C8CC}"/>
              </a:ext>
            </a:extLst>
          </p:cNvPr>
          <p:cNvGrpSpPr/>
          <p:nvPr/>
        </p:nvGrpSpPr>
        <p:grpSpPr>
          <a:xfrm>
            <a:off x="247135" y="2355211"/>
            <a:ext cx="8649730" cy="4348712"/>
            <a:chOff x="247135" y="1779396"/>
            <a:chExt cx="8649730" cy="4348712"/>
          </a:xfrm>
        </p:grpSpPr>
        <p:pic>
          <p:nvPicPr>
            <p:cNvPr id="2" name="Picture 1">
              <a:extLst>
                <a:ext uri="{FF2B5EF4-FFF2-40B4-BE49-F238E27FC236}">
                  <a16:creationId xmlns:a16="http://schemas.microsoft.com/office/drawing/2014/main" id="{BA8C7256-5049-A9EC-A956-3AFA6CBF86DA}"/>
                </a:ext>
              </a:extLst>
            </p:cNvPr>
            <p:cNvPicPr>
              <a:picLocks noChangeAspect="1"/>
            </p:cNvPicPr>
            <p:nvPr/>
          </p:nvPicPr>
          <p:blipFill>
            <a:blip r:embed="rId3"/>
            <a:stretch>
              <a:fillRect/>
            </a:stretch>
          </p:blipFill>
          <p:spPr>
            <a:xfrm>
              <a:off x="247135" y="1779396"/>
              <a:ext cx="8649730" cy="4312472"/>
            </a:xfrm>
            <a:prstGeom prst="rect">
              <a:avLst/>
            </a:prstGeom>
          </p:spPr>
        </p:pic>
        <p:sp>
          <p:nvSpPr>
            <p:cNvPr id="1902599" name="Rectangle 7"/>
            <p:cNvSpPr>
              <a:spLocks noChangeArrowheads="1"/>
            </p:cNvSpPr>
            <p:nvPr/>
          </p:nvSpPr>
          <p:spPr bwMode="auto">
            <a:xfrm>
              <a:off x="247135" y="1779396"/>
              <a:ext cx="8649730" cy="4348712"/>
            </a:xfrm>
            <a:prstGeom prst="rect">
              <a:avLst/>
            </a:prstGeom>
            <a:noFill/>
            <a:ln w="571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02598" name="Text Box 6"/>
          <p:cNvSpPr txBox="1">
            <a:spLocks noChangeArrowheads="1"/>
          </p:cNvSpPr>
          <p:nvPr/>
        </p:nvSpPr>
        <p:spPr bwMode="auto">
          <a:xfrm>
            <a:off x="171929" y="397318"/>
            <a:ext cx="8791575"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900" b="1" dirty="0">
                <a:solidFill>
                  <a:srgbClr val="FFFF00"/>
                </a:solidFill>
                <a:effectLst>
                  <a:outerShdw blurRad="38100" dist="38100" dir="2700000" algn="tl">
                    <a:srgbClr val="000000"/>
                  </a:outerShdw>
                </a:effectLst>
                <a:latin typeface="Arial" charset="0"/>
              </a:rPr>
              <a:t>“Oh, East is East, and West is West, and never the twain shall meet, …”</a:t>
            </a:r>
          </a:p>
        </p:txBody>
      </p:sp>
      <p:pic>
        <p:nvPicPr>
          <p:cNvPr id="3" name="Picture 2">
            <a:extLst>
              <a:ext uri="{FF2B5EF4-FFF2-40B4-BE49-F238E27FC236}">
                <a16:creationId xmlns:a16="http://schemas.microsoft.com/office/drawing/2014/main" id="{63909DB7-12BC-141B-7C5D-F04F57F1B12E}"/>
              </a:ext>
            </a:extLst>
          </p:cNvPr>
          <p:cNvPicPr>
            <a:picLocks noChangeAspect="1"/>
          </p:cNvPicPr>
          <p:nvPr/>
        </p:nvPicPr>
        <p:blipFill>
          <a:blip r:embed="rId4"/>
          <a:stretch>
            <a:fillRect/>
          </a:stretch>
        </p:blipFill>
        <p:spPr>
          <a:xfrm>
            <a:off x="7105284" y="3221517"/>
            <a:ext cx="880236" cy="1155731"/>
          </a:xfrm>
          <a:prstGeom prst="rect">
            <a:avLst/>
          </a:prstGeom>
          <a:effectLst>
            <a:softEdge rad="63500"/>
          </a:effectLst>
        </p:spPr>
      </p:pic>
      <p:pic>
        <p:nvPicPr>
          <p:cNvPr id="5" name="Picture 4" descr="A close-up of a person smiling&#10;&#10;Description automatically generated">
            <a:extLst>
              <a:ext uri="{FF2B5EF4-FFF2-40B4-BE49-F238E27FC236}">
                <a16:creationId xmlns:a16="http://schemas.microsoft.com/office/drawing/2014/main" id="{62BB7E40-8C98-9770-05EC-9B48C1422135}"/>
              </a:ext>
            </a:extLst>
          </p:cNvPr>
          <p:cNvPicPr>
            <a:picLocks noChangeAspect="1"/>
          </p:cNvPicPr>
          <p:nvPr/>
        </p:nvPicPr>
        <p:blipFill>
          <a:blip r:embed="rId5"/>
          <a:stretch>
            <a:fillRect/>
          </a:stretch>
        </p:blipFill>
        <p:spPr>
          <a:xfrm>
            <a:off x="1147728" y="3311179"/>
            <a:ext cx="880236" cy="1045521"/>
          </a:xfrm>
          <a:prstGeom prst="rect">
            <a:avLst/>
          </a:prstGeom>
          <a:effectLst>
            <a:softEdge rad="63500"/>
          </a:effectLst>
        </p:spPr>
      </p:pic>
      <p:pic>
        <p:nvPicPr>
          <p:cNvPr id="9" name="Graphic 8" descr="Bone with solid fill">
            <a:extLst>
              <a:ext uri="{FF2B5EF4-FFF2-40B4-BE49-F238E27FC236}">
                <a16:creationId xmlns:a16="http://schemas.microsoft.com/office/drawing/2014/main" id="{288178BA-B9F5-4F30-DB9D-FE9CF1CF9C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9335" y="4328845"/>
            <a:ext cx="1071985" cy="1071985"/>
          </a:xfrm>
          <a:prstGeom prst="rect">
            <a:avLst/>
          </a:prstGeom>
        </p:spPr>
      </p:pic>
      <p:pic>
        <p:nvPicPr>
          <p:cNvPr id="11" name="Graphic 10" descr="Heart with solid fill">
            <a:extLst>
              <a:ext uri="{FF2B5EF4-FFF2-40B4-BE49-F238E27FC236}">
                <a16:creationId xmlns:a16="http://schemas.microsoft.com/office/drawing/2014/main" id="{5BD6C9C8-A63A-AE64-D0C7-14B1C5BD52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4334" y="4337836"/>
            <a:ext cx="1071985" cy="1071985"/>
          </a:xfrm>
          <a:prstGeom prst="rect">
            <a:avLst/>
          </a:prstGeom>
        </p:spPr>
      </p:pic>
      <p:pic>
        <p:nvPicPr>
          <p:cNvPr id="15" name="Graphic 14" descr="Brain in head with solid fill">
            <a:extLst>
              <a:ext uri="{FF2B5EF4-FFF2-40B4-BE49-F238E27FC236}">
                <a16:creationId xmlns:a16="http://schemas.microsoft.com/office/drawing/2014/main" id="{8D503423-CDFA-C8A3-34A1-CCAD021D09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1854" y="4337836"/>
            <a:ext cx="1071985" cy="1071985"/>
          </a:xfrm>
          <a:prstGeom prst="rect">
            <a:avLst/>
          </a:prstGeom>
        </p:spPr>
      </p:pic>
      <p:pic>
        <p:nvPicPr>
          <p:cNvPr id="19" name="Graphic 18" descr="Eye with solid fill">
            <a:extLst>
              <a:ext uri="{FF2B5EF4-FFF2-40B4-BE49-F238E27FC236}">
                <a16:creationId xmlns:a16="http://schemas.microsoft.com/office/drawing/2014/main" id="{F3B522ED-ABB9-4B86-083B-9E159FF072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36834" y="4337836"/>
            <a:ext cx="1071985" cy="1071985"/>
          </a:xfrm>
          <a:prstGeom prst="rect">
            <a:avLst/>
          </a:prstGeom>
        </p:spPr>
      </p:pic>
      <p:grpSp>
        <p:nvGrpSpPr>
          <p:cNvPr id="50" name="Group 49">
            <a:extLst>
              <a:ext uri="{FF2B5EF4-FFF2-40B4-BE49-F238E27FC236}">
                <a16:creationId xmlns:a16="http://schemas.microsoft.com/office/drawing/2014/main" id="{53494FE2-3544-BBF9-2B1D-DB7D2F20B23D}"/>
              </a:ext>
            </a:extLst>
          </p:cNvPr>
          <p:cNvGrpSpPr/>
          <p:nvPr/>
        </p:nvGrpSpPr>
        <p:grpSpPr>
          <a:xfrm>
            <a:off x="1051854" y="768069"/>
            <a:ext cx="7040292" cy="4971457"/>
            <a:chOff x="1051854" y="697835"/>
            <a:chExt cx="7040292" cy="4971457"/>
          </a:xfrm>
        </p:grpSpPr>
        <p:sp>
          <p:nvSpPr>
            <p:cNvPr id="31" name="Block Arc 30">
              <a:extLst>
                <a:ext uri="{FF2B5EF4-FFF2-40B4-BE49-F238E27FC236}">
                  <a16:creationId xmlns:a16="http://schemas.microsoft.com/office/drawing/2014/main" id="{33DCABD4-F073-D51B-BBB5-BEE5E7299F58}"/>
                </a:ext>
              </a:extLst>
            </p:cNvPr>
            <p:cNvSpPr/>
            <p:nvPr/>
          </p:nvSpPr>
          <p:spPr bwMode="auto">
            <a:xfrm>
              <a:off x="1051854" y="697835"/>
              <a:ext cx="7040292" cy="4971457"/>
            </a:xfrm>
            <a:prstGeom prst="blockArc">
              <a:avLst>
                <a:gd name="adj1" fmla="val 10744816"/>
                <a:gd name="adj2" fmla="val 21599835"/>
                <a:gd name="adj3" fmla="val 5013"/>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0" name="Block Arc 39">
              <a:extLst>
                <a:ext uri="{FF2B5EF4-FFF2-40B4-BE49-F238E27FC236}">
                  <a16:creationId xmlns:a16="http://schemas.microsoft.com/office/drawing/2014/main" id="{C790A978-B672-3C7A-8158-520A014D9CDC}"/>
                </a:ext>
              </a:extLst>
            </p:cNvPr>
            <p:cNvSpPr/>
            <p:nvPr/>
          </p:nvSpPr>
          <p:spPr bwMode="auto">
            <a:xfrm>
              <a:off x="1299411" y="938462"/>
              <a:ext cx="6547590" cy="4487780"/>
            </a:xfrm>
            <a:prstGeom prst="blockArc">
              <a:avLst>
                <a:gd name="adj1" fmla="val 10744816"/>
                <a:gd name="adj2" fmla="val 21599835"/>
                <a:gd name="adj3" fmla="val 5013"/>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6" name="Block Arc 45">
              <a:extLst>
                <a:ext uri="{FF2B5EF4-FFF2-40B4-BE49-F238E27FC236}">
                  <a16:creationId xmlns:a16="http://schemas.microsoft.com/office/drawing/2014/main" id="{A19EFD5D-8990-1AE7-89DE-7F295F668F11}"/>
                </a:ext>
              </a:extLst>
            </p:cNvPr>
            <p:cNvSpPr/>
            <p:nvPr/>
          </p:nvSpPr>
          <p:spPr bwMode="auto">
            <a:xfrm>
              <a:off x="1523727" y="1142214"/>
              <a:ext cx="6087980" cy="4079970"/>
            </a:xfrm>
            <a:prstGeom prst="blockArc">
              <a:avLst>
                <a:gd name="adj1" fmla="val 10744816"/>
                <a:gd name="adj2" fmla="val 21599835"/>
                <a:gd name="adj3" fmla="val 5013"/>
              </a:avLst>
            </a:prstGeom>
            <a:solidFill>
              <a:srgbClr val="FFFF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7" name="Block Arc 46">
              <a:extLst>
                <a:ext uri="{FF2B5EF4-FFF2-40B4-BE49-F238E27FC236}">
                  <a16:creationId xmlns:a16="http://schemas.microsoft.com/office/drawing/2014/main" id="{D8E6D1E3-3304-95A9-A69E-E08C74CCDFF7}"/>
                </a:ext>
              </a:extLst>
            </p:cNvPr>
            <p:cNvSpPr/>
            <p:nvPr/>
          </p:nvSpPr>
          <p:spPr bwMode="auto">
            <a:xfrm>
              <a:off x="1728061" y="1325106"/>
              <a:ext cx="5680946" cy="3711844"/>
            </a:xfrm>
            <a:prstGeom prst="blockArc">
              <a:avLst>
                <a:gd name="adj1" fmla="val 10744816"/>
                <a:gd name="adj2" fmla="val 21599835"/>
                <a:gd name="adj3" fmla="val 5013"/>
              </a:avLst>
            </a:prstGeom>
            <a:solidFill>
              <a:srgbClr val="00B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8" name="Block Arc 47">
              <a:extLst>
                <a:ext uri="{FF2B5EF4-FFF2-40B4-BE49-F238E27FC236}">
                  <a16:creationId xmlns:a16="http://schemas.microsoft.com/office/drawing/2014/main" id="{E3C0D1F3-61AD-567C-C156-B6960345DD3A}"/>
                </a:ext>
              </a:extLst>
            </p:cNvPr>
            <p:cNvSpPr/>
            <p:nvPr/>
          </p:nvSpPr>
          <p:spPr bwMode="auto">
            <a:xfrm>
              <a:off x="1914041" y="1509381"/>
              <a:ext cx="5307352" cy="3349338"/>
            </a:xfrm>
            <a:prstGeom prst="blockArc">
              <a:avLst>
                <a:gd name="adj1" fmla="val 10744816"/>
                <a:gd name="adj2" fmla="val 21599835"/>
                <a:gd name="adj3" fmla="val 5013"/>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9" name="Block Arc 48">
              <a:extLst>
                <a:ext uri="{FF2B5EF4-FFF2-40B4-BE49-F238E27FC236}">
                  <a16:creationId xmlns:a16="http://schemas.microsoft.com/office/drawing/2014/main" id="{CBD91125-7F0C-7040-209E-D6A66261260B}"/>
                </a:ext>
              </a:extLst>
            </p:cNvPr>
            <p:cNvSpPr/>
            <p:nvPr/>
          </p:nvSpPr>
          <p:spPr bwMode="auto">
            <a:xfrm>
              <a:off x="2084522" y="1666068"/>
              <a:ext cx="4968024" cy="3037668"/>
            </a:xfrm>
            <a:prstGeom prst="blockArc">
              <a:avLst>
                <a:gd name="adj1" fmla="val 10744816"/>
                <a:gd name="adj2" fmla="val 21599835"/>
                <a:gd name="adj3" fmla="val 5013"/>
              </a:avLst>
            </a:prstGeom>
            <a:solidFill>
              <a:srgbClr val="7030A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pic>
        <p:nvPicPr>
          <p:cNvPr id="55" name="Picture 54">
            <a:extLst>
              <a:ext uri="{FF2B5EF4-FFF2-40B4-BE49-F238E27FC236}">
                <a16:creationId xmlns:a16="http://schemas.microsoft.com/office/drawing/2014/main" id="{25428D2B-90B4-208B-E939-3366FE638B46}"/>
              </a:ext>
            </a:extLst>
          </p:cNvPr>
          <p:cNvPicPr>
            <a:picLocks noChangeAspect="1"/>
          </p:cNvPicPr>
          <p:nvPr/>
        </p:nvPicPr>
        <p:blipFill>
          <a:blip r:embed="rId14"/>
          <a:stretch>
            <a:fillRect/>
          </a:stretch>
        </p:blipFill>
        <p:spPr>
          <a:xfrm>
            <a:off x="3492217" y="937105"/>
            <a:ext cx="2198670" cy="789070"/>
          </a:xfrm>
          <a:prstGeom prst="rect">
            <a:avLst/>
          </a:prstGeom>
          <a:effectLst>
            <a:softEdge rad="63500"/>
          </a:effectLst>
        </p:spPr>
      </p:pic>
      <p:sp>
        <p:nvSpPr>
          <p:cNvPr id="56" name="Text Box 6">
            <a:extLst>
              <a:ext uri="{FF2B5EF4-FFF2-40B4-BE49-F238E27FC236}">
                <a16:creationId xmlns:a16="http://schemas.microsoft.com/office/drawing/2014/main" id="{9D9094AA-8832-D106-14B1-87BA479E1687}"/>
              </a:ext>
            </a:extLst>
          </p:cNvPr>
          <p:cNvSpPr txBox="1">
            <a:spLocks noChangeArrowheads="1"/>
          </p:cNvSpPr>
          <p:nvPr/>
        </p:nvSpPr>
        <p:spPr bwMode="auto">
          <a:xfrm>
            <a:off x="3037787" y="1960155"/>
            <a:ext cx="3133731"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chemeClr val="bg1"/>
                </a:solidFill>
                <a:effectLst>
                  <a:outerShdw blurRad="38100" dist="38100" dir="2700000" algn="tl">
                    <a:srgbClr val="000000"/>
                  </a:outerShdw>
                </a:effectLst>
                <a:latin typeface="Arial" charset="0"/>
              </a:rPr>
              <a:t>Siloed healthcare</a:t>
            </a:r>
          </a:p>
        </p:txBody>
      </p:sp>
      <p:grpSp>
        <p:nvGrpSpPr>
          <p:cNvPr id="1902603" name="Group 1902602">
            <a:extLst>
              <a:ext uri="{FF2B5EF4-FFF2-40B4-BE49-F238E27FC236}">
                <a16:creationId xmlns:a16="http://schemas.microsoft.com/office/drawing/2014/main" id="{259D0A70-5BB6-C93A-2CCD-B7F6759DAAC5}"/>
              </a:ext>
            </a:extLst>
          </p:cNvPr>
          <p:cNvGrpSpPr/>
          <p:nvPr/>
        </p:nvGrpSpPr>
        <p:grpSpPr>
          <a:xfrm>
            <a:off x="1046360" y="84979"/>
            <a:ext cx="1848636" cy="932530"/>
            <a:chOff x="1046360" y="84979"/>
            <a:chExt cx="1848636" cy="932530"/>
          </a:xfrm>
        </p:grpSpPr>
        <p:grpSp>
          <p:nvGrpSpPr>
            <p:cNvPr id="1902593" name="Group 1902592">
              <a:extLst>
                <a:ext uri="{FF2B5EF4-FFF2-40B4-BE49-F238E27FC236}">
                  <a16:creationId xmlns:a16="http://schemas.microsoft.com/office/drawing/2014/main" id="{C96A4DDB-947F-0C24-98EB-2F392E057168}"/>
                </a:ext>
              </a:extLst>
            </p:cNvPr>
            <p:cNvGrpSpPr/>
            <p:nvPr/>
          </p:nvGrpSpPr>
          <p:grpSpPr>
            <a:xfrm>
              <a:off x="1046360" y="87952"/>
              <a:ext cx="998364" cy="929557"/>
              <a:chOff x="1046360" y="87952"/>
              <a:chExt cx="998364" cy="929557"/>
            </a:xfrm>
          </p:grpSpPr>
          <p:sp>
            <p:nvSpPr>
              <p:cNvPr id="57" name="Text Box 6">
                <a:extLst>
                  <a:ext uri="{FF2B5EF4-FFF2-40B4-BE49-F238E27FC236}">
                    <a16:creationId xmlns:a16="http://schemas.microsoft.com/office/drawing/2014/main" id="{48AE1219-E9C6-30C1-2EFD-7C0F3205AB38}"/>
                  </a:ext>
                </a:extLst>
              </p:cNvPr>
              <p:cNvSpPr txBox="1">
                <a:spLocks noChangeArrowheads="1"/>
              </p:cNvSpPr>
              <p:nvPr/>
            </p:nvSpPr>
            <p:spPr bwMode="auto">
              <a:xfrm>
                <a:off x="1051853" y="8795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brain</a:t>
                </a:r>
              </a:p>
            </p:txBody>
          </p:sp>
          <p:sp>
            <p:nvSpPr>
              <p:cNvPr id="58" name="Text Box 6">
                <a:extLst>
                  <a:ext uri="{FF2B5EF4-FFF2-40B4-BE49-F238E27FC236}">
                    <a16:creationId xmlns:a16="http://schemas.microsoft.com/office/drawing/2014/main" id="{F7AFA91F-4E80-B977-85D3-DCD9D7ED1992}"/>
                  </a:ext>
                </a:extLst>
              </p:cNvPr>
              <p:cNvSpPr txBox="1">
                <a:spLocks noChangeArrowheads="1"/>
              </p:cNvSpPr>
              <p:nvPr/>
            </p:nvSpPr>
            <p:spPr bwMode="auto">
              <a:xfrm>
                <a:off x="1130967"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60" name="Straight Connector 59">
                <a:extLst>
                  <a:ext uri="{FF2B5EF4-FFF2-40B4-BE49-F238E27FC236}">
                    <a16:creationId xmlns:a16="http://schemas.microsoft.com/office/drawing/2014/main" id="{211042F6-2C62-DB38-E44C-2F758A6A327F}"/>
                  </a:ext>
                </a:extLst>
              </p:cNvPr>
              <p:cNvCxnSpPr>
                <a:cxnSpLocks/>
              </p:cNvCxnSpPr>
              <p:nvPr/>
            </p:nvCxnSpPr>
            <p:spPr bwMode="auto">
              <a:xfrm>
                <a:off x="1046360" y="603103"/>
                <a:ext cx="530433"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902595" name="Group 1902594">
              <a:extLst>
                <a:ext uri="{FF2B5EF4-FFF2-40B4-BE49-F238E27FC236}">
                  <a16:creationId xmlns:a16="http://schemas.microsoft.com/office/drawing/2014/main" id="{06D2F590-1BA1-2C57-89D6-2975D86C7B55}"/>
                </a:ext>
              </a:extLst>
            </p:cNvPr>
            <p:cNvGrpSpPr/>
            <p:nvPr/>
          </p:nvGrpSpPr>
          <p:grpSpPr>
            <a:xfrm>
              <a:off x="1896632" y="84979"/>
              <a:ext cx="998364" cy="929557"/>
              <a:chOff x="1046360" y="87952"/>
              <a:chExt cx="998364" cy="929557"/>
            </a:xfrm>
          </p:grpSpPr>
          <p:sp>
            <p:nvSpPr>
              <p:cNvPr id="1902600" name="Text Box 6">
                <a:extLst>
                  <a:ext uri="{FF2B5EF4-FFF2-40B4-BE49-F238E27FC236}">
                    <a16:creationId xmlns:a16="http://schemas.microsoft.com/office/drawing/2014/main" id="{674293E9-AC97-CB7C-C6DB-B589A22698AB}"/>
                  </a:ext>
                </a:extLst>
              </p:cNvPr>
              <p:cNvSpPr txBox="1">
                <a:spLocks noChangeArrowheads="1"/>
              </p:cNvSpPr>
              <p:nvPr/>
            </p:nvSpPr>
            <p:spPr bwMode="auto">
              <a:xfrm>
                <a:off x="1051853" y="8795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brain</a:t>
                </a:r>
              </a:p>
            </p:txBody>
          </p:sp>
          <p:sp>
            <p:nvSpPr>
              <p:cNvPr id="1902601" name="Text Box 6">
                <a:extLst>
                  <a:ext uri="{FF2B5EF4-FFF2-40B4-BE49-F238E27FC236}">
                    <a16:creationId xmlns:a16="http://schemas.microsoft.com/office/drawing/2014/main" id="{17DA9188-B716-E749-4AB0-AA6C13FFD08A}"/>
                  </a:ext>
                </a:extLst>
              </p:cNvPr>
              <p:cNvSpPr txBox="1">
                <a:spLocks noChangeArrowheads="1"/>
              </p:cNvSpPr>
              <p:nvPr/>
            </p:nvSpPr>
            <p:spPr bwMode="auto">
              <a:xfrm>
                <a:off x="1130967"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1902602" name="Straight Connector 1902601">
                <a:extLst>
                  <a:ext uri="{FF2B5EF4-FFF2-40B4-BE49-F238E27FC236}">
                    <a16:creationId xmlns:a16="http://schemas.microsoft.com/office/drawing/2014/main" id="{784B2B8A-0B9C-2D10-6BEC-6F41B17A50A1}"/>
                  </a:ext>
                </a:extLst>
              </p:cNvPr>
              <p:cNvCxnSpPr>
                <a:cxnSpLocks/>
              </p:cNvCxnSpPr>
              <p:nvPr/>
            </p:nvCxnSpPr>
            <p:spPr bwMode="auto">
              <a:xfrm>
                <a:off x="1046360" y="603103"/>
                <a:ext cx="530433"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1902604" name="Group 1902603">
            <a:extLst>
              <a:ext uri="{FF2B5EF4-FFF2-40B4-BE49-F238E27FC236}">
                <a16:creationId xmlns:a16="http://schemas.microsoft.com/office/drawing/2014/main" id="{7C28EDB4-F57D-B669-1C18-F8EA919F8F52}"/>
              </a:ext>
            </a:extLst>
          </p:cNvPr>
          <p:cNvGrpSpPr/>
          <p:nvPr/>
        </p:nvGrpSpPr>
        <p:grpSpPr>
          <a:xfrm>
            <a:off x="3024868" y="72865"/>
            <a:ext cx="1971900" cy="942920"/>
            <a:chOff x="923096" y="74589"/>
            <a:chExt cx="1971900" cy="942920"/>
          </a:xfrm>
        </p:grpSpPr>
        <p:grpSp>
          <p:nvGrpSpPr>
            <p:cNvPr id="1902605" name="Group 1902604">
              <a:extLst>
                <a:ext uri="{FF2B5EF4-FFF2-40B4-BE49-F238E27FC236}">
                  <a16:creationId xmlns:a16="http://schemas.microsoft.com/office/drawing/2014/main" id="{93A8C94B-3718-DD9D-E13E-53B332737689}"/>
                </a:ext>
              </a:extLst>
            </p:cNvPr>
            <p:cNvGrpSpPr/>
            <p:nvPr/>
          </p:nvGrpSpPr>
          <p:grpSpPr>
            <a:xfrm>
              <a:off x="923096" y="77562"/>
              <a:ext cx="1056316" cy="939947"/>
              <a:chOff x="923096" y="77562"/>
              <a:chExt cx="1056316" cy="939947"/>
            </a:xfrm>
          </p:grpSpPr>
          <p:sp>
            <p:nvSpPr>
              <p:cNvPr id="1902610" name="Text Box 6">
                <a:extLst>
                  <a:ext uri="{FF2B5EF4-FFF2-40B4-BE49-F238E27FC236}">
                    <a16:creationId xmlns:a16="http://schemas.microsoft.com/office/drawing/2014/main" id="{DC4050FD-EFD6-7593-17F3-C3C943C43418}"/>
                  </a:ext>
                </a:extLst>
              </p:cNvPr>
              <p:cNvSpPr txBox="1">
                <a:spLocks noChangeArrowheads="1"/>
              </p:cNvSpPr>
              <p:nvPr/>
            </p:nvSpPr>
            <p:spPr bwMode="auto">
              <a:xfrm>
                <a:off x="986541" y="7756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bone</a:t>
                </a:r>
              </a:p>
            </p:txBody>
          </p:sp>
          <p:sp>
            <p:nvSpPr>
              <p:cNvPr id="1902611" name="Text Box 6">
                <a:extLst>
                  <a:ext uri="{FF2B5EF4-FFF2-40B4-BE49-F238E27FC236}">
                    <a16:creationId xmlns:a16="http://schemas.microsoft.com/office/drawing/2014/main" id="{5C38769E-E2D6-6F27-5CCC-DDBA496AC773}"/>
                  </a:ext>
                </a:extLst>
              </p:cNvPr>
              <p:cNvSpPr txBox="1">
                <a:spLocks noChangeArrowheads="1"/>
              </p:cNvSpPr>
              <p:nvPr/>
            </p:nvSpPr>
            <p:spPr bwMode="auto">
              <a:xfrm>
                <a:off x="1065655"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1902612" name="Straight Connector 1902611">
                <a:extLst>
                  <a:ext uri="{FF2B5EF4-FFF2-40B4-BE49-F238E27FC236}">
                    <a16:creationId xmlns:a16="http://schemas.microsoft.com/office/drawing/2014/main" id="{810BD41E-0E95-CC67-C4F9-806711375180}"/>
                  </a:ext>
                </a:extLst>
              </p:cNvPr>
              <p:cNvCxnSpPr>
                <a:cxnSpLocks/>
              </p:cNvCxnSpPr>
              <p:nvPr/>
            </p:nvCxnSpPr>
            <p:spPr bwMode="auto">
              <a:xfrm>
                <a:off x="923096" y="603103"/>
                <a:ext cx="588385"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902606" name="Group 1902605">
              <a:extLst>
                <a:ext uri="{FF2B5EF4-FFF2-40B4-BE49-F238E27FC236}">
                  <a16:creationId xmlns:a16="http://schemas.microsoft.com/office/drawing/2014/main" id="{A6EB86E2-3ED8-7BE1-6989-1846B1FC5AA2}"/>
                </a:ext>
              </a:extLst>
            </p:cNvPr>
            <p:cNvGrpSpPr/>
            <p:nvPr/>
          </p:nvGrpSpPr>
          <p:grpSpPr>
            <a:xfrm>
              <a:off x="1841578" y="74589"/>
              <a:ext cx="1053418" cy="939947"/>
              <a:chOff x="991306" y="77562"/>
              <a:chExt cx="1053418" cy="939947"/>
            </a:xfrm>
          </p:grpSpPr>
          <p:sp>
            <p:nvSpPr>
              <p:cNvPr id="1902607" name="Text Box 6">
                <a:extLst>
                  <a:ext uri="{FF2B5EF4-FFF2-40B4-BE49-F238E27FC236}">
                    <a16:creationId xmlns:a16="http://schemas.microsoft.com/office/drawing/2014/main" id="{74EB9E73-B579-8FB4-7736-0E20A0BFD917}"/>
                  </a:ext>
                </a:extLst>
              </p:cNvPr>
              <p:cNvSpPr txBox="1">
                <a:spLocks noChangeArrowheads="1"/>
              </p:cNvSpPr>
              <p:nvPr/>
            </p:nvSpPr>
            <p:spPr bwMode="auto">
              <a:xfrm>
                <a:off x="1051853" y="7756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bone</a:t>
                </a:r>
              </a:p>
            </p:txBody>
          </p:sp>
          <p:sp>
            <p:nvSpPr>
              <p:cNvPr id="1902608" name="Text Box 6">
                <a:extLst>
                  <a:ext uri="{FF2B5EF4-FFF2-40B4-BE49-F238E27FC236}">
                    <a16:creationId xmlns:a16="http://schemas.microsoft.com/office/drawing/2014/main" id="{DA2EA28D-2A40-7930-3A54-635E04AEA117}"/>
                  </a:ext>
                </a:extLst>
              </p:cNvPr>
              <p:cNvSpPr txBox="1">
                <a:spLocks noChangeArrowheads="1"/>
              </p:cNvSpPr>
              <p:nvPr/>
            </p:nvSpPr>
            <p:spPr bwMode="auto">
              <a:xfrm>
                <a:off x="1130967"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1902609" name="Straight Connector 1902608">
                <a:extLst>
                  <a:ext uri="{FF2B5EF4-FFF2-40B4-BE49-F238E27FC236}">
                    <a16:creationId xmlns:a16="http://schemas.microsoft.com/office/drawing/2014/main" id="{139D0C73-A72F-5434-DBD7-A8563517AFDE}"/>
                  </a:ext>
                </a:extLst>
              </p:cNvPr>
              <p:cNvCxnSpPr>
                <a:cxnSpLocks/>
              </p:cNvCxnSpPr>
              <p:nvPr/>
            </p:nvCxnSpPr>
            <p:spPr bwMode="auto">
              <a:xfrm>
                <a:off x="991306" y="603103"/>
                <a:ext cx="585487"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sp>
        <p:nvSpPr>
          <p:cNvPr id="1902622" name="Text Box 6">
            <a:extLst>
              <a:ext uri="{FF2B5EF4-FFF2-40B4-BE49-F238E27FC236}">
                <a16:creationId xmlns:a16="http://schemas.microsoft.com/office/drawing/2014/main" id="{05AD7E55-162F-6B91-6157-964B61A33FF6}"/>
              </a:ext>
            </a:extLst>
          </p:cNvPr>
          <p:cNvSpPr txBox="1">
            <a:spLocks noChangeArrowheads="1"/>
          </p:cNvSpPr>
          <p:nvPr/>
        </p:nvSpPr>
        <p:spPr bwMode="auto">
          <a:xfrm>
            <a:off x="6347979" y="793386"/>
            <a:ext cx="2485023" cy="1415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spcBef>
                <a:spcPct val="50000"/>
              </a:spcBef>
            </a:pPr>
            <a:r>
              <a:rPr lang="en-US" sz="1400" b="1" dirty="0">
                <a:solidFill>
                  <a:srgbClr val="FFFF00"/>
                </a:solidFill>
                <a:effectLst>
                  <a:outerShdw blurRad="38100" dist="38100" dir="2700000" algn="tl">
                    <a:srgbClr val="000000"/>
                  </a:outerShdw>
                </a:effectLst>
                <a:latin typeface="Arial" charset="0"/>
              </a:rPr>
              <a:t>- Rudyard Kipling, 1889</a:t>
            </a:r>
          </a:p>
          <a:p>
            <a:pPr algn="r">
              <a:spcBef>
                <a:spcPct val="50000"/>
              </a:spcBef>
            </a:pPr>
            <a:r>
              <a:rPr lang="en-US" b="1" i="1" dirty="0">
                <a:solidFill>
                  <a:srgbClr val="FFFF00"/>
                </a:solidFill>
                <a:effectLst>
                  <a:outerShdw blurRad="38100" dist="38100" dir="2700000" algn="tl">
                    <a:srgbClr val="000000"/>
                  </a:outerShdw>
                </a:effectLst>
                <a:latin typeface="Arial" charset="0"/>
              </a:rPr>
              <a:t>The Ballad of </a:t>
            </a:r>
          </a:p>
          <a:p>
            <a:pPr algn="r">
              <a:spcBef>
                <a:spcPct val="50000"/>
              </a:spcBef>
            </a:pPr>
            <a:r>
              <a:rPr lang="en-US" b="1" i="1" dirty="0">
                <a:solidFill>
                  <a:srgbClr val="FFFF00"/>
                </a:solidFill>
                <a:effectLst>
                  <a:outerShdw blurRad="38100" dist="38100" dir="2700000" algn="tl">
                    <a:srgbClr val="000000"/>
                  </a:outerShdw>
                </a:effectLst>
                <a:latin typeface="Arial" charset="0"/>
              </a:rPr>
              <a:t>East and </a:t>
            </a:r>
          </a:p>
          <a:p>
            <a:pPr algn="r">
              <a:spcBef>
                <a:spcPct val="50000"/>
              </a:spcBef>
            </a:pPr>
            <a:r>
              <a:rPr lang="en-US" b="1" i="1" dirty="0">
                <a:solidFill>
                  <a:srgbClr val="FFFF00"/>
                </a:solidFill>
                <a:effectLst>
                  <a:outerShdw blurRad="38100" dist="38100" dir="2700000" algn="tl">
                    <a:srgbClr val="000000"/>
                  </a:outerShdw>
                </a:effectLst>
                <a:latin typeface="Arial" charset="0"/>
              </a:rPr>
              <a:t>West</a:t>
            </a:r>
          </a:p>
          <a:p>
            <a:pPr algn="r">
              <a:spcBef>
                <a:spcPct val="50000"/>
              </a:spcBef>
            </a:pPr>
            <a:endParaRPr lang="en-US" b="1"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59517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000"/>
                                        <p:tgtEl>
                                          <p:spTgt spid="5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715315" y="2000100"/>
            <a:ext cx="7956065" cy="832158"/>
          </a:xfrm>
          <a:prstGeom prst="rightArrow">
            <a:avLst>
              <a:gd name="adj1" fmla="val 50000"/>
              <a:gd name="adj2" fmla="val 83331"/>
            </a:avLst>
          </a:prstGeom>
          <a:solidFill>
            <a:schemeClr val="accent2">
              <a:lumMod val="40000"/>
              <a:lumOff val="60000"/>
            </a:schemeClr>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cxnSp>
        <p:nvCxnSpPr>
          <p:cNvPr id="26" name="Straight Connector 25"/>
          <p:cNvCxnSpPr>
            <a:endCxn id="3" idx="1"/>
          </p:cNvCxnSpPr>
          <p:nvPr/>
        </p:nvCxnSpPr>
        <p:spPr bwMode="auto">
          <a:xfrm flipH="1">
            <a:off x="715315" y="2416179"/>
            <a:ext cx="7912272" cy="0"/>
          </a:xfrm>
          <a:prstGeom prst="line">
            <a:avLst/>
          </a:prstGeom>
          <a:solidFill>
            <a:schemeClr val="accent1"/>
          </a:solidFill>
          <a:ln w="952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4115386" y="2210483"/>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7493000" y="2220008"/>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1" name="Rectangle 3"/>
          <p:cNvSpPr txBox="1">
            <a:spLocks noChangeArrowheads="1"/>
          </p:cNvSpPr>
          <p:nvPr/>
        </p:nvSpPr>
        <p:spPr>
          <a:xfrm>
            <a:off x="371376" y="1854108"/>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1800</a:t>
            </a:r>
            <a:endParaRPr lang="en-US" sz="1200" dirty="0">
              <a:solidFill>
                <a:schemeClr val="bg1"/>
              </a:solidFill>
              <a:effectLst>
                <a:outerShdw blurRad="38100" dist="38100" dir="2700000" algn="tl">
                  <a:srgbClr val="FFFFFF"/>
                </a:outerShdw>
              </a:effectLst>
              <a:latin typeface="Arial"/>
              <a:cs typeface="Arial"/>
            </a:endParaRPr>
          </a:p>
        </p:txBody>
      </p:sp>
      <p:sp>
        <p:nvSpPr>
          <p:cNvPr id="42" name="Rectangle 3"/>
          <p:cNvSpPr txBox="1">
            <a:spLocks noChangeArrowheads="1"/>
          </p:cNvSpPr>
          <p:nvPr/>
        </p:nvSpPr>
        <p:spPr>
          <a:xfrm>
            <a:off x="3749995" y="1875115"/>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1900</a:t>
            </a:r>
            <a:endParaRPr lang="en-US" sz="1200" dirty="0">
              <a:solidFill>
                <a:schemeClr val="bg1"/>
              </a:solidFill>
              <a:effectLst>
                <a:outerShdw blurRad="38100" dist="38100" dir="2700000" algn="tl">
                  <a:srgbClr val="FFFFFF"/>
                </a:outerShdw>
              </a:effectLst>
              <a:latin typeface="Arial"/>
              <a:cs typeface="Arial"/>
            </a:endParaRPr>
          </a:p>
        </p:txBody>
      </p:sp>
      <p:sp>
        <p:nvSpPr>
          <p:cNvPr id="43" name="Rectangle 3"/>
          <p:cNvSpPr txBox="1">
            <a:spLocks noChangeArrowheads="1"/>
          </p:cNvSpPr>
          <p:nvPr/>
        </p:nvSpPr>
        <p:spPr>
          <a:xfrm>
            <a:off x="7136799" y="1875114"/>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2000</a:t>
            </a:r>
            <a:endParaRPr lang="en-US" sz="1200" dirty="0">
              <a:solidFill>
                <a:schemeClr val="bg1"/>
              </a:solidFill>
              <a:effectLst>
                <a:outerShdw blurRad="38100" dist="38100" dir="2700000" algn="tl">
                  <a:srgbClr val="FFFFFF"/>
                </a:outerShdw>
              </a:effectLst>
              <a:latin typeface="Arial"/>
              <a:cs typeface="Arial"/>
            </a:endParaRPr>
          </a:p>
        </p:txBody>
      </p:sp>
      <p:sp>
        <p:nvSpPr>
          <p:cNvPr id="47" name="Rectangle 3"/>
          <p:cNvSpPr txBox="1">
            <a:spLocks noChangeArrowheads="1"/>
          </p:cNvSpPr>
          <p:nvPr/>
        </p:nvSpPr>
        <p:spPr>
          <a:xfrm>
            <a:off x="7639558" y="1720930"/>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2023</a:t>
            </a:r>
            <a:endParaRPr lang="en-US" sz="1200" dirty="0">
              <a:solidFill>
                <a:schemeClr val="bg1"/>
              </a:solidFill>
              <a:effectLst>
                <a:outerShdw blurRad="38100" dist="38100" dir="2700000" algn="tl">
                  <a:srgbClr val="FFFFFF"/>
                </a:outerShdw>
              </a:effectLst>
              <a:latin typeface="Arial"/>
              <a:cs typeface="Arial"/>
            </a:endParaRPr>
          </a:p>
        </p:txBody>
      </p:sp>
      <p:grpSp>
        <p:nvGrpSpPr>
          <p:cNvPr id="80" name="Group 79"/>
          <p:cNvGrpSpPr/>
          <p:nvPr/>
        </p:nvGrpSpPr>
        <p:grpSpPr>
          <a:xfrm>
            <a:off x="4066158" y="2413095"/>
            <a:ext cx="1343674" cy="1309717"/>
            <a:chOff x="4057691" y="2413095"/>
            <a:chExt cx="1343674" cy="1309717"/>
          </a:xfrm>
        </p:grpSpPr>
        <p:cxnSp>
          <p:nvCxnSpPr>
            <p:cNvPr id="50" name="Straight Connector 49"/>
            <p:cNvCxnSpPr/>
            <p:nvPr/>
          </p:nvCxnSpPr>
          <p:spPr bwMode="auto">
            <a:xfrm>
              <a:off x="4726751" y="2413095"/>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 name="Rectangle 3"/>
            <p:cNvSpPr txBox="1">
              <a:spLocks noChangeArrowheads="1"/>
            </p:cNvSpPr>
            <p:nvPr/>
          </p:nvSpPr>
          <p:spPr>
            <a:xfrm>
              <a:off x="4057691" y="2828692"/>
              <a:ext cx="1343674"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1919</a:t>
              </a:r>
            </a:p>
            <a:p>
              <a:r>
                <a:rPr lang="en-US" sz="1200" dirty="0">
                  <a:solidFill>
                    <a:srgbClr val="FFFF00"/>
                  </a:solidFill>
                  <a:latin typeface="Arial"/>
                  <a:cs typeface="Arial"/>
                </a:rPr>
                <a:t>brain pathology localized to the </a:t>
              </a:r>
              <a:r>
                <a:rPr lang="en-US" sz="1200" i="1" dirty="0" err="1">
                  <a:solidFill>
                    <a:srgbClr val="FFFF00"/>
                  </a:solidFill>
                  <a:latin typeface="Arial"/>
                  <a:cs typeface="Arial"/>
                </a:rPr>
                <a:t>substantia</a:t>
              </a:r>
              <a:r>
                <a:rPr lang="en-US" sz="1200" i="1" dirty="0">
                  <a:solidFill>
                    <a:srgbClr val="FFFF00"/>
                  </a:solidFill>
                  <a:latin typeface="Arial"/>
                  <a:cs typeface="Arial"/>
                </a:rPr>
                <a:t> </a:t>
              </a:r>
              <a:r>
                <a:rPr lang="en-US" sz="1200" i="1" dirty="0" err="1">
                  <a:solidFill>
                    <a:srgbClr val="FFFF00"/>
                  </a:solidFill>
                  <a:latin typeface="Arial"/>
                  <a:cs typeface="Arial"/>
                </a:rPr>
                <a:t>nigra</a:t>
              </a:r>
              <a:r>
                <a:rPr lang="en-US" sz="1200" i="1" dirty="0">
                  <a:solidFill>
                    <a:srgbClr val="FFFF00"/>
                  </a:solidFill>
                  <a:latin typeface="Arial"/>
                  <a:cs typeface="Arial"/>
                </a:rPr>
                <a:t> </a:t>
              </a:r>
            </a:p>
            <a:p>
              <a:endParaRPr lang="en-US" sz="1200" i="1" dirty="0">
                <a:solidFill>
                  <a:srgbClr val="FFFF00"/>
                </a:solidFill>
                <a:latin typeface="Arial"/>
                <a:cs typeface="Arial"/>
              </a:endParaRPr>
            </a:p>
          </p:txBody>
        </p:sp>
      </p:grpSp>
      <p:sp>
        <p:nvSpPr>
          <p:cNvPr id="15" name="Oval 14"/>
          <p:cNvSpPr/>
          <p:nvPr/>
        </p:nvSpPr>
        <p:spPr bwMode="auto">
          <a:xfrm>
            <a:off x="6059389" y="236022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6" name="Oval 15"/>
          <p:cNvSpPr/>
          <p:nvPr/>
        </p:nvSpPr>
        <p:spPr bwMode="auto">
          <a:xfrm>
            <a:off x="4687882" y="2365329"/>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7" name="Oval 16"/>
          <p:cNvSpPr/>
          <p:nvPr/>
        </p:nvSpPr>
        <p:spPr bwMode="auto">
          <a:xfrm>
            <a:off x="6402577"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8" name="Oval 17"/>
          <p:cNvSpPr/>
          <p:nvPr/>
        </p:nvSpPr>
        <p:spPr bwMode="auto">
          <a:xfrm>
            <a:off x="6907044"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9" name="Oval 18"/>
          <p:cNvSpPr/>
          <p:nvPr/>
        </p:nvSpPr>
        <p:spPr bwMode="auto">
          <a:xfrm>
            <a:off x="7325136"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1" name="Oval 20"/>
          <p:cNvSpPr/>
          <p:nvPr/>
        </p:nvSpPr>
        <p:spPr bwMode="auto">
          <a:xfrm>
            <a:off x="7397098" y="2365328"/>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2" name="Oval 21"/>
          <p:cNvSpPr/>
          <p:nvPr/>
        </p:nvSpPr>
        <p:spPr bwMode="auto">
          <a:xfrm>
            <a:off x="7468942"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8" name="Oval 27"/>
          <p:cNvSpPr/>
          <p:nvPr/>
        </p:nvSpPr>
        <p:spPr bwMode="auto">
          <a:xfrm>
            <a:off x="7134190"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0" name="Oval 19"/>
          <p:cNvSpPr/>
          <p:nvPr/>
        </p:nvSpPr>
        <p:spPr bwMode="auto">
          <a:xfrm>
            <a:off x="7546709" y="236551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2" name="Oval 31"/>
          <p:cNvSpPr/>
          <p:nvPr/>
        </p:nvSpPr>
        <p:spPr bwMode="auto">
          <a:xfrm>
            <a:off x="7621963"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3" name="Oval 22"/>
          <p:cNvSpPr/>
          <p:nvPr/>
        </p:nvSpPr>
        <p:spPr bwMode="auto">
          <a:xfrm>
            <a:off x="7687083"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3" name="Oval 32"/>
          <p:cNvSpPr/>
          <p:nvPr/>
        </p:nvSpPr>
        <p:spPr bwMode="auto">
          <a:xfrm>
            <a:off x="7753758"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4" name="Oval 23"/>
          <p:cNvSpPr/>
          <p:nvPr/>
        </p:nvSpPr>
        <p:spPr bwMode="auto">
          <a:xfrm>
            <a:off x="78045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4" name="Oval 33"/>
          <p:cNvSpPr/>
          <p:nvPr/>
        </p:nvSpPr>
        <p:spPr bwMode="auto">
          <a:xfrm>
            <a:off x="78553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3" name="Oval 82"/>
          <p:cNvSpPr/>
          <p:nvPr/>
        </p:nvSpPr>
        <p:spPr bwMode="auto">
          <a:xfrm>
            <a:off x="78966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4" name="Oval 83"/>
          <p:cNvSpPr/>
          <p:nvPr/>
        </p:nvSpPr>
        <p:spPr bwMode="auto">
          <a:xfrm>
            <a:off x="7931558"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5" name="Oval 84"/>
          <p:cNvSpPr/>
          <p:nvPr/>
        </p:nvSpPr>
        <p:spPr bwMode="auto">
          <a:xfrm>
            <a:off x="79601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nvGrpSpPr>
          <p:cNvPr id="79" name="Group 78"/>
          <p:cNvGrpSpPr/>
          <p:nvPr/>
        </p:nvGrpSpPr>
        <p:grpSpPr>
          <a:xfrm>
            <a:off x="570464" y="2421284"/>
            <a:ext cx="2134373" cy="1301528"/>
            <a:chOff x="570464" y="2421284"/>
            <a:chExt cx="2134373" cy="1301528"/>
          </a:xfrm>
        </p:grpSpPr>
        <p:cxnSp>
          <p:nvCxnSpPr>
            <p:cNvPr id="48" name="Straight Connector 47"/>
            <p:cNvCxnSpPr/>
            <p:nvPr/>
          </p:nvCxnSpPr>
          <p:spPr bwMode="auto">
            <a:xfrm>
              <a:off x="1304335" y="2421284"/>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Rectangle 3"/>
            <p:cNvSpPr txBox="1">
              <a:spLocks noChangeArrowheads="1"/>
            </p:cNvSpPr>
            <p:nvPr/>
          </p:nvSpPr>
          <p:spPr>
            <a:xfrm>
              <a:off x="570464" y="2836881"/>
              <a:ext cx="1473296" cy="88593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1817</a:t>
              </a:r>
            </a:p>
            <a:p>
              <a:r>
                <a:rPr lang="en-US" sz="1200" dirty="0">
                  <a:solidFill>
                    <a:srgbClr val="FFFF00"/>
                  </a:solidFill>
                  <a:latin typeface="Arial"/>
                  <a:cs typeface="Arial"/>
                </a:rPr>
                <a:t>James Parkinson’s “Shaking Palsy” published</a:t>
              </a:r>
            </a:p>
            <a:p>
              <a:endParaRPr lang="en-US" sz="1200" dirty="0">
                <a:solidFill>
                  <a:srgbClr val="FFFF00"/>
                </a:solidFill>
                <a:latin typeface="Arial"/>
                <a:cs typeface="Arial"/>
              </a:endParaRPr>
            </a:p>
          </p:txBody>
        </p:sp>
        <p:pic>
          <p:nvPicPr>
            <p:cNvPr id="25" name="Picture 24"/>
            <p:cNvPicPr>
              <a:picLocks noChangeAspect="1"/>
            </p:cNvPicPr>
            <p:nvPr/>
          </p:nvPicPr>
          <p:blipFill>
            <a:blip r:embed="rId3"/>
            <a:stretch>
              <a:fillRect/>
            </a:stretch>
          </p:blipFill>
          <p:spPr>
            <a:xfrm>
              <a:off x="2068803" y="2833636"/>
              <a:ext cx="635680" cy="858724"/>
            </a:xfrm>
            <a:prstGeom prst="rect">
              <a:avLst/>
            </a:prstGeom>
          </p:spPr>
        </p:pic>
        <p:sp>
          <p:nvSpPr>
            <p:cNvPr id="14" name="Rectangle 13"/>
            <p:cNvSpPr/>
            <p:nvPr/>
          </p:nvSpPr>
          <p:spPr bwMode="auto">
            <a:xfrm>
              <a:off x="2068803" y="2832741"/>
              <a:ext cx="636034" cy="87207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sp>
        <p:nvSpPr>
          <p:cNvPr id="4" name="Oval 3"/>
          <p:cNvSpPr/>
          <p:nvPr/>
        </p:nvSpPr>
        <p:spPr bwMode="auto">
          <a:xfrm>
            <a:off x="1249304" y="236234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91" name="Rectangle 3"/>
          <p:cNvSpPr txBox="1">
            <a:spLocks noChangeArrowheads="1"/>
          </p:cNvSpPr>
          <p:nvPr/>
        </p:nvSpPr>
        <p:spPr>
          <a:xfrm>
            <a:off x="0" y="740281"/>
            <a:ext cx="9144000" cy="8897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3000" b="1" dirty="0">
                <a:solidFill>
                  <a:srgbClr val="FFFF00"/>
                </a:solidFill>
                <a:latin typeface="Arial"/>
                <a:cs typeface="Arial"/>
              </a:rPr>
              <a:t>Accelerating Timeline of Parkinson’s Research</a:t>
            </a:r>
            <a:endParaRPr lang="en-US" sz="3000" dirty="0">
              <a:solidFill>
                <a:schemeClr val="bg1"/>
              </a:solidFill>
              <a:effectLst>
                <a:outerShdw blurRad="38100" dist="38100" dir="2700000" algn="tl">
                  <a:srgbClr val="FFFFFF"/>
                </a:outerShdw>
              </a:effectLst>
              <a:latin typeface="Arial"/>
              <a:cs typeface="Arial"/>
            </a:endParaRPr>
          </a:p>
        </p:txBody>
      </p:sp>
      <p:grpSp>
        <p:nvGrpSpPr>
          <p:cNvPr id="87" name="Group 86">
            <a:extLst>
              <a:ext uri="{FF2B5EF4-FFF2-40B4-BE49-F238E27FC236}">
                <a16:creationId xmlns:a16="http://schemas.microsoft.com/office/drawing/2014/main" id="{E9BD35AC-DDB9-FC48-8BD5-762D6EA7FCD4}"/>
              </a:ext>
            </a:extLst>
          </p:cNvPr>
          <p:cNvGrpSpPr/>
          <p:nvPr/>
        </p:nvGrpSpPr>
        <p:grpSpPr>
          <a:xfrm>
            <a:off x="5647140" y="2419503"/>
            <a:ext cx="922088" cy="1309717"/>
            <a:chOff x="5647140" y="2419503"/>
            <a:chExt cx="922088" cy="1309717"/>
          </a:xfrm>
        </p:grpSpPr>
        <p:cxnSp>
          <p:nvCxnSpPr>
            <p:cNvPr id="93" name="Straight Connector 92">
              <a:extLst>
                <a:ext uri="{FF2B5EF4-FFF2-40B4-BE49-F238E27FC236}">
                  <a16:creationId xmlns:a16="http://schemas.microsoft.com/office/drawing/2014/main" id="{EF56AF12-5134-514F-AD21-4ADFE6715C24}"/>
                </a:ext>
              </a:extLst>
            </p:cNvPr>
            <p:cNvCxnSpPr/>
            <p:nvPr/>
          </p:nvCxnSpPr>
          <p:spPr bwMode="auto">
            <a:xfrm>
              <a:off x="6105407" y="2419503"/>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4" name="Rectangle 3">
              <a:extLst>
                <a:ext uri="{FF2B5EF4-FFF2-40B4-BE49-F238E27FC236}">
                  <a16:creationId xmlns:a16="http://schemas.microsoft.com/office/drawing/2014/main" id="{B6991429-5580-C341-919B-11355D1A187D}"/>
                </a:ext>
              </a:extLst>
            </p:cNvPr>
            <p:cNvSpPr txBox="1">
              <a:spLocks noChangeArrowheads="1"/>
            </p:cNvSpPr>
            <p:nvPr/>
          </p:nvSpPr>
          <p:spPr>
            <a:xfrm>
              <a:off x="5647140" y="2835100"/>
              <a:ext cx="922088"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1960</a:t>
              </a:r>
            </a:p>
            <a:p>
              <a:r>
                <a:rPr lang="en-US" sz="1200" dirty="0">
                  <a:solidFill>
                    <a:srgbClr val="FFFF00"/>
                  </a:solidFill>
                  <a:latin typeface="Arial"/>
                  <a:cs typeface="Arial"/>
                </a:rPr>
                <a:t>dopamine low in</a:t>
              </a:r>
            </a:p>
            <a:p>
              <a:r>
                <a:rPr lang="en-US" sz="1200" dirty="0">
                  <a:solidFill>
                    <a:srgbClr val="FFFF00"/>
                  </a:solidFill>
                  <a:latin typeface="Arial"/>
                  <a:cs typeface="Arial"/>
                </a:rPr>
                <a:t>PD brain </a:t>
              </a:r>
              <a:endParaRPr lang="en-US" sz="1200" i="1" dirty="0">
                <a:solidFill>
                  <a:srgbClr val="FFFF00"/>
                </a:solidFill>
                <a:latin typeface="Arial"/>
                <a:cs typeface="Arial"/>
              </a:endParaRPr>
            </a:p>
          </p:txBody>
        </p:sp>
      </p:grpSp>
      <p:grpSp>
        <p:nvGrpSpPr>
          <p:cNvPr id="95" name="Group 94">
            <a:extLst>
              <a:ext uri="{FF2B5EF4-FFF2-40B4-BE49-F238E27FC236}">
                <a16:creationId xmlns:a16="http://schemas.microsoft.com/office/drawing/2014/main" id="{90668A01-3BD3-5840-AF16-B37001590526}"/>
              </a:ext>
            </a:extLst>
          </p:cNvPr>
          <p:cNvGrpSpPr/>
          <p:nvPr/>
        </p:nvGrpSpPr>
        <p:grpSpPr>
          <a:xfrm>
            <a:off x="6014493" y="1503725"/>
            <a:ext cx="871738" cy="894841"/>
            <a:chOff x="6014493" y="1503725"/>
            <a:chExt cx="871738" cy="894841"/>
          </a:xfrm>
        </p:grpSpPr>
        <p:cxnSp>
          <p:nvCxnSpPr>
            <p:cNvPr id="96" name="Straight Connector 95">
              <a:extLst>
                <a:ext uri="{FF2B5EF4-FFF2-40B4-BE49-F238E27FC236}">
                  <a16:creationId xmlns:a16="http://schemas.microsoft.com/office/drawing/2014/main" id="{23297959-348B-B540-9663-C32FA0F06C1B}"/>
                </a:ext>
              </a:extLst>
            </p:cNvPr>
            <p:cNvCxnSpPr/>
            <p:nvPr/>
          </p:nvCxnSpPr>
          <p:spPr bwMode="auto">
            <a:xfrm>
              <a:off x="6447585" y="1987933"/>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3">
              <a:extLst>
                <a:ext uri="{FF2B5EF4-FFF2-40B4-BE49-F238E27FC236}">
                  <a16:creationId xmlns:a16="http://schemas.microsoft.com/office/drawing/2014/main" id="{7668FD20-EAB0-304D-AB2C-74904E1A08BF}"/>
                </a:ext>
              </a:extLst>
            </p:cNvPr>
            <p:cNvSpPr txBox="1">
              <a:spLocks noChangeArrowheads="1"/>
            </p:cNvSpPr>
            <p:nvPr/>
          </p:nvSpPr>
          <p:spPr>
            <a:xfrm>
              <a:off x="6014493" y="1503725"/>
              <a:ext cx="871738" cy="49459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1968</a:t>
              </a:r>
            </a:p>
            <a:p>
              <a:r>
                <a:rPr lang="en-US" sz="1200" dirty="0">
                  <a:solidFill>
                    <a:srgbClr val="FFFF00"/>
                  </a:solidFill>
                  <a:latin typeface="Arial"/>
                  <a:cs typeface="Arial"/>
                </a:rPr>
                <a:t>levodopa</a:t>
              </a:r>
              <a:endParaRPr lang="en-US" sz="1200" i="1" dirty="0">
                <a:solidFill>
                  <a:srgbClr val="FFFF00"/>
                </a:solidFill>
                <a:effectLst>
                  <a:outerShdw blurRad="38100" dist="38100" dir="2700000" algn="tl">
                    <a:srgbClr val="FFFFFF"/>
                  </a:outerShdw>
                </a:effectLst>
                <a:latin typeface="Arial"/>
                <a:cs typeface="Arial"/>
              </a:endParaRPr>
            </a:p>
          </p:txBody>
        </p:sp>
      </p:grpSp>
      <p:sp>
        <p:nvSpPr>
          <p:cNvPr id="5" name="TextBox 4">
            <a:extLst>
              <a:ext uri="{FF2B5EF4-FFF2-40B4-BE49-F238E27FC236}">
                <a16:creationId xmlns:a16="http://schemas.microsoft.com/office/drawing/2014/main" id="{5AC5C95C-22E3-5516-FF39-1A5C3AECD28F}"/>
              </a:ext>
            </a:extLst>
          </p:cNvPr>
          <p:cNvSpPr txBox="1"/>
          <p:nvPr/>
        </p:nvSpPr>
        <p:spPr>
          <a:xfrm>
            <a:off x="2748025" y="4023621"/>
            <a:ext cx="6090717" cy="2554545"/>
          </a:xfrm>
          <a:prstGeom prst="rect">
            <a:avLst/>
          </a:prstGeom>
          <a:noFill/>
        </p:spPr>
        <p:txBody>
          <a:bodyPr wrap="square" rtlCol="0">
            <a:spAutoFit/>
          </a:bodyPr>
          <a:lstStyle/>
          <a:p>
            <a:r>
              <a:rPr lang="en-US" sz="2000" b="1" i="0" u="none" strike="noStrike" dirty="0">
                <a:solidFill>
                  <a:schemeClr val="bg1"/>
                </a:solidFill>
                <a:effectLst/>
                <a:latin typeface="Limerick Serial"/>
              </a:rPr>
              <a:t>Michael J. Fox Recalls 'Terrible Year' with Parkinson's, Says New Research on the Disease Is the 'Big Reward’</a:t>
            </a:r>
          </a:p>
          <a:p>
            <a:pPr algn="r"/>
            <a:r>
              <a:rPr lang="en-US" sz="2000" b="1" i="1" dirty="0">
                <a:solidFill>
                  <a:srgbClr val="FFFF00"/>
                </a:solidFill>
                <a:latin typeface="Limerick Serial"/>
              </a:rPr>
              <a:t>People</a:t>
            </a:r>
            <a:r>
              <a:rPr lang="en-US" sz="2000" b="1" dirty="0">
                <a:solidFill>
                  <a:srgbClr val="FFFF00"/>
                </a:solidFill>
                <a:latin typeface="Limerick Serial"/>
              </a:rPr>
              <a:t> magazine, April 13, 2023</a:t>
            </a:r>
          </a:p>
          <a:p>
            <a:pPr marL="731520" indent="-342900">
              <a:spcBef>
                <a:spcPts val="1200"/>
              </a:spcBef>
              <a:buFont typeface="Arial" panose="020B0604020202020204" pitchFamily="34" charset="0"/>
              <a:buChar char="•"/>
            </a:pPr>
            <a:r>
              <a:rPr lang="en-US" sz="2000" b="1" i="0" u="none" strike="noStrike" dirty="0">
                <a:solidFill>
                  <a:schemeClr val="bg1"/>
                </a:solidFill>
                <a:effectLst/>
                <a:latin typeface="Limerick Serial"/>
              </a:rPr>
              <a:t>“Fox reveals tough year of broken bones…”</a:t>
            </a:r>
          </a:p>
          <a:p>
            <a:pPr algn="r"/>
            <a:r>
              <a:rPr lang="en-US" sz="2000" b="1" dirty="0">
                <a:solidFill>
                  <a:srgbClr val="FFFF00"/>
                </a:solidFill>
                <a:latin typeface="Limerick Serial"/>
              </a:rPr>
              <a:t>USA Today, October 22, 2022</a:t>
            </a:r>
          </a:p>
          <a:p>
            <a:pPr marL="731520" indent="-342900">
              <a:spcBef>
                <a:spcPts val="1200"/>
              </a:spcBef>
              <a:buFont typeface="Arial" panose="020B0604020202020204" pitchFamily="34" charset="0"/>
              <a:buChar char="•"/>
            </a:pPr>
            <a:r>
              <a:rPr lang="en-US" sz="2000" b="1" i="0" u="none" strike="noStrike" dirty="0">
                <a:solidFill>
                  <a:schemeClr val="bg1"/>
                </a:solidFill>
                <a:effectLst/>
                <a:latin typeface="Limerick Serial"/>
              </a:rPr>
              <a:t>‘Fox Foundation breakthrough: early lab test’</a:t>
            </a:r>
          </a:p>
          <a:p>
            <a:pPr algn="r"/>
            <a:r>
              <a:rPr lang="en-US" sz="2000" b="1" dirty="0">
                <a:solidFill>
                  <a:srgbClr val="FFFF00"/>
                </a:solidFill>
                <a:latin typeface="Limerick Serial"/>
              </a:rPr>
              <a:t>CNN, April 13, 2023</a:t>
            </a:r>
            <a:endParaRPr lang="en-US" sz="2000" b="1" i="0" u="none" strike="noStrike" dirty="0">
              <a:solidFill>
                <a:srgbClr val="FFFF00"/>
              </a:solidFill>
              <a:effectLst/>
              <a:latin typeface="Limerick Serial"/>
            </a:endParaRPr>
          </a:p>
        </p:txBody>
      </p:sp>
      <p:grpSp>
        <p:nvGrpSpPr>
          <p:cNvPr id="2" name="Group 1">
            <a:extLst>
              <a:ext uri="{FF2B5EF4-FFF2-40B4-BE49-F238E27FC236}">
                <a16:creationId xmlns:a16="http://schemas.microsoft.com/office/drawing/2014/main" id="{605D57E0-CAB9-C413-207D-C5F104C71764}"/>
              </a:ext>
            </a:extLst>
          </p:cNvPr>
          <p:cNvGrpSpPr/>
          <p:nvPr/>
        </p:nvGrpSpPr>
        <p:grpSpPr>
          <a:xfrm>
            <a:off x="80120" y="4025743"/>
            <a:ext cx="2624363" cy="2758488"/>
            <a:chOff x="80120" y="4025743"/>
            <a:chExt cx="2624363" cy="2758488"/>
          </a:xfrm>
        </p:grpSpPr>
        <p:pic>
          <p:nvPicPr>
            <p:cNvPr id="6" name="Picture 5">
              <a:extLst>
                <a:ext uri="{FF2B5EF4-FFF2-40B4-BE49-F238E27FC236}">
                  <a16:creationId xmlns:a16="http://schemas.microsoft.com/office/drawing/2014/main" id="{BDA6B08B-BF2F-E9A2-6191-9F24EB094FEB}"/>
                </a:ext>
              </a:extLst>
            </p:cNvPr>
            <p:cNvPicPr>
              <a:picLocks noChangeAspect="1"/>
            </p:cNvPicPr>
            <p:nvPr/>
          </p:nvPicPr>
          <p:blipFill>
            <a:blip r:embed="rId4"/>
            <a:stretch>
              <a:fillRect/>
            </a:stretch>
          </p:blipFill>
          <p:spPr>
            <a:xfrm>
              <a:off x="415633" y="4025743"/>
              <a:ext cx="2288850" cy="2744759"/>
            </a:xfrm>
            <a:prstGeom prst="rect">
              <a:avLst/>
            </a:prstGeom>
          </p:spPr>
        </p:pic>
        <p:sp>
          <p:nvSpPr>
            <p:cNvPr id="7" name="TextBox 6">
              <a:extLst>
                <a:ext uri="{FF2B5EF4-FFF2-40B4-BE49-F238E27FC236}">
                  <a16:creationId xmlns:a16="http://schemas.microsoft.com/office/drawing/2014/main" id="{9883FE14-0285-031D-1A1F-35113F644958}"/>
                </a:ext>
              </a:extLst>
            </p:cNvPr>
            <p:cNvSpPr txBox="1"/>
            <p:nvPr/>
          </p:nvSpPr>
          <p:spPr>
            <a:xfrm>
              <a:off x="80120" y="4492201"/>
              <a:ext cx="523220" cy="2292030"/>
            </a:xfrm>
            <a:prstGeom prst="rect">
              <a:avLst/>
            </a:prstGeom>
            <a:noFill/>
          </p:spPr>
          <p:txBody>
            <a:bodyPr vert="vert270" wrap="square" rtlCol="0">
              <a:spAutoFit/>
            </a:bodyPr>
            <a:lstStyle/>
            <a:p>
              <a:r>
                <a:rPr lang="en-US" sz="1100" b="1" i="0" u="none" strike="noStrike" dirty="0">
                  <a:solidFill>
                    <a:schemeClr val="bg1">
                      <a:lumMod val="65000"/>
                    </a:schemeClr>
                  </a:solidFill>
                  <a:effectLst/>
                  <a:latin typeface="Limerick Serial"/>
                </a:rPr>
                <a:t>Photo credit: Mark </a:t>
              </a:r>
              <a:r>
                <a:rPr lang="en-US" sz="1100" b="1" i="0" u="none" strike="noStrike" dirty="0" err="1">
                  <a:solidFill>
                    <a:schemeClr val="bg1">
                      <a:lumMod val="65000"/>
                    </a:schemeClr>
                  </a:solidFill>
                  <a:effectLst/>
                  <a:latin typeface="Limerick Serial"/>
                </a:rPr>
                <a:t>Seliger</a:t>
              </a:r>
              <a:endParaRPr lang="en-US" sz="1100" b="1" i="0" u="none" strike="noStrike" dirty="0">
                <a:solidFill>
                  <a:schemeClr val="bg1">
                    <a:lumMod val="65000"/>
                  </a:schemeClr>
                </a:solidFill>
                <a:effectLst/>
                <a:latin typeface="Limerick Serial"/>
              </a:endParaRPr>
            </a:p>
            <a:p>
              <a:endParaRPr lang="en-US" sz="1100" dirty="0">
                <a:solidFill>
                  <a:schemeClr val="bg1">
                    <a:lumMod val="65000"/>
                  </a:schemeClr>
                </a:solidFill>
              </a:endParaRPr>
            </a:p>
          </p:txBody>
        </p:sp>
      </p:grpSp>
      <p:grpSp>
        <p:nvGrpSpPr>
          <p:cNvPr id="8" name="Group 7">
            <a:extLst>
              <a:ext uri="{FF2B5EF4-FFF2-40B4-BE49-F238E27FC236}">
                <a16:creationId xmlns:a16="http://schemas.microsoft.com/office/drawing/2014/main" id="{6FB65907-3512-394F-D8D5-E87F6F88BBA2}"/>
              </a:ext>
            </a:extLst>
          </p:cNvPr>
          <p:cNvGrpSpPr/>
          <p:nvPr/>
        </p:nvGrpSpPr>
        <p:grpSpPr>
          <a:xfrm>
            <a:off x="6902674" y="2412750"/>
            <a:ext cx="922088" cy="1309717"/>
            <a:chOff x="5647140" y="2419503"/>
            <a:chExt cx="922088" cy="1309717"/>
          </a:xfrm>
        </p:grpSpPr>
        <p:cxnSp>
          <p:nvCxnSpPr>
            <p:cNvPr id="9" name="Straight Connector 8">
              <a:extLst>
                <a:ext uri="{FF2B5EF4-FFF2-40B4-BE49-F238E27FC236}">
                  <a16:creationId xmlns:a16="http://schemas.microsoft.com/office/drawing/2014/main" id="{E960F20D-9D87-E5AC-43F9-65BFA0083221}"/>
                </a:ext>
              </a:extLst>
            </p:cNvPr>
            <p:cNvCxnSpPr/>
            <p:nvPr/>
          </p:nvCxnSpPr>
          <p:spPr bwMode="auto">
            <a:xfrm>
              <a:off x="6105407" y="2419503"/>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Rectangle 3">
              <a:extLst>
                <a:ext uri="{FF2B5EF4-FFF2-40B4-BE49-F238E27FC236}">
                  <a16:creationId xmlns:a16="http://schemas.microsoft.com/office/drawing/2014/main" id="{0D985D88-678E-9B92-D3D1-A0C119E8308B}"/>
                </a:ext>
              </a:extLst>
            </p:cNvPr>
            <p:cNvSpPr txBox="1">
              <a:spLocks noChangeArrowheads="1"/>
            </p:cNvSpPr>
            <p:nvPr/>
          </p:nvSpPr>
          <p:spPr>
            <a:xfrm>
              <a:off x="5647140" y="2835100"/>
              <a:ext cx="922088"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1997</a:t>
              </a:r>
            </a:p>
            <a:p>
              <a:r>
                <a:rPr lang="en-US" sz="1200" dirty="0">
                  <a:solidFill>
                    <a:srgbClr val="FFFF00"/>
                  </a:solidFill>
                  <a:latin typeface="Arial"/>
                  <a:cs typeface="Arial"/>
                </a:rPr>
                <a:t>synuclein gene</a:t>
              </a:r>
            </a:p>
            <a:p>
              <a:r>
                <a:rPr lang="en-US" sz="1200" dirty="0">
                  <a:solidFill>
                    <a:srgbClr val="FFFF00"/>
                  </a:solidFill>
                  <a:latin typeface="Arial"/>
                  <a:cs typeface="Arial"/>
                </a:rPr>
                <a:t>In PD</a:t>
              </a:r>
              <a:endParaRPr lang="en-US" sz="1200" i="1" dirty="0">
                <a:solidFill>
                  <a:srgbClr val="FFFF00"/>
                </a:solidFill>
                <a:latin typeface="Arial"/>
                <a:cs typeface="Arial"/>
              </a:endParaRPr>
            </a:p>
          </p:txBody>
        </p:sp>
      </p:grpSp>
      <p:sp>
        <p:nvSpPr>
          <p:cNvPr id="11" name="Rectangle 10">
            <a:extLst>
              <a:ext uri="{FF2B5EF4-FFF2-40B4-BE49-F238E27FC236}">
                <a16:creationId xmlns:a16="http://schemas.microsoft.com/office/drawing/2014/main" id="{A0DBBC33-C20F-B79E-480F-9AC18AE513CB}"/>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2" name="Rectangle 8">
            <a:extLst>
              <a:ext uri="{FF2B5EF4-FFF2-40B4-BE49-F238E27FC236}">
                <a16:creationId xmlns:a16="http://schemas.microsoft.com/office/drawing/2014/main" id="{154E426A-9B0B-F12F-3A1B-E687D61479F2}"/>
              </a:ext>
            </a:extLst>
          </p:cNvPr>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pic>
        <p:nvPicPr>
          <p:cNvPr id="29" name="Picture 28">
            <a:extLst>
              <a:ext uri="{FF2B5EF4-FFF2-40B4-BE49-F238E27FC236}">
                <a16:creationId xmlns:a16="http://schemas.microsoft.com/office/drawing/2014/main" id="{A646B26A-648C-0E97-950C-FC99A275A2B9}"/>
              </a:ext>
            </a:extLst>
          </p:cNvPr>
          <p:cNvPicPr>
            <a:picLocks noChangeAspect="1"/>
          </p:cNvPicPr>
          <p:nvPr/>
        </p:nvPicPr>
        <p:blipFill>
          <a:blip r:embed="rId5"/>
          <a:stretch>
            <a:fillRect/>
          </a:stretch>
        </p:blipFill>
        <p:spPr>
          <a:xfrm>
            <a:off x="92214" y="92620"/>
            <a:ext cx="1972128" cy="451140"/>
          </a:xfrm>
          <a:prstGeom prst="rect">
            <a:avLst/>
          </a:prstGeom>
        </p:spPr>
      </p:pic>
    </p:spTree>
    <p:extLst>
      <p:ext uri="{BB962C8B-B14F-4D97-AF65-F5344CB8AC3E}">
        <p14:creationId xmlns:p14="http://schemas.microsoft.com/office/powerpoint/2010/main" val="27522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4953765" y="1287379"/>
            <a:ext cx="4052037" cy="5178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a:spcBef>
                <a:spcPts val="1200"/>
              </a:spcBef>
            </a:pPr>
            <a:r>
              <a:rPr lang="en-US" sz="2200" dirty="0">
                <a:solidFill>
                  <a:srgbClr val="FFFF00"/>
                </a:solidFill>
                <a:effectLst>
                  <a:outerShdw blurRad="38100" dist="38100" dir="2700000" algn="tl">
                    <a:srgbClr val="000000"/>
                  </a:outerShdw>
                </a:effectLst>
                <a:latin typeface="Arial" charset="0"/>
              </a:rPr>
              <a:t>Parkinson’s history</a:t>
            </a:r>
          </a:p>
          <a:p>
            <a:pPr>
              <a:spcBef>
                <a:spcPts val="1200"/>
              </a:spcBef>
            </a:pPr>
            <a:r>
              <a:rPr lang="en-US" sz="2200" dirty="0">
                <a:solidFill>
                  <a:srgbClr val="FFFF00"/>
                </a:solidFill>
                <a:effectLst>
                  <a:outerShdw blurRad="38100" dist="38100" dir="2700000" algn="tl">
                    <a:srgbClr val="000000"/>
                  </a:outerShdw>
                </a:effectLst>
                <a:latin typeface="Arial" charset="0"/>
              </a:rPr>
              <a:t>Symptoms </a:t>
            </a:r>
            <a:r>
              <a:rPr lang="en-US" sz="1800" dirty="0">
                <a:solidFill>
                  <a:srgbClr val="FFFF00"/>
                </a:solidFill>
                <a:effectLst>
                  <a:outerShdw blurRad="38100" dist="38100" dir="2700000" algn="tl">
                    <a:srgbClr val="000000"/>
                  </a:outerShdw>
                </a:effectLst>
                <a:latin typeface="Arial" charset="0"/>
              </a:rPr>
              <a:t>( </a:t>
            </a:r>
            <a:r>
              <a:rPr lang="en-US" sz="1800" b="1" dirty="0">
                <a:solidFill>
                  <a:srgbClr val="FFFF00"/>
                </a:solidFill>
                <a:effectLst>
                  <a:outerShdw blurRad="38100" dist="38100" dir="2700000" algn="tl">
                    <a:srgbClr val="000000"/>
                  </a:outerShdw>
                </a:effectLst>
                <a:latin typeface="Arial" charset="0"/>
              </a:rPr>
              <a:t>↓</a:t>
            </a:r>
            <a:r>
              <a:rPr lang="en-US" sz="1800" dirty="0">
                <a:solidFill>
                  <a:srgbClr val="FFFF00"/>
                </a:solidFill>
                <a:effectLst>
                  <a:outerShdw blurRad="38100" dist="38100" dir="2700000" algn="tl">
                    <a:srgbClr val="000000"/>
                  </a:outerShdw>
                </a:effectLst>
                <a:latin typeface="Arial" charset="0"/>
              </a:rPr>
              <a:t> movement)</a:t>
            </a:r>
          </a:p>
          <a:p>
            <a:pPr>
              <a:spcBef>
                <a:spcPts val="1200"/>
              </a:spcBef>
            </a:pPr>
            <a:r>
              <a:rPr lang="en-US" sz="2200" dirty="0">
                <a:solidFill>
                  <a:srgbClr val="FFFF00"/>
                </a:solidFill>
                <a:effectLst>
                  <a:outerShdw blurRad="38100" dist="38100" dir="2700000" algn="tl">
                    <a:srgbClr val="000000"/>
                  </a:outerShdw>
                </a:effectLst>
                <a:latin typeface="Arial" charset="0"/>
              </a:rPr>
              <a:t>Pathology </a:t>
            </a:r>
            <a:r>
              <a:rPr lang="en-US" sz="1800" dirty="0">
                <a:solidFill>
                  <a:srgbClr val="FFFF00"/>
                </a:solidFill>
                <a:effectLst>
                  <a:outerShdw blurRad="38100" dist="38100" dir="2700000" algn="tl">
                    <a:srgbClr val="000000"/>
                  </a:outerShdw>
                </a:effectLst>
                <a:latin typeface="Arial" charset="0"/>
              </a:rPr>
              <a:t>(brain cell loss)</a:t>
            </a:r>
          </a:p>
          <a:p>
            <a:pPr>
              <a:spcBef>
                <a:spcPts val="1200"/>
              </a:spcBef>
            </a:pPr>
            <a:r>
              <a:rPr lang="en-US" sz="2200" dirty="0">
                <a:solidFill>
                  <a:srgbClr val="FFFF00"/>
                </a:solidFill>
                <a:effectLst>
                  <a:outerShdw blurRad="38100" dist="38100" dir="2700000" algn="tl">
                    <a:srgbClr val="000000"/>
                  </a:outerShdw>
                </a:effectLst>
                <a:latin typeface="Arial" charset="0"/>
              </a:rPr>
              <a:t>Treatment/drugs </a:t>
            </a:r>
            <a:r>
              <a:rPr lang="en-US" sz="1800" dirty="0">
                <a:solidFill>
                  <a:srgbClr val="FFFF00"/>
                </a:solidFill>
                <a:effectLst>
                  <a:outerShdw blurRad="38100" dist="38100" dir="2700000" algn="tl">
                    <a:srgbClr val="000000"/>
                  </a:outerShdw>
                </a:effectLst>
                <a:latin typeface="Arial" charset="0"/>
              </a:rPr>
              <a:t>(symptoms)</a:t>
            </a:r>
          </a:p>
          <a:p>
            <a:pPr lvl="1">
              <a:spcBef>
                <a:spcPts val="1200"/>
              </a:spcBef>
            </a:pPr>
            <a:r>
              <a:rPr lang="en-US" sz="1800" dirty="0">
                <a:solidFill>
                  <a:srgbClr val="FFFF00"/>
                </a:solidFill>
                <a:effectLst>
                  <a:outerShdw blurRad="38100" dist="38100" dir="2700000" algn="tl">
                    <a:srgbClr val="000000"/>
                  </a:outerShdw>
                </a:effectLst>
                <a:latin typeface="Arial" charset="0"/>
              </a:rPr>
              <a:t>Movement (dopamine)</a:t>
            </a:r>
          </a:p>
          <a:p>
            <a:pPr lvl="1">
              <a:spcBef>
                <a:spcPts val="1200"/>
              </a:spcBef>
            </a:pPr>
            <a:r>
              <a:rPr lang="en-US" sz="1800" dirty="0">
                <a:solidFill>
                  <a:srgbClr val="FFFF00"/>
                </a:solidFill>
                <a:effectLst>
                  <a:outerShdw blurRad="38100" dist="38100" dir="2700000" algn="tl">
                    <a:srgbClr val="000000"/>
                  </a:outerShdw>
                </a:effectLst>
                <a:latin typeface="Arial" charset="0"/>
              </a:rPr>
              <a:t>Brain, but non-motor: mood, cognition, sleep, …</a:t>
            </a:r>
          </a:p>
          <a:p>
            <a:pPr lvl="1">
              <a:spcBef>
                <a:spcPts val="1200"/>
              </a:spcBef>
            </a:pPr>
            <a:r>
              <a:rPr lang="en-US" sz="1800" dirty="0">
                <a:solidFill>
                  <a:srgbClr val="FFFF00"/>
                </a:solidFill>
                <a:effectLst>
                  <a:outerShdw blurRad="38100" dist="38100" dir="2700000" algn="tl">
                    <a:srgbClr val="000000"/>
                  </a:outerShdw>
                </a:effectLst>
                <a:latin typeface="Arial" charset="0"/>
              </a:rPr>
              <a:t>Whole body: e.g. gut health (constipation), bone health (fractures), …</a:t>
            </a:r>
          </a:p>
          <a:p>
            <a:r>
              <a:rPr lang="en-US" sz="2200" dirty="0">
                <a:solidFill>
                  <a:srgbClr val="FFFF00"/>
                </a:solidFill>
                <a:effectLst>
                  <a:outerShdw blurRad="38100" dist="38100" dir="2700000" algn="tl">
                    <a:srgbClr val="000000"/>
                  </a:outerShdw>
                </a:effectLst>
                <a:latin typeface="Arial" charset="0"/>
              </a:rPr>
              <a:t>Neuroprotection:</a:t>
            </a:r>
          </a:p>
          <a:p>
            <a:pPr lvl="1"/>
            <a:r>
              <a:rPr lang="en-US" sz="1800" dirty="0">
                <a:solidFill>
                  <a:srgbClr val="FFFF00"/>
                </a:solidFill>
                <a:effectLst>
                  <a:outerShdw blurRad="38100" dist="38100" dir="2700000" algn="tl">
                    <a:srgbClr val="000000"/>
                  </a:outerShdw>
                </a:effectLst>
                <a:latin typeface="Arial" charset="0"/>
              </a:rPr>
              <a:t>prevent / stop / cure PD</a:t>
            </a:r>
          </a:p>
          <a:p>
            <a:pPr marL="0" indent="0">
              <a:buNone/>
            </a:pPr>
            <a:endParaRPr lang="en-US" sz="2200" dirty="0">
              <a:solidFill>
                <a:srgbClr val="FFFF00"/>
              </a:solidFill>
              <a:effectLst>
                <a:outerShdw blurRad="38100" dist="38100" dir="2700000" algn="tl">
                  <a:srgbClr val="000000"/>
                </a:outerShdw>
              </a:effectLst>
              <a:latin typeface="Arial" charset="0"/>
            </a:endParaRPr>
          </a:p>
        </p:txBody>
      </p:sp>
      <p:sp>
        <p:nvSpPr>
          <p:cNvPr id="2000898" name="Rectangle 2"/>
          <p:cNvSpPr>
            <a:spLocks noGrp="1" noChangeArrowheads="1"/>
          </p:cNvSpPr>
          <p:nvPr>
            <p:ph type="title"/>
          </p:nvPr>
        </p:nvSpPr>
        <p:spPr>
          <a:xfrm>
            <a:off x="4668253" y="434392"/>
            <a:ext cx="4357270" cy="582613"/>
          </a:xfrm>
        </p:spPr>
        <p:txBody>
          <a:bodyPr/>
          <a:lstStyle/>
          <a:p>
            <a:r>
              <a:rPr lang="en-US" sz="3200" dirty="0">
                <a:solidFill>
                  <a:srgbClr val="FFFF00"/>
                </a:solidFill>
                <a:effectLst>
                  <a:outerShdw blurRad="38100" dist="38100" dir="2700000" algn="tl">
                    <a:srgbClr val="000000"/>
                  </a:outerShdw>
                </a:effectLst>
                <a:latin typeface="Arial" charset="0"/>
              </a:rPr>
              <a:t>TOPAZ in PD context</a:t>
            </a:r>
            <a:endParaRPr lang="en-US" dirty="0"/>
          </a:p>
        </p:txBody>
      </p:sp>
      <p:pic>
        <p:nvPicPr>
          <p:cNvPr id="200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338138"/>
            <a:ext cx="4133850" cy="60198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000901" name="Text Box 5"/>
          <p:cNvSpPr txBox="1">
            <a:spLocks noChangeArrowheads="1"/>
          </p:cNvSpPr>
          <p:nvPr/>
        </p:nvSpPr>
        <p:spPr bwMode="auto">
          <a:xfrm>
            <a:off x="279400" y="6373813"/>
            <a:ext cx="41846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i="1" dirty="0">
                <a:solidFill>
                  <a:schemeClr val="tx1"/>
                </a:solidFill>
              </a:rPr>
              <a:t>Don </a:t>
            </a:r>
            <a:r>
              <a:rPr lang="en-US" i="1" dirty="0" err="1">
                <a:solidFill>
                  <a:schemeClr val="tx1"/>
                </a:solidFill>
              </a:rPr>
              <a:t>Eyles</a:t>
            </a:r>
            <a:r>
              <a:rPr lang="en-US" i="1" dirty="0">
                <a:solidFill>
                  <a:schemeClr val="tx1"/>
                </a:solidFill>
              </a:rPr>
              <a:t>			       November 2001</a:t>
            </a:r>
            <a:endParaRPr lang="en-US" sz="1600" i="1" dirty="0">
              <a:solidFill>
                <a:schemeClr val="tx1"/>
              </a:solidFill>
            </a:endParaRPr>
          </a:p>
        </p:txBody>
      </p:sp>
      <p:sp>
        <p:nvSpPr>
          <p:cNvPr id="2000902" name="Line 6"/>
          <p:cNvSpPr>
            <a:spLocks noChangeShapeType="1"/>
          </p:cNvSpPr>
          <p:nvPr/>
        </p:nvSpPr>
        <p:spPr bwMode="auto">
          <a:xfrm>
            <a:off x="4956175" y="1032880"/>
            <a:ext cx="3778250"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a:extLst>
              <a:ext uri="{FF2B5EF4-FFF2-40B4-BE49-F238E27FC236}">
                <a16:creationId xmlns:a16="http://schemas.microsoft.com/office/drawing/2014/main" id="{96CBB2AF-764B-60C6-F184-5EDCBCC6AC2C}"/>
              </a:ext>
            </a:extLst>
          </p:cNvPr>
          <p:cNvPicPr>
            <a:picLocks noChangeAspect="1"/>
          </p:cNvPicPr>
          <p:nvPr/>
        </p:nvPicPr>
        <p:blipFill>
          <a:blip r:embed="rId4"/>
          <a:stretch>
            <a:fillRect/>
          </a:stretch>
        </p:blipFill>
        <p:spPr>
          <a:xfrm>
            <a:off x="7354662" y="4970840"/>
            <a:ext cx="1014110" cy="363949"/>
          </a:xfrm>
          <a:prstGeom prst="rect">
            <a:avLst/>
          </a:prstGeom>
          <a:effectLst>
            <a:softEdge rad="63500"/>
          </a:effectLst>
        </p:spPr>
      </p:pic>
    </p:spTree>
    <p:extLst>
      <p:ext uri="{BB962C8B-B14F-4D97-AF65-F5344CB8AC3E}">
        <p14:creationId xmlns:p14="http://schemas.microsoft.com/office/powerpoint/2010/main" val="300636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4201" name="Group 9"/>
          <p:cNvGrpSpPr>
            <a:grpSpLocks/>
          </p:cNvGrpSpPr>
          <p:nvPr/>
        </p:nvGrpSpPr>
        <p:grpSpPr bwMode="auto">
          <a:xfrm>
            <a:off x="263525" y="4165600"/>
            <a:ext cx="4137025" cy="2698750"/>
            <a:chOff x="166" y="2522"/>
            <a:chExt cx="2606" cy="1700"/>
          </a:xfrm>
        </p:grpSpPr>
        <p:grpSp>
          <p:nvGrpSpPr>
            <p:cNvPr id="2184202" name="Group 10"/>
            <p:cNvGrpSpPr>
              <a:grpSpLocks/>
            </p:cNvGrpSpPr>
            <p:nvPr/>
          </p:nvGrpSpPr>
          <p:grpSpPr bwMode="auto">
            <a:xfrm>
              <a:off x="166" y="2522"/>
              <a:ext cx="2606" cy="1700"/>
              <a:chOff x="2992" y="2518"/>
              <a:chExt cx="2606" cy="1700"/>
            </a:xfrm>
          </p:grpSpPr>
          <p:pic>
            <p:nvPicPr>
              <p:cNvPr id="2184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 y="2524"/>
                <a:ext cx="2568" cy="16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184204" name="Rectangle 12"/>
              <p:cNvSpPr>
                <a:spLocks noChangeArrowheads="1"/>
              </p:cNvSpPr>
              <p:nvPr/>
            </p:nvSpPr>
            <p:spPr bwMode="auto">
              <a:xfrm>
                <a:off x="2992" y="2518"/>
                <a:ext cx="2606" cy="1690"/>
              </a:xfrm>
              <a:prstGeom prst="rect">
                <a:avLst/>
              </a:prstGeom>
              <a:noFill/>
              <a:ln w="571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84205" name="Text Box 13"/>
            <p:cNvSpPr txBox="1">
              <a:spLocks noChangeArrowheads="1"/>
            </p:cNvSpPr>
            <p:nvPr/>
          </p:nvSpPr>
          <p:spPr bwMode="auto">
            <a:xfrm>
              <a:off x="203" y="2564"/>
              <a:ext cx="1091"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chemeClr val="accent2"/>
                  </a:solidFill>
                  <a:latin typeface="Helvetica" charset="0"/>
                </a:rPr>
                <a:t>USS Constitution</a:t>
              </a:r>
            </a:p>
          </p:txBody>
        </p:sp>
      </p:grpSp>
      <p:grpSp>
        <p:nvGrpSpPr>
          <p:cNvPr id="2184208" name="Group 16"/>
          <p:cNvGrpSpPr>
            <a:grpSpLocks/>
          </p:cNvGrpSpPr>
          <p:nvPr/>
        </p:nvGrpSpPr>
        <p:grpSpPr bwMode="auto">
          <a:xfrm>
            <a:off x="4657725" y="4159250"/>
            <a:ext cx="4143375" cy="2682875"/>
            <a:chOff x="2934" y="2506"/>
            <a:chExt cx="2610" cy="1690"/>
          </a:xfrm>
        </p:grpSpPr>
        <p:grpSp>
          <p:nvGrpSpPr>
            <p:cNvPr id="2184209" name="Group 17"/>
            <p:cNvGrpSpPr>
              <a:grpSpLocks/>
            </p:cNvGrpSpPr>
            <p:nvPr/>
          </p:nvGrpSpPr>
          <p:grpSpPr bwMode="auto">
            <a:xfrm>
              <a:off x="2934" y="2506"/>
              <a:ext cx="2610" cy="1690"/>
              <a:chOff x="3000" y="2506"/>
              <a:chExt cx="2610" cy="1690"/>
            </a:xfrm>
          </p:grpSpPr>
          <p:pic>
            <p:nvPicPr>
              <p:cNvPr id="21842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 y="2508"/>
                <a:ext cx="2600" cy="1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184211" name="Rectangle 19"/>
              <p:cNvSpPr>
                <a:spLocks noChangeArrowheads="1"/>
              </p:cNvSpPr>
              <p:nvPr/>
            </p:nvSpPr>
            <p:spPr bwMode="auto">
              <a:xfrm>
                <a:off x="3004" y="2506"/>
                <a:ext cx="2606" cy="1690"/>
              </a:xfrm>
              <a:prstGeom prst="rect">
                <a:avLst/>
              </a:prstGeom>
              <a:noFill/>
              <a:ln w="571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84212" name="Rectangle 20"/>
            <p:cNvSpPr>
              <a:spLocks noChangeArrowheads="1"/>
            </p:cNvSpPr>
            <p:nvPr/>
          </p:nvSpPr>
          <p:spPr bwMode="auto">
            <a:xfrm>
              <a:off x="4616" y="2551"/>
              <a:ext cx="87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E6E6E6"/>
                  </a:solidFill>
                  <a:latin typeface="Helvetica" charset="0"/>
                </a:rPr>
                <a:t>Zakim Bridge</a:t>
              </a:r>
            </a:p>
          </p:txBody>
        </p:sp>
      </p:grpSp>
      <p:pic>
        <p:nvPicPr>
          <p:cNvPr id="28" name="Picture 14" descr="MGH">
            <a:extLst>
              <a:ext uri="{FF2B5EF4-FFF2-40B4-BE49-F238E27FC236}">
                <a16:creationId xmlns:a16="http://schemas.microsoft.com/office/drawing/2014/main" id="{9472C1C6-5C40-C446-B124-FFE3796EE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2435711"/>
            <a:ext cx="815975"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15" descr="Veritas">
            <a:extLst>
              <a:ext uri="{FF2B5EF4-FFF2-40B4-BE49-F238E27FC236}">
                <a16:creationId xmlns:a16="http://schemas.microsoft.com/office/drawing/2014/main" id="{2D45C37C-CBCA-8A46-A502-B3B8CA9BA6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400" y="2426639"/>
            <a:ext cx="871538" cy="952500"/>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21">
            <a:extLst>
              <a:ext uri="{FF2B5EF4-FFF2-40B4-BE49-F238E27FC236}">
                <a16:creationId xmlns:a16="http://schemas.microsoft.com/office/drawing/2014/main" id="{593DDB77-F611-3040-AC23-9551E5329EB9}"/>
              </a:ext>
            </a:extLst>
          </p:cNvPr>
          <p:cNvSpPr>
            <a:spLocks noChangeArrowheads="1"/>
          </p:cNvSpPr>
          <p:nvPr/>
        </p:nvSpPr>
        <p:spPr bwMode="auto">
          <a:xfrm>
            <a:off x="1168400" y="3552435"/>
            <a:ext cx="6880225" cy="10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pPr>
            <a:r>
              <a:rPr lang="en-US" sz="1600" dirty="0" err="1">
                <a:solidFill>
                  <a:srgbClr val="FFFF00"/>
                </a:solidFill>
                <a:latin typeface="Arial" charset="0"/>
              </a:rPr>
              <a:t>MassGeneral</a:t>
            </a:r>
            <a:r>
              <a:rPr lang="en-US" sz="1600" dirty="0">
                <a:solidFill>
                  <a:srgbClr val="FFFF00"/>
                </a:solidFill>
                <a:latin typeface="Arial" charset="0"/>
              </a:rPr>
              <a:t> Institute for Neurodegenerative Disease</a:t>
            </a:r>
          </a:p>
          <a:p>
            <a:pPr algn="ctr">
              <a:spcBef>
                <a:spcPct val="20000"/>
              </a:spcBef>
            </a:pPr>
            <a:r>
              <a:rPr lang="en-US" sz="1400" dirty="0">
                <a:solidFill>
                  <a:schemeClr val="bg1"/>
                </a:solidFill>
                <a:latin typeface="Arial" charset="0"/>
              </a:rPr>
              <a:t>Charlestown Navy Yard,  Boston</a:t>
            </a:r>
          </a:p>
        </p:txBody>
      </p:sp>
      <p:sp>
        <p:nvSpPr>
          <p:cNvPr id="3" name="Rectangle 2">
            <a:extLst>
              <a:ext uri="{FF2B5EF4-FFF2-40B4-BE49-F238E27FC236}">
                <a16:creationId xmlns:a16="http://schemas.microsoft.com/office/drawing/2014/main" id="{2B1EB38E-FEAB-A007-53BB-3712260C8E3C}"/>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 name="Rectangle 3">
            <a:extLst>
              <a:ext uri="{FF2B5EF4-FFF2-40B4-BE49-F238E27FC236}">
                <a16:creationId xmlns:a16="http://schemas.microsoft.com/office/drawing/2014/main" id="{4E332C76-C408-6D25-4B43-6B9D0EEBB07D}"/>
              </a:ext>
            </a:extLst>
          </p:cNvPr>
          <p:cNvSpPr>
            <a:spLocks noGrp="1" noChangeArrowheads="1"/>
          </p:cNvSpPr>
          <p:nvPr>
            <p:ph type="ctrTitle"/>
          </p:nvPr>
        </p:nvSpPr>
        <p:spPr>
          <a:xfrm>
            <a:off x="0" y="765175"/>
            <a:ext cx="9144000" cy="1447800"/>
          </a:xfrm>
          <a:noFill/>
          <a:ln/>
        </p:spPr>
        <p:txBody>
          <a:bodyPr/>
          <a:lstStyle/>
          <a:p>
            <a:pPr>
              <a:lnSpc>
                <a:spcPct val="135000"/>
              </a:lnSpc>
            </a:pPr>
            <a:r>
              <a:rPr lang="en-US" altLang="ja-JP" sz="3200" b="1" dirty="0">
                <a:solidFill>
                  <a:srgbClr val="FFFF00"/>
                </a:solidFill>
                <a:effectLst>
                  <a:outerShdw blurRad="38100" dist="38100" dir="2700000" algn="tl">
                    <a:srgbClr val="000000"/>
                  </a:outerShdw>
                </a:effectLst>
                <a:latin typeface="Arial"/>
              </a:rPr>
              <a:t>How TOPAZ fits into Parkinson’s research</a:t>
            </a:r>
            <a:endParaRPr lang="en-US" sz="3200" b="1" dirty="0">
              <a:solidFill>
                <a:srgbClr val="000000"/>
              </a:solidFill>
              <a:latin typeface="Verdana" charset="0"/>
            </a:endParaRPr>
          </a:p>
        </p:txBody>
      </p:sp>
      <p:sp>
        <p:nvSpPr>
          <p:cNvPr id="5" name="Rectangle 8">
            <a:extLst>
              <a:ext uri="{FF2B5EF4-FFF2-40B4-BE49-F238E27FC236}">
                <a16:creationId xmlns:a16="http://schemas.microsoft.com/office/drawing/2014/main" id="{FE910D02-3F35-EA81-82C9-B5338780A0AF}"/>
              </a:ext>
            </a:extLst>
          </p:cNvPr>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sp>
        <p:nvSpPr>
          <p:cNvPr id="6" name="Rectangle 22">
            <a:extLst>
              <a:ext uri="{FF2B5EF4-FFF2-40B4-BE49-F238E27FC236}">
                <a16:creationId xmlns:a16="http://schemas.microsoft.com/office/drawing/2014/main" id="{ECE0DAE9-2B99-823C-81FC-887E76DBF71B}"/>
              </a:ext>
            </a:extLst>
          </p:cNvPr>
          <p:cNvSpPr>
            <a:spLocks noChangeArrowheads="1"/>
          </p:cNvSpPr>
          <p:nvPr/>
        </p:nvSpPr>
        <p:spPr bwMode="auto">
          <a:xfrm>
            <a:off x="1131887" y="2790842"/>
            <a:ext cx="6880225"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20000"/>
              </a:spcBef>
            </a:pPr>
            <a:r>
              <a:rPr lang="en-US" sz="1800" dirty="0">
                <a:solidFill>
                  <a:schemeClr val="bg1"/>
                </a:solidFill>
                <a:effectLst>
                  <a:outerShdw blurRad="38100" dist="38100" dir="2700000" algn="tl">
                    <a:srgbClr val="000000"/>
                  </a:outerShdw>
                </a:effectLst>
                <a:latin typeface="Arial" charset="0"/>
              </a:rPr>
              <a:t>Massachusetts General Hospital</a:t>
            </a:r>
          </a:p>
          <a:p>
            <a:pPr algn="ctr">
              <a:spcBef>
                <a:spcPct val="20000"/>
              </a:spcBef>
            </a:pPr>
            <a:r>
              <a:rPr lang="en-US" sz="1800" dirty="0">
                <a:solidFill>
                  <a:schemeClr val="bg1"/>
                </a:solidFill>
                <a:effectLst>
                  <a:outerShdw blurRad="38100" dist="38100" dir="2700000" algn="tl">
                    <a:srgbClr val="000000"/>
                  </a:outerShdw>
                </a:effectLst>
                <a:latin typeface="Arial" charset="0"/>
              </a:rPr>
              <a:t> Harvard Medical School</a:t>
            </a:r>
          </a:p>
          <a:p>
            <a:pPr algn="ctr">
              <a:spcBef>
                <a:spcPct val="20000"/>
              </a:spcBef>
            </a:pPr>
            <a:endParaRPr lang="en-US" sz="1500" dirty="0">
              <a:solidFill>
                <a:srgbClr val="FFFF00"/>
              </a:solidFill>
              <a:effectLst>
                <a:outerShdw blurRad="38100" dist="38100" dir="2700000" algn="tl">
                  <a:srgbClr val="000000"/>
                </a:outerShdw>
              </a:effectLst>
              <a:latin typeface="Arial" charset="0"/>
            </a:endParaRPr>
          </a:p>
        </p:txBody>
      </p:sp>
      <p:pic>
        <p:nvPicPr>
          <p:cNvPr id="7" name="Picture 6">
            <a:extLst>
              <a:ext uri="{FF2B5EF4-FFF2-40B4-BE49-F238E27FC236}">
                <a16:creationId xmlns:a16="http://schemas.microsoft.com/office/drawing/2014/main" id="{89A73F30-4D4F-3F4C-B7ED-DE07DC009899}"/>
              </a:ext>
            </a:extLst>
          </p:cNvPr>
          <p:cNvPicPr>
            <a:picLocks noChangeAspect="1"/>
          </p:cNvPicPr>
          <p:nvPr/>
        </p:nvPicPr>
        <p:blipFill>
          <a:blip r:embed="rId7"/>
          <a:stretch>
            <a:fillRect/>
          </a:stretch>
        </p:blipFill>
        <p:spPr>
          <a:xfrm>
            <a:off x="92214" y="92620"/>
            <a:ext cx="1972128" cy="451140"/>
          </a:xfrm>
          <a:prstGeom prst="rect">
            <a:avLst/>
          </a:prstGeom>
        </p:spPr>
      </p:pic>
      <p:pic>
        <p:nvPicPr>
          <p:cNvPr id="9" name="Picture 9">
            <a:extLst>
              <a:ext uri="{FF2B5EF4-FFF2-40B4-BE49-F238E27FC236}">
                <a16:creationId xmlns:a16="http://schemas.microsoft.com/office/drawing/2014/main" id="{6B9C710A-3179-570C-AB4B-7D979B78465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88200" y="2457217"/>
            <a:ext cx="1574800" cy="86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2">
            <a:extLst>
              <a:ext uri="{FF2B5EF4-FFF2-40B4-BE49-F238E27FC236}">
                <a16:creationId xmlns:a16="http://schemas.microsoft.com/office/drawing/2014/main" id="{4DCF7C55-1FAF-384D-1D48-94EE55DCB5E3}"/>
              </a:ext>
            </a:extLst>
          </p:cNvPr>
          <p:cNvSpPr>
            <a:spLocks noChangeArrowheads="1"/>
          </p:cNvSpPr>
          <p:nvPr/>
        </p:nvSpPr>
        <p:spPr bwMode="auto">
          <a:xfrm>
            <a:off x="1138237" y="2360877"/>
            <a:ext cx="6880225" cy="726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20000"/>
              </a:spcBef>
            </a:pPr>
            <a:r>
              <a:rPr lang="en-US" sz="2400" b="1" dirty="0">
                <a:solidFill>
                  <a:schemeClr val="bg1"/>
                </a:solidFill>
                <a:effectLst>
                  <a:outerShdw blurRad="38100" dist="38100" dir="2700000" algn="tl">
                    <a:srgbClr val="000000"/>
                  </a:outerShdw>
                </a:effectLst>
                <a:latin typeface="Arial" charset="0"/>
              </a:rPr>
              <a:t>Michael Schwarzschild, MD PhD</a:t>
            </a:r>
          </a:p>
          <a:p>
            <a:pPr algn="ctr">
              <a:spcBef>
                <a:spcPct val="20000"/>
              </a:spcBef>
            </a:pPr>
            <a:endParaRPr lang="en-US" sz="1500"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73321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AA5C6-2E62-093A-E473-5EBBD2C2CE8F}"/>
              </a:ext>
            </a:extLst>
          </p:cNvPr>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pic>
        <p:nvPicPr>
          <p:cNvPr id="3" name="Picture 2" descr="A picture containing bird, flower&#10;&#10;Description automatically generated">
            <a:extLst>
              <a:ext uri="{FF2B5EF4-FFF2-40B4-BE49-F238E27FC236}">
                <a16:creationId xmlns:a16="http://schemas.microsoft.com/office/drawing/2014/main" id="{57722C47-F8B7-4632-9FFB-9164CAF76C5E}"/>
              </a:ext>
            </a:extLst>
          </p:cNvPr>
          <p:cNvPicPr>
            <a:picLocks noChangeAspect="1"/>
          </p:cNvPicPr>
          <p:nvPr/>
        </p:nvPicPr>
        <p:blipFill rotWithShape="1">
          <a:blip r:embed="rId3"/>
          <a:srcRect l="25556" t="29849" r="24814" b="39924"/>
          <a:stretch/>
        </p:blipFill>
        <p:spPr>
          <a:xfrm>
            <a:off x="2347420" y="222588"/>
            <a:ext cx="4151854" cy="1487231"/>
          </a:xfrm>
          <a:prstGeom prst="rect">
            <a:avLst/>
          </a:prstGeom>
        </p:spPr>
      </p:pic>
      <p:pic>
        <p:nvPicPr>
          <p:cNvPr id="4" name="Picture 3">
            <a:extLst>
              <a:ext uri="{FF2B5EF4-FFF2-40B4-BE49-F238E27FC236}">
                <a16:creationId xmlns:a16="http://schemas.microsoft.com/office/drawing/2014/main" id="{3105D917-4543-6346-8DFA-300C171CF54E}"/>
              </a:ext>
            </a:extLst>
          </p:cNvPr>
          <p:cNvPicPr>
            <a:picLocks noChangeAspect="1"/>
          </p:cNvPicPr>
          <p:nvPr/>
        </p:nvPicPr>
        <p:blipFill>
          <a:blip r:embed="rId4"/>
          <a:stretch>
            <a:fillRect/>
          </a:stretch>
        </p:blipFill>
        <p:spPr>
          <a:xfrm>
            <a:off x="174229" y="1875478"/>
            <a:ext cx="4972050" cy="3343669"/>
          </a:xfrm>
          <a:prstGeom prst="rect">
            <a:avLst/>
          </a:prstGeom>
        </p:spPr>
      </p:pic>
      <p:sp>
        <p:nvSpPr>
          <p:cNvPr id="5" name="TextBox 4">
            <a:extLst>
              <a:ext uri="{FF2B5EF4-FFF2-40B4-BE49-F238E27FC236}">
                <a16:creationId xmlns:a16="http://schemas.microsoft.com/office/drawing/2014/main" id="{7BC9DA0B-0EC2-0948-A4AA-7A6CC94F0FBB}"/>
              </a:ext>
            </a:extLst>
          </p:cNvPr>
          <p:cNvSpPr txBox="1"/>
          <p:nvPr/>
        </p:nvSpPr>
        <p:spPr>
          <a:xfrm>
            <a:off x="5162843" y="3764903"/>
            <a:ext cx="3795636" cy="1107996"/>
          </a:xfrm>
          <a:prstGeom prst="rect">
            <a:avLst/>
          </a:prstGeom>
          <a:noFill/>
        </p:spPr>
        <p:txBody>
          <a:bodyPr wrap="square" rtlCol="0">
            <a:spAutoFit/>
          </a:bodyPr>
          <a:lstStyle/>
          <a:p>
            <a:pPr marL="428625" indent="-428625">
              <a:buFont typeface="Arial" panose="020B0604020202020204" pitchFamily="34" charset="0"/>
              <a:buChar char="•"/>
            </a:pPr>
            <a:r>
              <a:rPr lang="en-US" sz="2800" dirty="0">
                <a:solidFill>
                  <a:srgbClr val="C00000"/>
                </a:solidFill>
              </a:rPr>
              <a:t>TOPAZSTUDY.ORG</a:t>
            </a:r>
          </a:p>
          <a:p>
            <a:pPr marL="428625" indent="-428625">
              <a:spcBef>
                <a:spcPts val="1200"/>
              </a:spcBef>
              <a:buFont typeface="Arial" panose="020B0604020202020204" pitchFamily="34" charset="0"/>
              <a:buChar char="•"/>
            </a:pPr>
            <a:r>
              <a:rPr lang="en-US" sz="2800" dirty="0">
                <a:solidFill>
                  <a:srgbClr val="C00000"/>
                </a:solidFill>
              </a:rPr>
              <a:t>1-800-4PD-INFO</a:t>
            </a:r>
          </a:p>
        </p:txBody>
      </p:sp>
      <p:sp>
        <p:nvSpPr>
          <p:cNvPr id="7" name="TextBox 6">
            <a:extLst>
              <a:ext uri="{FF2B5EF4-FFF2-40B4-BE49-F238E27FC236}">
                <a16:creationId xmlns:a16="http://schemas.microsoft.com/office/drawing/2014/main" id="{7DEB6BB0-C792-9648-BC65-7AAF491282B1}"/>
              </a:ext>
            </a:extLst>
          </p:cNvPr>
          <p:cNvSpPr txBox="1"/>
          <p:nvPr/>
        </p:nvSpPr>
        <p:spPr>
          <a:xfrm>
            <a:off x="5417804" y="2094285"/>
            <a:ext cx="344998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rPr>
              <a:t>Fracture prevention </a:t>
            </a:r>
          </a:p>
          <a:p>
            <a:pPr marL="342900" indent="-342900">
              <a:buFont typeface="Arial" panose="020B0604020202020204" pitchFamily="34" charset="0"/>
              <a:buChar char="•"/>
            </a:pPr>
            <a:r>
              <a:rPr lang="en-US" sz="2400" dirty="0">
                <a:solidFill>
                  <a:schemeClr val="tx1"/>
                </a:solidFill>
              </a:rPr>
              <a:t>Home based study </a:t>
            </a:r>
          </a:p>
          <a:p>
            <a:pPr marL="342900" indent="-342900">
              <a:buFont typeface="Arial" panose="020B0604020202020204" pitchFamily="34" charset="0"/>
              <a:buChar char="•"/>
            </a:pPr>
            <a:r>
              <a:rPr lang="en-US" sz="2400" dirty="0">
                <a:solidFill>
                  <a:schemeClr val="tx1"/>
                </a:solidFill>
              </a:rPr>
              <a:t>No clinic visit required </a:t>
            </a:r>
          </a:p>
        </p:txBody>
      </p:sp>
      <p:pic>
        <p:nvPicPr>
          <p:cNvPr id="8" name="Picture 2" descr="National Institute on Aging - NIH - Photos | Facebook">
            <a:extLst>
              <a:ext uri="{FF2B5EF4-FFF2-40B4-BE49-F238E27FC236}">
                <a16:creationId xmlns:a16="http://schemas.microsoft.com/office/drawing/2014/main" id="{B16F30EB-1B55-F191-EE1B-F0EDE94C2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809" y="5281318"/>
            <a:ext cx="2173191" cy="157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arkinson's Foundation | Better Lives. Together.">
            <a:extLst>
              <a:ext uri="{FF2B5EF4-FFF2-40B4-BE49-F238E27FC236}">
                <a16:creationId xmlns:a16="http://schemas.microsoft.com/office/drawing/2014/main" id="{293D464C-82FE-8720-3502-5B6E53F89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0655" y="5694431"/>
            <a:ext cx="1853704" cy="6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1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4E6D655-3F48-72A4-7F41-65E87242C8CC}"/>
              </a:ext>
            </a:extLst>
          </p:cNvPr>
          <p:cNvGrpSpPr/>
          <p:nvPr/>
        </p:nvGrpSpPr>
        <p:grpSpPr>
          <a:xfrm>
            <a:off x="247135" y="2453183"/>
            <a:ext cx="8649730" cy="4348712"/>
            <a:chOff x="247135" y="1779396"/>
            <a:chExt cx="8649730" cy="4348712"/>
          </a:xfrm>
        </p:grpSpPr>
        <p:pic>
          <p:nvPicPr>
            <p:cNvPr id="2" name="Picture 1">
              <a:extLst>
                <a:ext uri="{FF2B5EF4-FFF2-40B4-BE49-F238E27FC236}">
                  <a16:creationId xmlns:a16="http://schemas.microsoft.com/office/drawing/2014/main" id="{BA8C7256-5049-A9EC-A956-3AFA6CBF86DA}"/>
                </a:ext>
              </a:extLst>
            </p:cNvPr>
            <p:cNvPicPr>
              <a:picLocks noChangeAspect="1"/>
            </p:cNvPicPr>
            <p:nvPr/>
          </p:nvPicPr>
          <p:blipFill>
            <a:blip r:embed="rId3"/>
            <a:stretch>
              <a:fillRect/>
            </a:stretch>
          </p:blipFill>
          <p:spPr>
            <a:xfrm>
              <a:off x="247135" y="1779396"/>
              <a:ext cx="8649730" cy="4312472"/>
            </a:xfrm>
            <a:prstGeom prst="rect">
              <a:avLst/>
            </a:prstGeom>
          </p:spPr>
        </p:pic>
        <p:sp>
          <p:nvSpPr>
            <p:cNvPr id="1902599" name="Rectangle 7"/>
            <p:cNvSpPr>
              <a:spLocks noChangeArrowheads="1"/>
            </p:cNvSpPr>
            <p:nvPr/>
          </p:nvSpPr>
          <p:spPr bwMode="auto">
            <a:xfrm>
              <a:off x="247135" y="1779396"/>
              <a:ext cx="8649730" cy="4348712"/>
            </a:xfrm>
            <a:prstGeom prst="rect">
              <a:avLst/>
            </a:prstGeom>
            <a:noFill/>
            <a:ln w="571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 name="Group 3">
            <a:extLst>
              <a:ext uri="{FF2B5EF4-FFF2-40B4-BE49-F238E27FC236}">
                <a16:creationId xmlns:a16="http://schemas.microsoft.com/office/drawing/2014/main" id="{5A126D61-2579-032F-DAF1-495F73F1A7D8}"/>
              </a:ext>
            </a:extLst>
          </p:cNvPr>
          <p:cNvGrpSpPr/>
          <p:nvPr/>
        </p:nvGrpSpPr>
        <p:grpSpPr>
          <a:xfrm>
            <a:off x="1147728" y="3858342"/>
            <a:ext cx="6837792" cy="1155731"/>
            <a:chOff x="1147728" y="3221517"/>
            <a:chExt cx="6837792" cy="1155731"/>
          </a:xfrm>
        </p:grpSpPr>
        <p:pic>
          <p:nvPicPr>
            <p:cNvPr id="3" name="Picture 2">
              <a:extLst>
                <a:ext uri="{FF2B5EF4-FFF2-40B4-BE49-F238E27FC236}">
                  <a16:creationId xmlns:a16="http://schemas.microsoft.com/office/drawing/2014/main" id="{63909DB7-12BC-141B-7C5D-F04F57F1B12E}"/>
                </a:ext>
              </a:extLst>
            </p:cNvPr>
            <p:cNvPicPr>
              <a:picLocks noChangeAspect="1"/>
            </p:cNvPicPr>
            <p:nvPr/>
          </p:nvPicPr>
          <p:blipFill>
            <a:blip r:embed="rId4"/>
            <a:stretch>
              <a:fillRect/>
            </a:stretch>
          </p:blipFill>
          <p:spPr>
            <a:xfrm>
              <a:off x="7105284" y="3221517"/>
              <a:ext cx="880236" cy="1155731"/>
            </a:xfrm>
            <a:prstGeom prst="rect">
              <a:avLst/>
            </a:prstGeom>
            <a:effectLst>
              <a:softEdge rad="63500"/>
            </a:effectLst>
          </p:spPr>
        </p:pic>
        <p:pic>
          <p:nvPicPr>
            <p:cNvPr id="5" name="Picture 4" descr="A close-up of a person smiling&#10;&#10;Description automatically generated">
              <a:extLst>
                <a:ext uri="{FF2B5EF4-FFF2-40B4-BE49-F238E27FC236}">
                  <a16:creationId xmlns:a16="http://schemas.microsoft.com/office/drawing/2014/main" id="{62BB7E40-8C98-9770-05EC-9B48C1422135}"/>
                </a:ext>
              </a:extLst>
            </p:cNvPr>
            <p:cNvPicPr>
              <a:picLocks noChangeAspect="1"/>
            </p:cNvPicPr>
            <p:nvPr/>
          </p:nvPicPr>
          <p:blipFill>
            <a:blip r:embed="rId5"/>
            <a:stretch>
              <a:fillRect/>
            </a:stretch>
          </p:blipFill>
          <p:spPr>
            <a:xfrm>
              <a:off x="1147728" y="3311179"/>
              <a:ext cx="880236" cy="1045521"/>
            </a:xfrm>
            <a:prstGeom prst="rect">
              <a:avLst/>
            </a:prstGeom>
            <a:effectLst>
              <a:softEdge rad="63500"/>
            </a:effectLst>
          </p:spPr>
        </p:pic>
      </p:grpSp>
      <p:pic>
        <p:nvPicPr>
          <p:cNvPr id="9" name="Graphic 8" descr="Bone with solid fill">
            <a:extLst>
              <a:ext uri="{FF2B5EF4-FFF2-40B4-BE49-F238E27FC236}">
                <a16:creationId xmlns:a16="http://schemas.microsoft.com/office/drawing/2014/main" id="{288178BA-B9F5-4F30-DB9D-FE9CF1CF9C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9335" y="4965670"/>
            <a:ext cx="1071985" cy="1071985"/>
          </a:xfrm>
          <a:prstGeom prst="rect">
            <a:avLst/>
          </a:prstGeom>
        </p:spPr>
      </p:pic>
      <p:pic>
        <p:nvPicPr>
          <p:cNvPr id="11" name="Graphic 10" descr="Heart with solid fill">
            <a:extLst>
              <a:ext uri="{FF2B5EF4-FFF2-40B4-BE49-F238E27FC236}">
                <a16:creationId xmlns:a16="http://schemas.microsoft.com/office/drawing/2014/main" id="{5BD6C9C8-A63A-AE64-D0C7-14B1C5BD52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4334" y="4974661"/>
            <a:ext cx="1071985" cy="1071985"/>
          </a:xfrm>
          <a:prstGeom prst="rect">
            <a:avLst/>
          </a:prstGeom>
        </p:spPr>
      </p:pic>
      <p:pic>
        <p:nvPicPr>
          <p:cNvPr id="15" name="Graphic 14" descr="Brain in head with solid fill">
            <a:extLst>
              <a:ext uri="{FF2B5EF4-FFF2-40B4-BE49-F238E27FC236}">
                <a16:creationId xmlns:a16="http://schemas.microsoft.com/office/drawing/2014/main" id="{8D503423-CDFA-C8A3-34A1-CCAD021D09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1854" y="4974661"/>
            <a:ext cx="1071985" cy="1071985"/>
          </a:xfrm>
          <a:prstGeom prst="rect">
            <a:avLst/>
          </a:prstGeom>
        </p:spPr>
      </p:pic>
      <p:pic>
        <p:nvPicPr>
          <p:cNvPr id="19" name="Graphic 18" descr="Eye with solid fill">
            <a:extLst>
              <a:ext uri="{FF2B5EF4-FFF2-40B4-BE49-F238E27FC236}">
                <a16:creationId xmlns:a16="http://schemas.microsoft.com/office/drawing/2014/main" id="{F3B522ED-ABB9-4B86-083B-9E159FF072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36834" y="4974661"/>
            <a:ext cx="1071985" cy="1071985"/>
          </a:xfrm>
          <a:prstGeom prst="rect">
            <a:avLst/>
          </a:prstGeom>
        </p:spPr>
      </p:pic>
      <p:grpSp>
        <p:nvGrpSpPr>
          <p:cNvPr id="50" name="Group 49">
            <a:extLst>
              <a:ext uri="{FF2B5EF4-FFF2-40B4-BE49-F238E27FC236}">
                <a16:creationId xmlns:a16="http://schemas.microsoft.com/office/drawing/2014/main" id="{53494FE2-3544-BBF9-2B1D-DB7D2F20B23D}"/>
              </a:ext>
            </a:extLst>
          </p:cNvPr>
          <p:cNvGrpSpPr/>
          <p:nvPr/>
        </p:nvGrpSpPr>
        <p:grpSpPr>
          <a:xfrm>
            <a:off x="1051854" y="853351"/>
            <a:ext cx="7040292" cy="4971457"/>
            <a:chOff x="1051854" y="697835"/>
            <a:chExt cx="7040292" cy="4971457"/>
          </a:xfrm>
        </p:grpSpPr>
        <p:sp>
          <p:nvSpPr>
            <p:cNvPr id="31" name="Block Arc 30">
              <a:extLst>
                <a:ext uri="{FF2B5EF4-FFF2-40B4-BE49-F238E27FC236}">
                  <a16:creationId xmlns:a16="http://schemas.microsoft.com/office/drawing/2014/main" id="{33DCABD4-F073-D51B-BBB5-BEE5E7299F58}"/>
                </a:ext>
              </a:extLst>
            </p:cNvPr>
            <p:cNvSpPr/>
            <p:nvPr/>
          </p:nvSpPr>
          <p:spPr bwMode="auto">
            <a:xfrm>
              <a:off x="1051854" y="697835"/>
              <a:ext cx="7040292" cy="4971457"/>
            </a:xfrm>
            <a:prstGeom prst="blockArc">
              <a:avLst>
                <a:gd name="adj1" fmla="val 10744816"/>
                <a:gd name="adj2" fmla="val 21599835"/>
                <a:gd name="adj3" fmla="val 5013"/>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0" name="Block Arc 39">
              <a:extLst>
                <a:ext uri="{FF2B5EF4-FFF2-40B4-BE49-F238E27FC236}">
                  <a16:creationId xmlns:a16="http://schemas.microsoft.com/office/drawing/2014/main" id="{C790A978-B672-3C7A-8158-520A014D9CDC}"/>
                </a:ext>
              </a:extLst>
            </p:cNvPr>
            <p:cNvSpPr/>
            <p:nvPr/>
          </p:nvSpPr>
          <p:spPr bwMode="auto">
            <a:xfrm>
              <a:off x="1299411" y="938462"/>
              <a:ext cx="6547590" cy="4487780"/>
            </a:xfrm>
            <a:prstGeom prst="blockArc">
              <a:avLst>
                <a:gd name="adj1" fmla="val 10744816"/>
                <a:gd name="adj2" fmla="val 21599835"/>
                <a:gd name="adj3" fmla="val 5013"/>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6" name="Block Arc 45">
              <a:extLst>
                <a:ext uri="{FF2B5EF4-FFF2-40B4-BE49-F238E27FC236}">
                  <a16:creationId xmlns:a16="http://schemas.microsoft.com/office/drawing/2014/main" id="{A19EFD5D-8990-1AE7-89DE-7F295F668F11}"/>
                </a:ext>
              </a:extLst>
            </p:cNvPr>
            <p:cNvSpPr/>
            <p:nvPr/>
          </p:nvSpPr>
          <p:spPr bwMode="auto">
            <a:xfrm>
              <a:off x="1523727" y="1142214"/>
              <a:ext cx="6087980" cy="4079970"/>
            </a:xfrm>
            <a:prstGeom prst="blockArc">
              <a:avLst>
                <a:gd name="adj1" fmla="val 10744816"/>
                <a:gd name="adj2" fmla="val 21599835"/>
                <a:gd name="adj3" fmla="val 5013"/>
              </a:avLst>
            </a:prstGeom>
            <a:solidFill>
              <a:srgbClr val="FFFF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7" name="Block Arc 46">
              <a:extLst>
                <a:ext uri="{FF2B5EF4-FFF2-40B4-BE49-F238E27FC236}">
                  <a16:creationId xmlns:a16="http://schemas.microsoft.com/office/drawing/2014/main" id="{D8E6D1E3-3304-95A9-A69E-E08C74CCDFF7}"/>
                </a:ext>
              </a:extLst>
            </p:cNvPr>
            <p:cNvSpPr/>
            <p:nvPr/>
          </p:nvSpPr>
          <p:spPr bwMode="auto">
            <a:xfrm>
              <a:off x="1728061" y="1325106"/>
              <a:ext cx="5680946" cy="3711844"/>
            </a:xfrm>
            <a:prstGeom prst="blockArc">
              <a:avLst>
                <a:gd name="adj1" fmla="val 10744816"/>
                <a:gd name="adj2" fmla="val 21599835"/>
                <a:gd name="adj3" fmla="val 5013"/>
              </a:avLst>
            </a:prstGeom>
            <a:solidFill>
              <a:srgbClr val="00B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8" name="Block Arc 47">
              <a:extLst>
                <a:ext uri="{FF2B5EF4-FFF2-40B4-BE49-F238E27FC236}">
                  <a16:creationId xmlns:a16="http://schemas.microsoft.com/office/drawing/2014/main" id="{E3C0D1F3-61AD-567C-C156-B6960345DD3A}"/>
                </a:ext>
              </a:extLst>
            </p:cNvPr>
            <p:cNvSpPr/>
            <p:nvPr/>
          </p:nvSpPr>
          <p:spPr bwMode="auto">
            <a:xfrm>
              <a:off x="1914041" y="1509381"/>
              <a:ext cx="5307352" cy="3349338"/>
            </a:xfrm>
            <a:prstGeom prst="blockArc">
              <a:avLst>
                <a:gd name="adj1" fmla="val 10744816"/>
                <a:gd name="adj2" fmla="val 21599835"/>
                <a:gd name="adj3" fmla="val 5013"/>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49" name="Block Arc 48">
              <a:extLst>
                <a:ext uri="{FF2B5EF4-FFF2-40B4-BE49-F238E27FC236}">
                  <a16:creationId xmlns:a16="http://schemas.microsoft.com/office/drawing/2014/main" id="{CBD91125-7F0C-7040-209E-D6A66261260B}"/>
                </a:ext>
              </a:extLst>
            </p:cNvPr>
            <p:cNvSpPr/>
            <p:nvPr/>
          </p:nvSpPr>
          <p:spPr bwMode="auto">
            <a:xfrm>
              <a:off x="2084522" y="1666068"/>
              <a:ext cx="4968024" cy="3037668"/>
            </a:xfrm>
            <a:prstGeom prst="blockArc">
              <a:avLst>
                <a:gd name="adj1" fmla="val 10744816"/>
                <a:gd name="adj2" fmla="val 21599835"/>
                <a:gd name="adj3" fmla="val 5013"/>
              </a:avLst>
            </a:prstGeom>
            <a:solidFill>
              <a:srgbClr val="7030A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pic>
        <p:nvPicPr>
          <p:cNvPr id="55" name="Picture 54">
            <a:extLst>
              <a:ext uri="{FF2B5EF4-FFF2-40B4-BE49-F238E27FC236}">
                <a16:creationId xmlns:a16="http://schemas.microsoft.com/office/drawing/2014/main" id="{25428D2B-90B4-208B-E939-3366FE638B46}"/>
              </a:ext>
            </a:extLst>
          </p:cNvPr>
          <p:cNvPicPr>
            <a:picLocks noChangeAspect="1"/>
          </p:cNvPicPr>
          <p:nvPr/>
        </p:nvPicPr>
        <p:blipFill>
          <a:blip r:embed="rId14"/>
          <a:stretch>
            <a:fillRect/>
          </a:stretch>
        </p:blipFill>
        <p:spPr>
          <a:xfrm>
            <a:off x="3492217" y="1071374"/>
            <a:ext cx="2198670" cy="789070"/>
          </a:xfrm>
          <a:prstGeom prst="rect">
            <a:avLst/>
          </a:prstGeom>
          <a:effectLst>
            <a:softEdge rad="63500"/>
          </a:effectLst>
        </p:spPr>
      </p:pic>
      <p:sp>
        <p:nvSpPr>
          <p:cNvPr id="6" name="Text Placeholder 4">
            <a:extLst>
              <a:ext uri="{FF2B5EF4-FFF2-40B4-BE49-F238E27FC236}">
                <a16:creationId xmlns:a16="http://schemas.microsoft.com/office/drawing/2014/main" id="{F3FCB5DE-BECA-12A4-F297-9F42ED1AA4DA}"/>
              </a:ext>
            </a:extLst>
          </p:cNvPr>
          <p:cNvSpPr txBox="1">
            <a:spLocks/>
          </p:cNvSpPr>
          <p:nvPr/>
        </p:nvSpPr>
        <p:spPr>
          <a:xfrm>
            <a:off x="247135" y="2009119"/>
            <a:ext cx="8763000" cy="1240361"/>
          </a:xfrm>
          <a:prstGeom prst="rect">
            <a:avLst/>
          </a:prstGeom>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en-US" sz="2400" i="1" dirty="0">
                <a:solidFill>
                  <a:srgbClr val="FFFF00"/>
                </a:solidFill>
              </a:rPr>
              <a:t>Questions?</a:t>
            </a:r>
          </a:p>
        </p:txBody>
      </p:sp>
      <p:sp>
        <p:nvSpPr>
          <p:cNvPr id="7" name="Text Placeholder 4">
            <a:extLst>
              <a:ext uri="{FF2B5EF4-FFF2-40B4-BE49-F238E27FC236}">
                <a16:creationId xmlns:a16="http://schemas.microsoft.com/office/drawing/2014/main" id="{7BB60F2B-91F7-297D-0EA2-FF743F70F97D}"/>
              </a:ext>
            </a:extLst>
          </p:cNvPr>
          <p:cNvSpPr txBox="1">
            <a:spLocks/>
          </p:cNvSpPr>
          <p:nvPr/>
        </p:nvSpPr>
        <p:spPr>
          <a:xfrm>
            <a:off x="247135" y="889645"/>
            <a:ext cx="8763000" cy="1240361"/>
          </a:xfrm>
          <a:prstGeom prst="rect">
            <a:avLst/>
          </a:prstGeom>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en-US" sz="3600" b="1" i="1" dirty="0">
                <a:solidFill>
                  <a:schemeClr val="bg1"/>
                </a:solidFill>
              </a:rPr>
              <a:t>Thank							you!</a:t>
            </a:r>
          </a:p>
        </p:txBody>
      </p:sp>
      <p:sp>
        <p:nvSpPr>
          <p:cNvPr id="8" name="AutoShape 5">
            <a:extLst>
              <a:ext uri="{FF2B5EF4-FFF2-40B4-BE49-F238E27FC236}">
                <a16:creationId xmlns:a16="http://schemas.microsoft.com/office/drawing/2014/main" id="{78C75813-79F5-B0DD-262A-0C270E39B9E8}"/>
              </a:ext>
            </a:extLst>
          </p:cNvPr>
          <p:cNvSpPr>
            <a:spLocks noChangeArrowheads="1"/>
          </p:cNvSpPr>
          <p:nvPr/>
        </p:nvSpPr>
        <p:spPr bwMode="auto">
          <a:xfrm>
            <a:off x="6797880" y="3525960"/>
            <a:ext cx="1498600" cy="1854200"/>
          </a:xfrm>
          <a:prstGeom prst="star24">
            <a:avLst>
              <a:gd name="adj" fmla="val 37500"/>
            </a:avLst>
          </a:prstGeom>
          <a:noFill/>
          <a:ln w="38100">
            <a:solidFill>
              <a:srgbClr val="FFCC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Rectangle 9">
            <a:extLst>
              <a:ext uri="{FF2B5EF4-FFF2-40B4-BE49-F238E27FC236}">
                <a16:creationId xmlns:a16="http://schemas.microsoft.com/office/drawing/2014/main" id="{A2B877FA-7DFC-3BA2-5697-9B4A9BF0E18A}"/>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2" name="Rectangle 8">
            <a:extLst>
              <a:ext uri="{FF2B5EF4-FFF2-40B4-BE49-F238E27FC236}">
                <a16:creationId xmlns:a16="http://schemas.microsoft.com/office/drawing/2014/main" id="{C3397DDF-B4E3-697F-5623-3281A2BA857B}"/>
              </a:ext>
            </a:extLst>
          </p:cNvPr>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pic>
        <p:nvPicPr>
          <p:cNvPr id="13" name="Picture 12">
            <a:extLst>
              <a:ext uri="{FF2B5EF4-FFF2-40B4-BE49-F238E27FC236}">
                <a16:creationId xmlns:a16="http://schemas.microsoft.com/office/drawing/2014/main" id="{AB128969-456E-F30C-5951-42BA63AF783F}"/>
              </a:ext>
            </a:extLst>
          </p:cNvPr>
          <p:cNvPicPr>
            <a:picLocks noChangeAspect="1"/>
          </p:cNvPicPr>
          <p:nvPr/>
        </p:nvPicPr>
        <p:blipFill>
          <a:blip r:embed="rId15"/>
          <a:stretch>
            <a:fillRect/>
          </a:stretch>
        </p:blipFill>
        <p:spPr>
          <a:xfrm>
            <a:off x="92214" y="92620"/>
            <a:ext cx="1972128" cy="451140"/>
          </a:xfrm>
          <a:prstGeom prst="rect">
            <a:avLst/>
          </a:prstGeom>
        </p:spPr>
      </p:pic>
    </p:spTree>
    <p:extLst>
      <p:ext uri="{BB962C8B-B14F-4D97-AF65-F5344CB8AC3E}">
        <p14:creationId xmlns:p14="http://schemas.microsoft.com/office/powerpoint/2010/main" val="26242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2AFF-D77E-BA0A-F50B-2754E4A3A5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EC44D-0E15-B931-CB79-70D51DCFEF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894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C954-C90E-4F26-BF25-40D233127C67}"/>
              </a:ext>
            </a:extLst>
          </p:cNvPr>
          <p:cNvSpPr>
            <a:spLocks noGrp="1"/>
          </p:cNvSpPr>
          <p:nvPr>
            <p:ph type="title"/>
          </p:nvPr>
        </p:nvSpPr>
        <p:spPr>
          <a:xfrm>
            <a:off x="341724" y="1455711"/>
            <a:ext cx="8557539" cy="367907"/>
          </a:xfrm>
        </p:spPr>
        <p:txBody>
          <a:bodyPr>
            <a:normAutofit fontScale="90000"/>
          </a:bodyPr>
          <a:lstStyle/>
          <a:p>
            <a:pPr>
              <a:spcAft>
                <a:spcPts val="450"/>
              </a:spcAft>
            </a:pPr>
            <a:r>
              <a:rPr lang="en-US" sz="2700" b="1" dirty="0">
                <a:solidFill>
                  <a:srgbClr val="FFFF00"/>
                </a:solidFill>
              </a:rPr>
              <a:t>Pre- and Post-Infusion Symptom Surveys       </a:t>
            </a:r>
            <a:r>
              <a:rPr lang="en-US" sz="2325" dirty="0">
                <a:solidFill>
                  <a:srgbClr val="FFFF00"/>
                </a:solidFill>
              </a:rPr>
              <a:t>n=318       </a:t>
            </a:r>
            <a:r>
              <a:rPr lang="en-US" sz="1200" dirty="0">
                <a:solidFill>
                  <a:srgbClr val="FFFF00"/>
                </a:solidFill>
              </a:rPr>
              <a:t>as of  Mar. 10, 2023 </a:t>
            </a:r>
            <a:endParaRPr lang="en-US" sz="2700" dirty="0">
              <a:solidFill>
                <a:srgbClr val="FFFF00"/>
              </a:solidFill>
            </a:endParaRPr>
          </a:p>
        </p:txBody>
      </p:sp>
      <p:graphicFrame>
        <p:nvGraphicFramePr>
          <p:cNvPr id="6" name="Table 6">
            <a:extLst>
              <a:ext uri="{FF2B5EF4-FFF2-40B4-BE49-F238E27FC236}">
                <a16:creationId xmlns:a16="http://schemas.microsoft.com/office/drawing/2014/main" id="{5D239DFA-3775-40DC-9E6D-8CBD353ECB6A}"/>
              </a:ext>
            </a:extLst>
          </p:cNvPr>
          <p:cNvGraphicFramePr>
            <a:graphicFrameLocks noGrp="1"/>
          </p:cNvGraphicFramePr>
          <p:nvPr>
            <p:ph idx="1"/>
            <p:extLst>
              <p:ext uri="{D42A27DB-BD31-4B8C-83A1-F6EECF244321}">
                <p14:modId xmlns:p14="http://schemas.microsoft.com/office/powerpoint/2010/main" val="2159691301"/>
              </p:ext>
            </p:extLst>
          </p:nvPr>
        </p:nvGraphicFramePr>
        <p:xfrm>
          <a:off x="341726" y="2278215"/>
          <a:ext cx="8557540" cy="3955547"/>
        </p:xfrm>
        <a:graphic>
          <a:graphicData uri="http://schemas.openxmlformats.org/drawingml/2006/table">
            <a:tbl>
              <a:tblPr firstRow="1" bandRow="1">
                <a:tableStyleId>{5C22544A-7EE6-4342-B048-85BDC9FD1C3A}</a:tableStyleId>
              </a:tblPr>
              <a:tblGrid>
                <a:gridCol w="1580481">
                  <a:extLst>
                    <a:ext uri="{9D8B030D-6E8A-4147-A177-3AD203B41FA5}">
                      <a16:colId xmlns:a16="http://schemas.microsoft.com/office/drawing/2014/main" val="1998533025"/>
                    </a:ext>
                  </a:extLst>
                </a:gridCol>
                <a:gridCol w="922594">
                  <a:extLst>
                    <a:ext uri="{9D8B030D-6E8A-4147-A177-3AD203B41FA5}">
                      <a16:colId xmlns:a16="http://schemas.microsoft.com/office/drawing/2014/main" val="1911422841"/>
                    </a:ext>
                  </a:extLst>
                </a:gridCol>
                <a:gridCol w="694267">
                  <a:extLst>
                    <a:ext uri="{9D8B030D-6E8A-4147-A177-3AD203B41FA5}">
                      <a16:colId xmlns:a16="http://schemas.microsoft.com/office/drawing/2014/main" val="774763787"/>
                    </a:ext>
                  </a:extLst>
                </a:gridCol>
                <a:gridCol w="939800">
                  <a:extLst>
                    <a:ext uri="{9D8B030D-6E8A-4147-A177-3AD203B41FA5}">
                      <a16:colId xmlns:a16="http://schemas.microsoft.com/office/drawing/2014/main" val="4159962296"/>
                    </a:ext>
                  </a:extLst>
                </a:gridCol>
                <a:gridCol w="897467">
                  <a:extLst>
                    <a:ext uri="{9D8B030D-6E8A-4147-A177-3AD203B41FA5}">
                      <a16:colId xmlns:a16="http://schemas.microsoft.com/office/drawing/2014/main" val="1130855623"/>
                    </a:ext>
                  </a:extLst>
                </a:gridCol>
                <a:gridCol w="728134">
                  <a:extLst>
                    <a:ext uri="{9D8B030D-6E8A-4147-A177-3AD203B41FA5}">
                      <a16:colId xmlns:a16="http://schemas.microsoft.com/office/drawing/2014/main" val="4177077698"/>
                    </a:ext>
                  </a:extLst>
                </a:gridCol>
                <a:gridCol w="728133">
                  <a:extLst>
                    <a:ext uri="{9D8B030D-6E8A-4147-A177-3AD203B41FA5}">
                      <a16:colId xmlns:a16="http://schemas.microsoft.com/office/drawing/2014/main" val="1507026891"/>
                    </a:ext>
                  </a:extLst>
                </a:gridCol>
                <a:gridCol w="886797">
                  <a:extLst>
                    <a:ext uri="{9D8B030D-6E8A-4147-A177-3AD203B41FA5}">
                      <a16:colId xmlns:a16="http://schemas.microsoft.com/office/drawing/2014/main" val="4214720821"/>
                    </a:ext>
                  </a:extLst>
                </a:gridCol>
                <a:gridCol w="657564">
                  <a:extLst>
                    <a:ext uri="{9D8B030D-6E8A-4147-A177-3AD203B41FA5}">
                      <a16:colId xmlns:a16="http://schemas.microsoft.com/office/drawing/2014/main" val="3300858978"/>
                    </a:ext>
                  </a:extLst>
                </a:gridCol>
                <a:gridCol w="522303">
                  <a:extLst>
                    <a:ext uri="{9D8B030D-6E8A-4147-A177-3AD203B41FA5}">
                      <a16:colId xmlns:a16="http://schemas.microsoft.com/office/drawing/2014/main" val="2590594180"/>
                    </a:ext>
                  </a:extLst>
                </a:gridCol>
              </a:tblGrid>
              <a:tr h="758476">
                <a:tc>
                  <a:txBody>
                    <a:bodyPr/>
                    <a:lstStyle/>
                    <a:p>
                      <a:pPr algn="l" fontAlgn="t"/>
                      <a:endParaRPr lang="en-US" sz="1400" b="0" i="0" u="none" strike="noStrike" dirty="0">
                        <a:solidFill>
                          <a:srgbClr val="000000"/>
                        </a:solidFill>
                        <a:effectLst/>
                        <a:latin typeface="Arial" panose="020B0604020202020204" pitchFamily="34" charset="0"/>
                      </a:endParaRPr>
                    </a:p>
                  </a:txBody>
                  <a:tcPr marL="5715" marR="5715" marT="5715" marB="0"/>
                </a:tc>
                <a:tc>
                  <a:txBody>
                    <a:bodyPr/>
                    <a:lstStyle/>
                    <a:p>
                      <a:pPr algn="ctr" fontAlgn="ctr"/>
                      <a:r>
                        <a:rPr lang="en-US" sz="1400" b="0" i="0" u="none" strike="noStrike" dirty="0">
                          <a:solidFill>
                            <a:schemeClr val="bg1"/>
                          </a:solidFill>
                          <a:effectLst/>
                          <a:latin typeface="Arial" panose="020B0604020202020204" pitchFamily="34" charset="0"/>
                        </a:rPr>
                        <a:t>Neither Pre nor Post</a:t>
                      </a:r>
                    </a:p>
                  </a:txBody>
                  <a:tcPr marL="5715" marR="5715" marT="5715" marB="0" anchor="ctr"/>
                </a:tc>
                <a:tc>
                  <a:txBody>
                    <a:bodyPr/>
                    <a:lstStyle/>
                    <a:p>
                      <a:pPr algn="ctr" fontAlgn="ctr"/>
                      <a:r>
                        <a:rPr lang="en-US" sz="1400" b="0" i="0" u="none" strike="noStrike" dirty="0">
                          <a:solidFill>
                            <a:schemeClr val="bg1"/>
                          </a:solidFill>
                          <a:effectLst/>
                          <a:latin typeface="Arial" panose="020B0604020202020204" pitchFamily="34" charset="0"/>
                        </a:rPr>
                        <a:t>Pre only</a:t>
                      </a:r>
                    </a:p>
                  </a:txBody>
                  <a:tcPr marL="5715" marR="5715" marT="5715" marB="0" anchor="ctr"/>
                </a:tc>
                <a:tc>
                  <a:txBody>
                    <a:bodyPr/>
                    <a:lstStyle/>
                    <a:p>
                      <a:pPr algn="ctr" fontAlgn="ctr"/>
                      <a:r>
                        <a:rPr lang="en-US" sz="1400" b="0" i="0" u="none" strike="noStrike" dirty="0">
                          <a:solidFill>
                            <a:schemeClr val="bg1"/>
                          </a:solidFill>
                          <a:effectLst/>
                          <a:latin typeface="Arial" panose="020B0604020202020204" pitchFamily="34" charset="0"/>
                        </a:rPr>
                        <a:t>Post only</a:t>
                      </a:r>
                    </a:p>
                  </a:txBody>
                  <a:tcPr marL="5715" marR="5715" marT="57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Both Pre and Post</a:t>
                      </a:r>
                    </a:p>
                  </a:txBody>
                  <a:tcPr marL="5715" marR="5715" marT="57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Pre only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by domain</a:t>
                      </a:r>
                    </a:p>
                  </a:txBody>
                  <a:tcPr marL="5715" marR="5715" marT="57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Post only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by domain</a:t>
                      </a:r>
                    </a:p>
                  </a:txBody>
                  <a:tcPr marL="5715" marR="5715" marT="57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Self-reported UPDRS</a:t>
                      </a:r>
                    </a:p>
                  </a:txBody>
                  <a:tcPr marL="5715" marR="5715" marT="57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Pe</a:t>
                      </a:r>
                    </a:p>
                  </a:txBody>
                  <a:tcPr marL="5715" marR="5715" marT="57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rPr>
                        <a:t>Post</a:t>
                      </a:r>
                    </a:p>
                  </a:txBody>
                  <a:tcPr marL="5715" marR="5715" marT="5715" marB="0" anchor="ctr"/>
                </a:tc>
                <a:extLst>
                  <a:ext uri="{0D108BD9-81ED-4DB2-BD59-A6C34878D82A}">
                    <a16:rowId xmlns:a16="http://schemas.microsoft.com/office/drawing/2014/main" val="4074919074"/>
                  </a:ext>
                </a:extLst>
              </a:tr>
              <a:tr h="277937">
                <a:tc>
                  <a:txBody>
                    <a:bodyPr/>
                    <a:lstStyle/>
                    <a:p>
                      <a:pPr algn="l" fontAlgn="t"/>
                      <a:r>
                        <a:rPr lang="en-US" sz="1400" b="0" i="0" u="none" strike="noStrike" dirty="0">
                          <a:solidFill>
                            <a:srgbClr val="000000"/>
                          </a:solidFill>
                          <a:effectLst/>
                          <a:latin typeface="Arial" panose="020B0604020202020204" pitchFamily="34" charset="0"/>
                        </a:rPr>
                        <a:t>01 Fever</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264</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16</a:t>
                      </a:r>
                    </a:p>
                  </a:txBody>
                  <a:tcPr marL="5715" marR="5715" marT="5715" marB="0" anchor="ctr"/>
                </a:tc>
                <a:tc>
                  <a:txBody>
                    <a:bodyPr/>
                    <a:lstStyle/>
                    <a:p>
                      <a:pPr algn="ctr" fontAlgn="ctr"/>
                      <a:r>
                        <a:rPr lang="en-US" sz="1200" b="0" i="0" u="none" strike="noStrike" dirty="0">
                          <a:solidFill>
                            <a:srgbClr val="FF0000"/>
                          </a:solidFill>
                          <a:effectLst/>
                          <a:latin typeface="Arial" panose="020B0604020202020204" pitchFamily="34" charset="0"/>
                        </a:rPr>
                        <a:t>34</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5715" marR="5715" marT="5715" marB="0" anchor="ctr"/>
                </a:tc>
                <a:tc rowSpan="4">
                  <a:txBody>
                    <a:bodyPr/>
                    <a:lstStyle/>
                    <a:p>
                      <a:pPr algn="ctr" fontAlgn="ctr"/>
                      <a:r>
                        <a:rPr lang="en-US" sz="1400" b="0" i="0" u="none" strike="noStrike" dirty="0">
                          <a:solidFill>
                            <a:srgbClr val="000000"/>
                          </a:solidFill>
                          <a:effectLst/>
                          <a:latin typeface="Arial" panose="020B0604020202020204" pitchFamily="34" charset="0"/>
                        </a:rPr>
                        <a:t>52</a:t>
                      </a:r>
                    </a:p>
                  </a:txBody>
                  <a:tcPr marL="5715" marR="5715" marT="5715" marB="0" anchor="ctr">
                    <a:solidFill>
                      <a:schemeClr val="accent6">
                        <a:lumMod val="20000"/>
                        <a:lumOff val="80000"/>
                      </a:schemeClr>
                    </a:solidFill>
                  </a:tcPr>
                </a:tc>
                <a:tc rowSpan="4">
                  <a:txBody>
                    <a:bodyPr/>
                    <a:lstStyle/>
                    <a:p>
                      <a:pPr algn="ctr" fontAlgn="ctr"/>
                      <a:r>
                        <a:rPr lang="en-US" sz="1400" b="0" i="0" u="none" strike="noStrike" dirty="0">
                          <a:solidFill>
                            <a:srgbClr val="FF0000"/>
                          </a:solidFill>
                          <a:effectLst/>
                          <a:latin typeface="Arial" panose="020B0604020202020204" pitchFamily="34" charset="0"/>
                        </a:rPr>
                        <a:t>66</a:t>
                      </a:r>
                    </a:p>
                  </a:txBody>
                  <a:tcPr marL="5715" marR="5715" marT="5715" marB="0" anchor="ctr">
                    <a:solidFill>
                      <a:schemeClr val="accent6">
                        <a:lumMod val="20000"/>
                        <a:lumOff val="80000"/>
                      </a:schemeClr>
                    </a:solidFill>
                  </a:tcPr>
                </a:tc>
                <a:tc>
                  <a:txBody>
                    <a:bodyPr/>
                    <a:lstStyle/>
                    <a:p>
                      <a:pPr algn="r" rtl="0" fontAlgn="ctr"/>
                      <a:r>
                        <a:rPr lang="en-US" sz="1500" b="0" i="0" u="none" strike="noStrike" dirty="0">
                          <a:solidFill>
                            <a:srgbClr val="000000"/>
                          </a:solidFill>
                          <a:effectLst/>
                          <a:latin typeface="Arial" panose="020B0604020202020204" pitchFamily="34" charset="0"/>
                        </a:rPr>
                        <a:t>N</a:t>
                      </a:r>
                    </a:p>
                  </a:txBody>
                  <a:tcPr marL="5715" marR="5715" marT="5715" marB="0" anchor="ctr"/>
                </a:tc>
                <a:tc>
                  <a:txBody>
                    <a:bodyPr/>
                    <a:lstStyle/>
                    <a:p>
                      <a:pPr algn="ctr" rtl="0" fontAlgn="ctr"/>
                      <a:r>
                        <a:rPr lang="en-US" sz="1500" b="0" i="0" u="none" strike="noStrike" dirty="0">
                          <a:solidFill>
                            <a:srgbClr val="000000"/>
                          </a:solidFill>
                          <a:effectLst/>
                          <a:latin typeface="Arial" panose="020B0604020202020204" pitchFamily="34" charset="0"/>
                        </a:rPr>
                        <a:t>317</a:t>
                      </a:r>
                    </a:p>
                  </a:txBody>
                  <a:tcPr marL="5715" marR="5715" marT="5715" marB="0" anchor="ctr"/>
                </a:tc>
                <a:tc>
                  <a:txBody>
                    <a:bodyPr/>
                    <a:lstStyle/>
                    <a:p>
                      <a:pPr algn="ctr" rtl="0" fontAlgn="ctr"/>
                      <a:r>
                        <a:rPr lang="en-US" sz="1500" b="0" i="0" u="none" strike="noStrike" dirty="0">
                          <a:solidFill>
                            <a:srgbClr val="000000"/>
                          </a:solidFill>
                          <a:effectLst/>
                          <a:latin typeface="Arial" panose="020B0604020202020204" pitchFamily="34" charset="0"/>
                        </a:rPr>
                        <a:t>307</a:t>
                      </a:r>
                    </a:p>
                  </a:txBody>
                  <a:tcPr marL="5715" marR="5715" marT="5715" marB="0" anchor="ctr"/>
                </a:tc>
                <a:extLst>
                  <a:ext uri="{0D108BD9-81ED-4DB2-BD59-A6C34878D82A}">
                    <a16:rowId xmlns:a16="http://schemas.microsoft.com/office/drawing/2014/main" val="3301150201"/>
                  </a:ext>
                </a:extLst>
              </a:tr>
              <a:tr h="234315">
                <a:tc>
                  <a:txBody>
                    <a:bodyPr/>
                    <a:lstStyle/>
                    <a:p>
                      <a:pPr algn="l" fontAlgn="t"/>
                      <a:r>
                        <a:rPr lang="en-US" sz="1400" b="0" i="0" u="none" strike="noStrike" dirty="0">
                          <a:solidFill>
                            <a:srgbClr val="000000"/>
                          </a:solidFill>
                          <a:effectLst/>
                          <a:latin typeface="Arial" panose="020B0604020202020204" pitchFamily="34" charset="0"/>
                        </a:rPr>
                        <a:t>02 Chill</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266</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16</a:t>
                      </a:r>
                    </a:p>
                  </a:txBody>
                  <a:tcPr marL="5715" marR="5715" marT="5715" marB="0" anchor="ctr"/>
                </a:tc>
                <a:tc>
                  <a:txBody>
                    <a:bodyPr/>
                    <a:lstStyle/>
                    <a:p>
                      <a:pPr algn="ctr" fontAlgn="ctr"/>
                      <a:r>
                        <a:rPr lang="en-US" sz="1200" b="0" i="0" u="none" strike="noStrike" dirty="0">
                          <a:solidFill>
                            <a:srgbClr val="FF0000"/>
                          </a:solidFill>
                          <a:effectLst/>
                          <a:latin typeface="Arial" panose="020B0604020202020204" pitchFamily="34" charset="0"/>
                        </a:rPr>
                        <a:t>30</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6</a:t>
                      </a:r>
                    </a:p>
                  </a:txBody>
                  <a:tcPr marL="5715" marR="5715" marT="5715" marB="0" anchor="ctr"/>
                </a:tc>
                <a:tc vMerge="1">
                  <a:txBody>
                    <a:bodyPr/>
                    <a:lstStyle/>
                    <a:p>
                      <a:endParaRPr lang="en-US"/>
                    </a:p>
                  </a:txBody>
                  <a:tcPr/>
                </a:tc>
                <a:tc vMerge="1">
                  <a:txBody>
                    <a:bodyPr/>
                    <a:lstStyle/>
                    <a:p>
                      <a:endParaRPr lang="en-US"/>
                    </a:p>
                  </a:txBody>
                  <a:tcPr/>
                </a:tc>
                <a:tc>
                  <a:txBody>
                    <a:bodyPr/>
                    <a:lstStyle/>
                    <a:p>
                      <a:pPr algn="r" rtl="0" fontAlgn="ctr"/>
                      <a:r>
                        <a:rPr lang="en-US" sz="1500" b="1" i="0" u="none" strike="noStrike" dirty="0">
                          <a:solidFill>
                            <a:srgbClr val="000000"/>
                          </a:solidFill>
                          <a:effectLst/>
                          <a:latin typeface="Arial" panose="020B0604020202020204" pitchFamily="34" charset="0"/>
                        </a:rPr>
                        <a:t>Mean</a:t>
                      </a:r>
                    </a:p>
                  </a:txBody>
                  <a:tcPr marL="5715" marR="5715" marT="5715" marB="0" anchor="ctr"/>
                </a:tc>
                <a:tc>
                  <a:txBody>
                    <a:bodyPr/>
                    <a:lstStyle/>
                    <a:p>
                      <a:pPr algn="ctr" rtl="0" fontAlgn="ctr"/>
                      <a:r>
                        <a:rPr lang="en-US" sz="1500" b="1" i="0" u="none" strike="noStrike" dirty="0">
                          <a:solidFill>
                            <a:srgbClr val="000000"/>
                          </a:solidFill>
                          <a:effectLst/>
                          <a:highlight>
                            <a:srgbClr val="FFFF00"/>
                          </a:highlight>
                          <a:latin typeface="Arial" panose="020B0604020202020204" pitchFamily="34" charset="0"/>
                        </a:rPr>
                        <a:t>13.2</a:t>
                      </a:r>
                    </a:p>
                  </a:txBody>
                  <a:tcPr marL="5715" marR="5715" marT="5715" marB="0" anchor="ctr"/>
                </a:tc>
                <a:tc>
                  <a:txBody>
                    <a:bodyPr/>
                    <a:lstStyle/>
                    <a:p>
                      <a:pPr algn="ctr" rtl="0" fontAlgn="ctr"/>
                      <a:r>
                        <a:rPr lang="en-US" sz="1500" b="1" i="0" u="none" strike="noStrike" dirty="0">
                          <a:solidFill>
                            <a:srgbClr val="000000"/>
                          </a:solidFill>
                          <a:effectLst/>
                          <a:highlight>
                            <a:srgbClr val="FFFF00"/>
                          </a:highlight>
                          <a:latin typeface="Arial" panose="020B0604020202020204" pitchFamily="34" charset="0"/>
                        </a:rPr>
                        <a:t>12.7</a:t>
                      </a:r>
                    </a:p>
                  </a:txBody>
                  <a:tcPr marL="5715" marR="5715" marT="5715" marB="0" anchor="ctr"/>
                </a:tc>
                <a:extLst>
                  <a:ext uri="{0D108BD9-81ED-4DB2-BD59-A6C34878D82A}">
                    <a16:rowId xmlns:a16="http://schemas.microsoft.com/office/drawing/2014/main" val="2221681042"/>
                  </a:ext>
                </a:extLst>
              </a:tr>
              <a:tr h="234315">
                <a:tc>
                  <a:txBody>
                    <a:bodyPr/>
                    <a:lstStyle/>
                    <a:p>
                      <a:pPr algn="l" fontAlgn="t"/>
                      <a:r>
                        <a:rPr lang="en-US" sz="1400" b="0" i="0" u="none" strike="noStrike" dirty="0">
                          <a:solidFill>
                            <a:srgbClr val="000000"/>
                          </a:solidFill>
                          <a:effectLst/>
                          <a:latin typeface="Arial" panose="020B0604020202020204" pitchFamily="34" charset="0"/>
                        </a:rPr>
                        <a:t>03 Flushing</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291</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10</a:t>
                      </a:r>
                    </a:p>
                  </a:txBody>
                  <a:tcPr marL="5715" marR="5715" marT="5715" marB="0" anchor="ctr"/>
                </a:tc>
                <a:tc>
                  <a:txBody>
                    <a:bodyPr/>
                    <a:lstStyle/>
                    <a:p>
                      <a:pPr algn="ctr" fontAlgn="ctr"/>
                      <a:r>
                        <a:rPr lang="en-US" sz="1200" b="0" i="0" u="none" strike="noStrike" dirty="0">
                          <a:solidFill>
                            <a:srgbClr val="FF0000"/>
                          </a:solidFill>
                          <a:effectLst/>
                          <a:latin typeface="Arial" panose="020B0604020202020204" pitchFamily="34" charset="0"/>
                        </a:rPr>
                        <a:t>13</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5715" marR="5715" marT="5715" marB="0" anchor="ctr"/>
                </a:tc>
                <a:tc vMerge="1">
                  <a:txBody>
                    <a:bodyPr/>
                    <a:lstStyle/>
                    <a:p>
                      <a:endParaRPr lang="en-US"/>
                    </a:p>
                  </a:txBody>
                  <a:tcPr/>
                </a:tc>
                <a:tc vMerge="1">
                  <a:txBody>
                    <a:bodyPr/>
                    <a:lstStyle/>
                    <a:p>
                      <a:endParaRPr lang="en-US"/>
                    </a:p>
                  </a:txBody>
                  <a:tcPr/>
                </a:tc>
                <a:tc>
                  <a:txBody>
                    <a:bodyPr/>
                    <a:lstStyle/>
                    <a:p>
                      <a:pPr algn="r" rtl="0" fontAlgn="ctr"/>
                      <a:r>
                        <a:rPr lang="en-US" sz="1500" b="0" i="0" u="none" strike="noStrike" dirty="0">
                          <a:solidFill>
                            <a:srgbClr val="000000"/>
                          </a:solidFill>
                          <a:effectLst/>
                          <a:latin typeface="Arial" panose="020B0604020202020204" pitchFamily="34" charset="0"/>
                        </a:rPr>
                        <a:t>Range</a:t>
                      </a:r>
                    </a:p>
                  </a:txBody>
                  <a:tcPr marL="5715" marR="5715" marT="5715" marB="0" anchor="ctr"/>
                </a:tc>
                <a:tc>
                  <a:txBody>
                    <a:bodyPr/>
                    <a:lstStyle/>
                    <a:p>
                      <a:pPr algn="ctr" rtl="0" fontAlgn="ctr"/>
                      <a:r>
                        <a:rPr lang="en-US" sz="1500" b="0" i="0" u="none" strike="noStrike" dirty="0">
                          <a:solidFill>
                            <a:srgbClr val="000000"/>
                          </a:solidFill>
                          <a:effectLst/>
                          <a:latin typeface="Arial" panose="020B0604020202020204" pitchFamily="34" charset="0"/>
                        </a:rPr>
                        <a:t>0-37</a:t>
                      </a:r>
                    </a:p>
                  </a:txBody>
                  <a:tcPr marL="5715" marR="5715" marT="5715" marB="0" anchor="ctr"/>
                </a:tc>
                <a:tc>
                  <a:txBody>
                    <a:bodyPr/>
                    <a:lstStyle/>
                    <a:p>
                      <a:pPr algn="ctr" rtl="0" fontAlgn="ctr"/>
                      <a:r>
                        <a:rPr lang="en-US" sz="1500" b="0" i="0" u="none" strike="noStrike" dirty="0">
                          <a:solidFill>
                            <a:srgbClr val="000000"/>
                          </a:solidFill>
                          <a:effectLst/>
                          <a:latin typeface="Arial" panose="020B0604020202020204" pitchFamily="34" charset="0"/>
                        </a:rPr>
                        <a:t>0-39</a:t>
                      </a:r>
                    </a:p>
                  </a:txBody>
                  <a:tcPr marL="5715" marR="5715" marT="5715" marB="0" anchor="ctr"/>
                </a:tc>
                <a:extLst>
                  <a:ext uri="{0D108BD9-81ED-4DB2-BD59-A6C34878D82A}">
                    <a16:rowId xmlns:a16="http://schemas.microsoft.com/office/drawing/2014/main" val="3727739877"/>
                  </a:ext>
                </a:extLst>
              </a:tr>
              <a:tr h="234315">
                <a:tc>
                  <a:txBody>
                    <a:bodyPr/>
                    <a:lstStyle/>
                    <a:p>
                      <a:pPr algn="l" fontAlgn="t"/>
                      <a:r>
                        <a:rPr lang="en-US" sz="1400" b="0" i="0" u="none" strike="noStrike" dirty="0">
                          <a:solidFill>
                            <a:srgbClr val="000000"/>
                          </a:solidFill>
                          <a:effectLst/>
                          <a:latin typeface="Arial" panose="020B0604020202020204" pitchFamily="34" charset="0"/>
                        </a:rPr>
                        <a:t>04 Night Sweats</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266</a:t>
                      </a:r>
                    </a:p>
                  </a:txBody>
                  <a:tcPr marL="5715" marR="5715" marT="5715" marB="0" anchor="ctr"/>
                </a:tc>
                <a:tc>
                  <a:txBody>
                    <a:bodyPr/>
                    <a:lstStyle/>
                    <a:p>
                      <a:pPr algn="ctr" rtl="0" fontAlgn="ctr"/>
                      <a:r>
                        <a:rPr lang="en-US" sz="1200" b="0" i="0" u="none" strike="noStrike" dirty="0">
                          <a:solidFill>
                            <a:srgbClr val="FF0000"/>
                          </a:solidFill>
                          <a:effectLst/>
                          <a:latin typeface="Arial" panose="020B0604020202020204" pitchFamily="34" charset="0"/>
                        </a:rPr>
                        <a:t>20</a:t>
                      </a:r>
                    </a:p>
                  </a:txBody>
                  <a:tcPr marL="5715" marR="5715" marT="5715" marB="0" anchor="ctr"/>
                </a:tc>
                <a:tc>
                  <a:txBody>
                    <a:bodyPr/>
                    <a:lstStyle/>
                    <a:p>
                      <a:pPr algn="ctr" fontAlgn="ctr"/>
                      <a:r>
                        <a:rPr lang="en-US" sz="1200" b="0" i="0" u="none" strike="noStrike" dirty="0">
                          <a:solidFill>
                            <a:srgbClr val="000000"/>
                          </a:solidFill>
                          <a:effectLst/>
                          <a:latin typeface="Arial" panose="020B0604020202020204" pitchFamily="34" charset="0"/>
                        </a:rPr>
                        <a:t>15</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17</a:t>
                      </a:r>
                    </a:p>
                  </a:txBody>
                  <a:tcPr marL="5715" marR="5715" marT="5715" marB="0" anchor="ctr"/>
                </a:tc>
                <a:tc vMerge="1">
                  <a:txBody>
                    <a:bodyPr/>
                    <a:lstStyle/>
                    <a:p>
                      <a:endParaRPr lang="en-US"/>
                    </a:p>
                  </a:txBody>
                  <a:tcPr/>
                </a:tc>
                <a:tc vMerge="1">
                  <a:txBody>
                    <a:bodyPr/>
                    <a:lstStyle/>
                    <a:p>
                      <a:endParaRPr lang="en-US"/>
                    </a:p>
                  </a:txBody>
                  <a:tcPr/>
                </a:tc>
                <a:tc>
                  <a:txBody>
                    <a:bodyPr/>
                    <a:lstStyle/>
                    <a:p>
                      <a:pPr algn="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extLst>
                  <a:ext uri="{0D108BD9-81ED-4DB2-BD59-A6C34878D82A}">
                    <a16:rowId xmlns:a16="http://schemas.microsoft.com/office/drawing/2014/main" val="2060809173"/>
                  </a:ext>
                </a:extLst>
              </a:tr>
              <a:tr h="227182">
                <a:tc>
                  <a:txBody>
                    <a:bodyPr/>
                    <a:lstStyle/>
                    <a:p>
                      <a:pPr algn="l" fontAlgn="t"/>
                      <a:r>
                        <a:rPr lang="en-US" sz="1400" b="0" i="0" u="none" strike="noStrike" dirty="0">
                          <a:solidFill>
                            <a:srgbClr val="000000"/>
                          </a:solidFill>
                          <a:effectLst/>
                          <a:latin typeface="Arial" panose="020B0604020202020204" pitchFamily="34" charset="0"/>
                        </a:rPr>
                        <a:t>05 Soreness</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209</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34</a:t>
                      </a:r>
                    </a:p>
                  </a:txBody>
                  <a:tcPr marL="5715" marR="5715" marT="5715" marB="0" anchor="ctr"/>
                </a:tc>
                <a:tc>
                  <a:txBody>
                    <a:bodyPr/>
                    <a:lstStyle/>
                    <a:p>
                      <a:pPr algn="ctr" fontAlgn="ctr"/>
                      <a:r>
                        <a:rPr lang="en-US" sz="1200" b="0" i="0" u="none" strike="noStrike" dirty="0">
                          <a:solidFill>
                            <a:srgbClr val="FF0000"/>
                          </a:solidFill>
                          <a:effectLst/>
                          <a:latin typeface="Arial" panose="020B0604020202020204" pitchFamily="34" charset="0"/>
                        </a:rPr>
                        <a:t>41</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34</a:t>
                      </a:r>
                    </a:p>
                  </a:txBody>
                  <a:tcPr marL="5715" marR="5715" marT="5715" marB="0" anchor="ctr"/>
                </a:tc>
                <a:tc rowSpan="4">
                  <a:txBody>
                    <a:bodyPr/>
                    <a:lstStyle/>
                    <a:p>
                      <a:pPr algn="ctr" fontAlgn="ctr"/>
                      <a:r>
                        <a:rPr lang="en-US" sz="1400" b="0" i="0" u="none" strike="noStrike" dirty="0">
                          <a:solidFill>
                            <a:srgbClr val="FF0000"/>
                          </a:solidFill>
                          <a:effectLst/>
                          <a:latin typeface="Arial" panose="020B0604020202020204" pitchFamily="34" charset="0"/>
                        </a:rPr>
                        <a:t>143</a:t>
                      </a:r>
                    </a:p>
                  </a:txBody>
                  <a:tcPr marL="5715" marR="5715" marT="5715" marB="0" anchor="ctr">
                    <a:solidFill>
                      <a:schemeClr val="accent2">
                        <a:lumMod val="20000"/>
                        <a:lumOff val="80000"/>
                      </a:schemeClr>
                    </a:solidFill>
                  </a:tcPr>
                </a:tc>
                <a:tc rowSpan="4">
                  <a:txBody>
                    <a:bodyPr/>
                    <a:lstStyle/>
                    <a:p>
                      <a:pPr algn="ctr" fontAlgn="ctr"/>
                      <a:r>
                        <a:rPr lang="en-US" sz="1400" b="0" i="0" u="none" strike="noStrike" dirty="0">
                          <a:solidFill>
                            <a:srgbClr val="000000"/>
                          </a:solidFill>
                          <a:effectLst/>
                          <a:latin typeface="Arial" panose="020B0604020202020204" pitchFamily="34" charset="0"/>
                        </a:rPr>
                        <a:t>105</a:t>
                      </a:r>
                    </a:p>
                  </a:txBody>
                  <a:tcPr marL="5715" marR="5715" marT="5715" marB="0" anchor="ctr">
                    <a:solidFill>
                      <a:schemeClr val="accent2">
                        <a:lumMod val="20000"/>
                        <a:lumOff val="80000"/>
                      </a:schemeClr>
                    </a:solidFill>
                  </a:tcPr>
                </a:tc>
                <a:tc>
                  <a:txBody>
                    <a:bodyPr/>
                    <a:lstStyle/>
                    <a:p>
                      <a:pPr algn="r" rtl="0" fontAlgn="ctr"/>
                      <a:r>
                        <a:rPr lang="en-US" sz="1400" b="0" i="0" u="none" strike="noStrike" dirty="0">
                          <a:solidFill>
                            <a:srgbClr val="000000"/>
                          </a:solidFill>
                          <a:effectLst/>
                          <a:latin typeface="Arial" panose="020B0604020202020204" pitchFamily="34" charset="0"/>
                        </a:rPr>
                        <a:t>Post-Pre</a:t>
                      </a:r>
                    </a:p>
                  </a:txBody>
                  <a:tcPr marL="5715" marR="5715" marT="5715" marB="0" anchor="ctr"/>
                </a:tc>
                <a:tc>
                  <a:txBody>
                    <a:bodyPr/>
                    <a:lstStyle/>
                    <a:p>
                      <a:pPr algn="l" rtl="0" fontAlgn="ctr"/>
                      <a:r>
                        <a:rPr lang="en-US" sz="1400" b="0" i="0" u="none" strike="noStrike" dirty="0">
                          <a:solidFill>
                            <a:srgbClr val="000000"/>
                          </a:solidFill>
                          <a:effectLst/>
                          <a:latin typeface="Arial" panose="020B0604020202020204" pitchFamily="34" charset="0"/>
                        </a:rPr>
                        <a:t> change</a:t>
                      </a:r>
                    </a:p>
                  </a:txBody>
                  <a:tcPr marL="5715" marR="5715" marT="5715" marB="0" anchor="ct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5715" marR="5715" marT="5715" marB="0" anchor="ctr"/>
                </a:tc>
                <a:extLst>
                  <a:ext uri="{0D108BD9-81ED-4DB2-BD59-A6C34878D82A}">
                    <a16:rowId xmlns:a16="http://schemas.microsoft.com/office/drawing/2014/main" val="707615991"/>
                  </a:ext>
                </a:extLst>
              </a:tr>
              <a:tr h="248123">
                <a:tc>
                  <a:txBody>
                    <a:bodyPr/>
                    <a:lstStyle/>
                    <a:p>
                      <a:pPr algn="l" fontAlgn="t"/>
                      <a:r>
                        <a:rPr lang="en-US" sz="1400" b="0" i="0" u="none" strike="noStrike" dirty="0">
                          <a:solidFill>
                            <a:srgbClr val="000000"/>
                          </a:solidFill>
                          <a:effectLst/>
                          <a:latin typeface="Arial" panose="020B0604020202020204" pitchFamily="34" charset="0"/>
                        </a:rPr>
                        <a:t>06 Aching</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161</a:t>
                      </a:r>
                    </a:p>
                  </a:txBody>
                  <a:tcPr marL="5715" marR="5715" marT="5715" marB="0" anchor="ctr"/>
                </a:tc>
                <a:tc>
                  <a:txBody>
                    <a:bodyPr/>
                    <a:lstStyle/>
                    <a:p>
                      <a:pPr algn="ctr" rtl="0" fontAlgn="ctr"/>
                      <a:r>
                        <a:rPr lang="en-US" sz="1200" b="0" i="0" u="none" strike="noStrike" dirty="0">
                          <a:solidFill>
                            <a:srgbClr val="FF0000"/>
                          </a:solidFill>
                          <a:effectLst/>
                          <a:latin typeface="Arial" panose="020B0604020202020204" pitchFamily="34" charset="0"/>
                        </a:rPr>
                        <a:t>58</a:t>
                      </a:r>
                    </a:p>
                  </a:txBody>
                  <a:tcPr marL="5715" marR="5715" marT="5715" marB="0" anchor="ctr"/>
                </a:tc>
                <a:tc>
                  <a:txBody>
                    <a:bodyPr/>
                    <a:lstStyle/>
                    <a:p>
                      <a:pPr algn="ctr" fontAlgn="ctr"/>
                      <a:r>
                        <a:rPr lang="en-US" sz="1200" b="0" i="0" u="none" strike="noStrike" dirty="0">
                          <a:solidFill>
                            <a:srgbClr val="000000"/>
                          </a:solidFill>
                          <a:effectLst/>
                          <a:latin typeface="Arial" panose="020B0604020202020204" pitchFamily="34" charset="0"/>
                        </a:rPr>
                        <a:t>40</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59</a:t>
                      </a:r>
                    </a:p>
                  </a:txBody>
                  <a:tcPr marL="5715" marR="5715" marT="5715" marB="0" anchor="ctr"/>
                </a:tc>
                <a:tc vMerge="1">
                  <a:txBody>
                    <a:bodyPr/>
                    <a:lstStyle/>
                    <a:p>
                      <a:endParaRPr lang="en-US"/>
                    </a:p>
                  </a:txBody>
                  <a:tcPr/>
                </a:tc>
                <a:tc vMerge="1">
                  <a:txBody>
                    <a:bodyPr/>
                    <a:lstStyle/>
                    <a:p>
                      <a:endParaRPr lang="en-US"/>
                    </a:p>
                  </a:txBody>
                  <a:tcPr/>
                </a:tc>
                <a:tc>
                  <a:txBody>
                    <a:bodyPr/>
                    <a:lstStyle/>
                    <a:p>
                      <a:pPr algn="r" rtl="0" fontAlgn="ctr"/>
                      <a:r>
                        <a:rPr lang="en-US" sz="1400" b="0" i="0" u="none" strike="noStrike" dirty="0">
                          <a:solidFill>
                            <a:srgbClr val="000000"/>
                          </a:solidFill>
                          <a:effectLst/>
                          <a:latin typeface="Arial" panose="020B0604020202020204" pitchFamily="34" charset="0"/>
                        </a:rPr>
                        <a:t>&gt;=1</a:t>
                      </a:r>
                    </a:p>
                  </a:txBody>
                  <a:tcPr marL="5715" marR="5715" marT="5715" marB="0" anchor="ctr"/>
                </a:tc>
                <a:tc>
                  <a:txBody>
                    <a:bodyPr/>
                    <a:lstStyle/>
                    <a:p>
                      <a:pPr algn="l" rtl="0" fontAlgn="ctr"/>
                      <a:r>
                        <a:rPr lang="en-US" sz="1400" b="0" i="0" u="none" strike="noStrike" dirty="0">
                          <a:solidFill>
                            <a:srgbClr val="000000"/>
                          </a:solidFill>
                          <a:effectLst/>
                          <a:latin typeface="Arial" panose="020B0604020202020204" pitchFamily="34" charset="0"/>
                        </a:rPr>
                        <a:t>higher</a:t>
                      </a:r>
                    </a:p>
                  </a:txBody>
                  <a:tcPr marL="5715" marR="5715" marT="5715" marB="0" anchor="ctr"/>
                </a:tc>
                <a:tc>
                  <a:txBody>
                    <a:bodyPr/>
                    <a:lstStyle/>
                    <a:p>
                      <a:pPr algn="ctr" rtl="0" fontAlgn="ctr"/>
                      <a:r>
                        <a:rPr lang="en-US" sz="1500" b="0" i="0" u="none" strike="noStrike" dirty="0">
                          <a:solidFill>
                            <a:srgbClr val="000000"/>
                          </a:solidFill>
                          <a:effectLst/>
                          <a:latin typeface="Arial" panose="020B0604020202020204" pitchFamily="34" charset="0"/>
                        </a:rPr>
                        <a:t>111</a:t>
                      </a:r>
                    </a:p>
                  </a:txBody>
                  <a:tcPr marL="5715" marR="5715" marT="5715" marB="0" anchor="ctr"/>
                </a:tc>
                <a:extLst>
                  <a:ext uri="{0D108BD9-81ED-4DB2-BD59-A6C34878D82A}">
                    <a16:rowId xmlns:a16="http://schemas.microsoft.com/office/drawing/2014/main" val="536863915"/>
                  </a:ext>
                </a:extLst>
              </a:tr>
              <a:tr h="234315">
                <a:tc>
                  <a:txBody>
                    <a:bodyPr/>
                    <a:lstStyle/>
                    <a:p>
                      <a:pPr algn="l" fontAlgn="t"/>
                      <a:r>
                        <a:rPr lang="en-US" sz="1400" b="0" i="0" u="none" strike="noStrike" dirty="0">
                          <a:solidFill>
                            <a:srgbClr val="000000"/>
                          </a:solidFill>
                          <a:effectLst/>
                          <a:latin typeface="Arial" panose="020B0604020202020204" pitchFamily="34" charset="0"/>
                        </a:rPr>
                        <a:t>07 Joint Pain</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164</a:t>
                      </a:r>
                    </a:p>
                  </a:txBody>
                  <a:tcPr marL="5715" marR="5715" marT="5715" marB="0" anchor="ctr"/>
                </a:tc>
                <a:tc>
                  <a:txBody>
                    <a:bodyPr/>
                    <a:lstStyle/>
                    <a:p>
                      <a:pPr algn="ctr" rtl="0" fontAlgn="ctr"/>
                      <a:r>
                        <a:rPr lang="en-US" sz="1200" b="0" i="0" u="none" strike="noStrike" dirty="0">
                          <a:solidFill>
                            <a:srgbClr val="FF0000"/>
                          </a:solidFill>
                          <a:effectLst/>
                          <a:latin typeface="Arial" panose="020B0604020202020204" pitchFamily="34" charset="0"/>
                        </a:rPr>
                        <a:t>44</a:t>
                      </a:r>
                    </a:p>
                  </a:txBody>
                  <a:tcPr marL="5715" marR="5715" marT="5715" marB="0" anchor="ctr"/>
                </a:tc>
                <a:tc>
                  <a:txBody>
                    <a:bodyPr/>
                    <a:lstStyle/>
                    <a:p>
                      <a:pPr algn="ctr" fontAlgn="ctr"/>
                      <a:r>
                        <a:rPr lang="en-US" sz="1200" b="0" i="0" u="none" strike="noStrike" dirty="0">
                          <a:solidFill>
                            <a:srgbClr val="000000"/>
                          </a:solidFill>
                          <a:effectLst/>
                          <a:latin typeface="Arial" panose="020B0604020202020204" pitchFamily="34" charset="0"/>
                        </a:rPr>
                        <a:t>38</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72</a:t>
                      </a:r>
                    </a:p>
                  </a:txBody>
                  <a:tcPr marL="5715" marR="5715" marT="5715" marB="0" anchor="ctr"/>
                </a:tc>
                <a:tc vMerge="1">
                  <a:txBody>
                    <a:bodyPr/>
                    <a:lstStyle/>
                    <a:p>
                      <a:endParaRPr lang="en-US"/>
                    </a:p>
                  </a:txBody>
                  <a:tcPr/>
                </a:tc>
                <a:tc vMerge="1">
                  <a:txBody>
                    <a:bodyPr/>
                    <a:lstStyle/>
                    <a:p>
                      <a:endParaRPr lang="en-US"/>
                    </a:p>
                  </a:txBody>
                  <a:tcPr/>
                </a:tc>
                <a:tc>
                  <a:txBody>
                    <a:bodyPr/>
                    <a:lstStyle/>
                    <a:p>
                      <a:pPr algn="r" rtl="0" fontAlgn="ctr"/>
                      <a:r>
                        <a:rPr lang="en-US" sz="1400" b="0" i="0" u="none" strike="noStrike" dirty="0">
                          <a:solidFill>
                            <a:srgbClr val="000000"/>
                          </a:solidFill>
                          <a:effectLst/>
                          <a:latin typeface="Arial" panose="020B0604020202020204" pitchFamily="34" charset="0"/>
                        </a:rPr>
                        <a:t>0</a:t>
                      </a:r>
                    </a:p>
                  </a:txBody>
                  <a:tcPr marL="5715" marR="5715" marT="5715" marB="0" anchor="ctr"/>
                </a:tc>
                <a:tc>
                  <a:txBody>
                    <a:bodyPr/>
                    <a:lstStyle/>
                    <a:p>
                      <a:pPr algn="l" rtl="0" fontAlgn="ctr"/>
                      <a:endParaRPr lang="en-US" sz="14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r>
                        <a:rPr lang="en-US" sz="1500" b="0" i="0" u="none" strike="noStrike" dirty="0">
                          <a:solidFill>
                            <a:srgbClr val="000000"/>
                          </a:solidFill>
                          <a:effectLst/>
                          <a:latin typeface="Arial" panose="020B0604020202020204" pitchFamily="34" charset="0"/>
                        </a:rPr>
                        <a:t>42</a:t>
                      </a:r>
                    </a:p>
                  </a:txBody>
                  <a:tcPr marL="5715" marR="5715" marT="5715" marB="0" anchor="ctr"/>
                </a:tc>
                <a:extLst>
                  <a:ext uri="{0D108BD9-81ED-4DB2-BD59-A6C34878D82A}">
                    <a16:rowId xmlns:a16="http://schemas.microsoft.com/office/drawing/2014/main" val="1267425230"/>
                  </a:ext>
                </a:extLst>
              </a:tr>
              <a:tr h="234315">
                <a:tc>
                  <a:txBody>
                    <a:bodyPr/>
                    <a:lstStyle/>
                    <a:p>
                      <a:pPr algn="l" fontAlgn="t"/>
                      <a:r>
                        <a:rPr lang="en-US" sz="1400" b="0" i="0" u="none" strike="noStrike" dirty="0">
                          <a:solidFill>
                            <a:srgbClr val="000000"/>
                          </a:solidFill>
                          <a:effectLst/>
                          <a:latin typeface="Arial" panose="020B0604020202020204" pitchFamily="34" charset="0"/>
                        </a:rPr>
                        <a:t>08 Muscle Pain</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104</a:t>
                      </a:r>
                    </a:p>
                  </a:txBody>
                  <a:tcPr marL="5715" marR="5715" marT="5715" marB="0" anchor="ctr"/>
                </a:tc>
                <a:tc>
                  <a:txBody>
                    <a:bodyPr/>
                    <a:lstStyle/>
                    <a:p>
                      <a:pPr algn="ctr" rtl="0" fontAlgn="ctr"/>
                      <a:r>
                        <a:rPr lang="en-US" sz="1200" b="0" i="0" u="none" strike="noStrike" dirty="0">
                          <a:solidFill>
                            <a:srgbClr val="FF0000"/>
                          </a:solidFill>
                          <a:effectLst/>
                          <a:latin typeface="Arial" panose="020B0604020202020204" pitchFamily="34" charset="0"/>
                        </a:rPr>
                        <a:t>73</a:t>
                      </a:r>
                    </a:p>
                  </a:txBody>
                  <a:tcPr marL="5715" marR="5715" marT="5715" marB="0" anchor="ctr"/>
                </a:tc>
                <a:tc>
                  <a:txBody>
                    <a:bodyPr/>
                    <a:lstStyle/>
                    <a:p>
                      <a:pPr algn="ctr" fontAlgn="ctr"/>
                      <a:r>
                        <a:rPr lang="en-US" sz="1200" b="0" i="0" u="none" strike="noStrike" dirty="0">
                          <a:solidFill>
                            <a:srgbClr val="000000"/>
                          </a:solidFill>
                          <a:effectLst/>
                          <a:latin typeface="Arial" panose="020B0604020202020204" pitchFamily="34" charset="0"/>
                        </a:rPr>
                        <a:t>50</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91</a:t>
                      </a:r>
                    </a:p>
                  </a:txBody>
                  <a:tcPr marL="5715" marR="5715" marT="5715" marB="0" anchor="ctr"/>
                </a:tc>
                <a:tc vMerge="1">
                  <a:txBody>
                    <a:bodyPr/>
                    <a:lstStyle/>
                    <a:p>
                      <a:endParaRPr lang="en-US"/>
                    </a:p>
                  </a:txBody>
                  <a:tcPr/>
                </a:tc>
                <a:tc vMerge="1">
                  <a:txBody>
                    <a:bodyPr/>
                    <a:lstStyle/>
                    <a:p>
                      <a:endParaRPr lang="en-US"/>
                    </a:p>
                  </a:txBody>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&gt;=1</a:t>
                      </a:r>
                    </a:p>
                  </a:txBody>
                  <a:tcPr marL="5715" marR="5715" marT="5715" marB="0" anchor="ctr"/>
                </a:tc>
                <a:tc>
                  <a:txBody>
                    <a:bodyPr/>
                    <a:lstStyle/>
                    <a:p>
                      <a:pPr algn="l" rtl="0" fontAlgn="ctr"/>
                      <a:r>
                        <a:rPr lang="en-US" sz="1400" b="0" i="0" u="none" strike="noStrike" dirty="0">
                          <a:solidFill>
                            <a:srgbClr val="000000"/>
                          </a:solidFill>
                          <a:effectLst/>
                          <a:latin typeface="Arial" panose="020B0604020202020204" pitchFamily="34" charset="0"/>
                        </a:rPr>
                        <a:t>lower</a:t>
                      </a:r>
                    </a:p>
                  </a:txBody>
                  <a:tcPr marL="5715" marR="5715" marT="5715" marB="0" anchor="ctr"/>
                </a:tc>
                <a:tc>
                  <a:txBody>
                    <a:bodyPr/>
                    <a:lstStyle/>
                    <a:p>
                      <a:pPr algn="ctr" rtl="0" fontAlgn="ctr"/>
                      <a:r>
                        <a:rPr lang="en-US" sz="1500" b="0" i="0" u="none" strike="noStrike" dirty="0">
                          <a:solidFill>
                            <a:srgbClr val="000000"/>
                          </a:solidFill>
                          <a:effectLst/>
                          <a:latin typeface="Arial" panose="020B0604020202020204" pitchFamily="34" charset="0"/>
                        </a:rPr>
                        <a:t>164</a:t>
                      </a:r>
                    </a:p>
                  </a:txBody>
                  <a:tcPr marL="5715" marR="5715" marT="5715" marB="0" anchor="ctr"/>
                </a:tc>
                <a:extLst>
                  <a:ext uri="{0D108BD9-81ED-4DB2-BD59-A6C34878D82A}">
                    <a16:rowId xmlns:a16="http://schemas.microsoft.com/office/drawing/2014/main" val="2728598311"/>
                  </a:ext>
                </a:extLst>
              </a:tr>
              <a:tr h="234315">
                <a:tc>
                  <a:txBody>
                    <a:bodyPr/>
                    <a:lstStyle/>
                    <a:p>
                      <a:pPr algn="l" fontAlgn="t"/>
                      <a:r>
                        <a:rPr lang="en-US" sz="1400" b="0" i="0" u="none" strike="noStrike" dirty="0">
                          <a:solidFill>
                            <a:srgbClr val="000000"/>
                          </a:solidFill>
                          <a:effectLst/>
                          <a:latin typeface="Arial" panose="020B0604020202020204" pitchFamily="34" charset="0"/>
                        </a:rPr>
                        <a:t>09 Abdominal Pain</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278</a:t>
                      </a:r>
                    </a:p>
                  </a:txBody>
                  <a:tcPr marL="5715" marR="5715" marT="5715" marB="0" anchor="ctr"/>
                </a:tc>
                <a:tc>
                  <a:txBody>
                    <a:bodyPr/>
                    <a:lstStyle/>
                    <a:p>
                      <a:pPr algn="ctr" rtl="0" fontAlgn="ctr"/>
                      <a:r>
                        <a:rPr lang="en-US" sz="1200" b="0" i="0" u="none" strike="noStrike" dirty="0">
                          <a:solidFill>
                            <a:srgbClr val="FF0000"/>
                          </a:solidFill>
                          <a:effectLst/>
                          <a:latin typeface="Arial" panose="020B0604020202020204" pitchFamily="34" charset="0"/>
                        </a:rPr>
                        <a:t>21</a:t>
                      </a:r>
                    </a:p>
                  </a:txBody>
                  <a:tcPr marL="5715" marR="5715" marT="5715" marB="0" anchor="ctr"/>
                </a:tc>
                <a:tc>
                  <a:txBody>
                    <a:bodyPr/>
                    <a:lstStyle/>
                    <a:p>
                      <a:pPr algn="ctr" fontAlgn="ctr"/>
                      <a:r>
                        <a:rPr lang="en-US" sz="1200" b="0" i="0" u="none" strike="noStrike" dirty="0">
                          <a:solidFill>
                            <a:srgbClr val="000000"/>
                          </a:solidFill>
                          <a:effectLst/>
                          <a:latin typeface="Arial" panose="020B0604020202020204" pitchFamily="34" charset="0"/>
                        </a:rPr>
                        <a:t>10</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9</a:t>
                      </a:r>
                    </a:p>
                  </a:txBody>
                  <a:tcPr marL="5715" marR="5715" marT="5715" marB="0" anchor="ctr"/>
                </a:tc>
                <a:tc rowSpan="3">
                  <a:txBody>
                    <a:bodyPr/>
                    <a:lstStyle/>
                    <a:p>
                      <a:pPr algn="ctr" fontAlgn="ctr"/>
                      <a:r>
                        <a:rPr lang="en-US" sz="1400" b="0" i="0" u="none" strike="noStrike" dirty="0">
                          <a:solidFill>
                            <a:srgbClr val="FF0000"/>
                          </a:solidFill>
                          <a:effectLst/>
                          <a:latin typeface="Arial" panose="020B0604020202020204" pitchFamily="34" charset="0"/>
                        </a:rPr>
                        <a:t>36</a:t>
                      </a:r>
                    </a:p>
                  </a:txBody>
                  <a:tcPr marL="5715" marR="5715" marT="5715" marB="0" anchor="ctr">
                    <a:solidFill>
                      <a:schemeClr val="accent5">
                        <a:lumMod val="40000"/>
                        <a:lumOff val="60000"/>
                      </a:schemeClr>
                    </a:solidFill>
                  </a:tcPr>
                </a:tc>
                <a:tc rowSpan="3">
                  <a:txBody>
                    <a:bodyPr/>
                    <a:lstStyle/>
                    <a:p>
                      <a:pPr algn="ctr" fontAlgn="ctr"/>
                      <a:r>
                        <a:rPr lang="en-US" sz="1400" b="0" i="0" u="none" strike="noStrike" dirty="0">
                          <a:solidFill>
                            <a:schemeClr val="tx1"/>
                          </a:solidFill>
                          <a:effectLst/>
                          <a:latin typeface="Arial" panose="020B0604020202020204" pitchFamily="34" charset="0"/>
                        </a:rPr>
                        <a:t>30</a:t>
                      </a:r>
                    </a:p>
                  </a:txBody>
                  <a:tcPr marL="5715" marR="5715" marT="5715" marB="0" anchor="ctr">
                    <a:solidFill>
                      <a:schemeClr val="accent5">
                        <a:lumMod val="40000"/>
                        <a:lumOff val="60000"/>
                      </a:schemeClr>
                    </a:solidFill>
                  </a:tcP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extLst>
                  <a:ext uri="{0D108BD9-81ED-4DB2-BD59-A6C34878D82A}">
                    <a16:rowId xmlns:a16="http://schemas.microsoft.com/office/drawing/2014/main" val="1593367232"/>
                  </a:ext>
                </a:extLst>
              </a:tr>
              <a:tr h="234315">
                <a:tc>
                  <a:txBody>
                    <a:bodyPr/>
                    <a:lstStyle/>
                    <a:p>
                      <a:pPr algn="l" fontAlgn="t"/>
                      <a:r>
                        <a:rPr lang="en-US" sz="1400" b="0" i="0" u="none" strike="noStrike" dirty="0">
                          <a:solidFill>
                            <a:srgbClr val="000000"/>
                          </a:solidFill>
                          <a:effectLst/>
                          <a:latin typeface="Arial" panose="020B0604020202020204" pitchFamily="34" charset="0"/>
                        </a:rPr>
                        <a:t>10 Nausea</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288</a:t>
                      </a:r>
                    </a:p>
                  </a:txBody>
                  <a:tcPr marL="5715" marR="5715" marT="5715" marB="0" anchor="ctr"/>
                </a:tc>
                <a:tc>
                  <a:txBody>
                    <a:bodyPr/>
                    <a:lstStyle/>
                    <a:p>
                      <a:pPr algn="ctr" rtl="0" fontAlgn="ctr"/>
                      <a:r>
                        <a:rPr lang="en-US" sz="1200" b="0" i="0" u="none" strike="noStrike" dirty="0">
                          <a:solidFill>
                            <a:srgbClr val="FF0000"/>
                          </a:solidFill>
                          <a:effectLst/>
                          <a:latin typeface="Arial" panose="020B0604020202020204" pitchFamily="34" charset="0"/>
                        </a:rPr>
                        <a:t>13</a:t>
                      </a:r>
                    </a:p>
                  </a:txBody>
                  <a:tcPr marL="5715" marR="5715" marT="5715" marB="0" anchor="ctr"/>
                </a:tc>
                <a:tc>
                  <a:txBody>
                    <a:bodyPr/>
                    <a:lstStyle/>
                    <a:p>
                      <a:pPr algn="ctr" fontAlgn="ctr"/>
                      <a:r>
                        <a:rPr lang="en-US" sz="1200" b="0" i="0" u="none" strike="noStrike" dirty="0">
                          <a:solidFill>
                            <a:srgbClr val="000000"/>
                          </a:solidFill>
                          <a:effectLst/>
                          <a:latin typeface="Arial" panose="020B0604020202020204" pitchFamily="34" charset="0"/>
                        </a:rPr>
                        <a:t>13</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5715" marR="5715" marT="5715" marB="0" anchor="ctr"/>
                </a:tc>
                <a:tc vMerge="1">
                  <a:txBody>
                    <a:bodyPr/>
                    <a:lstStyle/>
                    <a:p>
                      <a:endParaRPr lang="en-US"/>
                    </a:p>
                  </a:txBody>
                  <a:tcPr/>
                </a:tc>
                <a:tc vMerge="1">
                  <a:txBody>
                    <a:bodyPr/>
                    <a:lstStyle/>
                    <a:p>
                      <a:endParaRPr lang="en-US"/>
                    </a:p>
                  </a:txBody>
                  <a:tcP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extLst>
                  <a:ext uri="{0D108BD9-81ED-4DB2-BD59-A6C34878D82A}">
                    <a16:rowId xmlns:a16="http://schemas.microsoft.com/office/drawing/2014/main" val="1388418271"/>
                  </a:ext>
                </a:extLst>
              </a:tr>
              <a:tr h="234315">
                <a:tc>
                  <a:txBody>
                    <a:bodyPr/>
                    <a:lstStyle/>
                    <a:p>
                      <a:pPr algn="l" fontAlgn="t"/>
                      <a:r>
                        <a:rPr lang="en-US" sz="1400" b="0" i="0" u="none" strike="noStrike" dirty="0">
                          <a:solidFill>
                            <a:srgbClr val="000000"/>
                          </a:solidFill>
                          <a:effectLst/>
                          <a:latin typeface="Arial" panose="020B0604020202020204" pitchFamily="34" charset="0"/>
                        </a:rPr>
                        <a:t>11 Diarrhea</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290</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8</a:t>
                      </a:r>
                    </a:p>
                  </a:txBody>
                  <a:tcPr marL="5715" marR="5715" marT="5715" marB="0" anchor="ctr"/>
                </a:tc>
                <a:tc>
                  <a:txBody>
                    <a:bodyPr/>
                    <a:lstStyle/>
                    <a:p>
                      <a:pPr algn="ctr" fontAlgn="ctr"/>
                      <a:r>
                        <a:rPr lang="en-US" sz="1200" b="0" i="0" u="none" strike="noStrike" dirty="0">
                          <a:solidFill>
                            <a:srgbClr val="FF0000"/>
                          </a:solidFill>
                          <a:effectLst/>
                          <a:latin typeface="Arial" panose="020B0604020202020204" pitchFamily="34" charset="0"/>
                        </a:rPr>
                        <a:t>13</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7</a:t>
                      </a:r>
                    </a:p>
                  </a:txBody>
                  <a:tcPr marL="5715" marR="5715" marT="5715" marB="0" anchor="ctr"/>
                </a:tc>
                <a:tc vMerge="1">
                  <a:txBody>
                    <a:bodyPr/>
                    <a:lstStyle/>
                    <a:p>
                      <a:endParaRPr lang="en-US"/>
                    </a:p>
                  </a:txBody>
                  <a:tcPr/>
                </a:tc>
                <a:tc vMerge="1">
                  <a:txBody>
                    <a:bodyPr/>
                    <a:lstStyle/>
                    <a:p>
                      <a:endParaRPr lang="en-US"/>
                    </a:p>
                  </a:txBody>
                  <a:tcP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extLst>
                  <a:ext uri="{0D108BD9-81ED-4DB2-BD59-A6C34878D82A}">
                    <a16:rowId xmlns:a16="http://schemas.microsoft.com/office/drawing/2014/main" val="3606434470"/>
                  </a:ext>
                </a:extLst>
              </a:tr>
              <a:tr h="234315">
                <a:tc>
                  <a:txBody>
                    <a:bodyPr/>
                    <a:lstStyle/>
                    <a:p>
                      <a:pPr algn="l" fontAlgn="t"/>
                      <a:r>
                        <a:rPr lang="en-US" sz="1400" b="0" i="0" u="none" strike="noStrike" dirty="0">
                          <a:solidFill>
                            <a:srgbClr val="000000"/>
                          </a:solidFill>
                          <a:effectLst/>
                          <a:latin typeface="Arial" panose="020B0604020202020204" pitchFamily="34" charset="0"/>
                        </a:rPr>
                        <a:t>12 Fatigue</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133</a:t>
                      </a:r>
                    </a:p>
                  </a:txBody>
                  <a:tcPr marL="5715" marR="5715" marT="5715" marB="0" anchor="ctr"/>
                </a:tc>
                <a:tc>
                  <a:txBody>
                    <a:bodyPr/>
                    <a:lstStyle/>
                    <a:p>
                      <a:pPr algn="ctr" rtl="0" fontAlgn="ctr"/>
                      <a:r>
                        <a:rPr lang="en-US" sz="1200" b="0" i="0" u="none" strike="noStrike" dirty="0">
                          <a:solidFill>
                            <a:srgbClr val="FF0000"/>
                          </a:solidFill>
                          <a:effectLst/>
                          <a:latin typeface="Arial" panose="020B0604020202020204" pitchFamily="34" charset="0"/>
                        </a:rPr>
                        <a:t>60</a:t>
                      </a:r>
                    </a:p>
                  </a:txBody>
                  <a:tcPr marL="5715" marR="5715" marT="5715" marB="0" anchor="ctr"/>
                </a:tc>
                <a:tc>
                  <a:txBody>
                    <a:bodyPr/>
                    <a:lstStyle/>
                    <a:p>
                      <a:pPr algn="ctr" fontAlgn="ctr"/>
                      <a:r>
                        <a:rPr lang="en-US" sz="1200" b="0" i="0" u="none" strike="noStrike" dirty="0">
                          <a:solidFill>
                            <a:srgbClr val="000000"/>
                          </a:solidFill>
                          <a:effectLst/>
                          <a:latin typeface="Arial" panose="020B0604020202020204" pitchFamily="34" charset="0"/>
                        </a:rPr>
                        <a:t>40</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85</a:t>
                      </a:r>
                    </a:p>
                  </a:txBody>
                  <a:tcPr marL="5715" marR="5715" marT="5715" marB="0" anchor="ctr"/>
                </a:tc>
                <a:tc>
                  <a:txBody>
                    <a:bodyPr/>
                    <a:lstStyle/>
                    <a:p>
                      <a:pPr algn="ctr" fontAlgn="b"/>
                      <a:r>
                        <a:rPr lang="en-US" sz="1400" b="0" i="0" u="none" strike="noStrike" dirty="0">
                          <a:solidFill>
                            <a:srgbClr val="FF0000"/>
                          </a:solidFill>
                          <a:effectLst/>
                          <a:latin typeface="Arial" panose="020B0604020202020204" pitchFamily="34" charset="0"/>
                        </a:rPr>
                        <a:t>60</a:t>
                      </a:r>
                    </a:p>
                  </a:txBody>
                  <a:tcPr marL="5715" marR="5715" marT="5715" marB="0" anchor="b">
                    <a:solidFill>
                      <a:srgbClr val="FFFF00"/>
                    </a:solidFill>
                  </a:tcPr>
                </a:tc>
                <a:tc>
                  <a:txBody>
                    <a:bodyPr/>
                    <a:lstStyle/>
                    <a:p>
                      <a:pPr algn="ctr" fontAlgn="b"/>
                      <a:r>
                        <a:rPr lang="en-US" sz="1400" b="0" i="0" u="none" strike="noStrike" dirty="0">
                          <a:solidFill>
                            <a:srgbClr val="000000"/>
                          </a:solidFill>
                          <a:effectLst/>
                          <a:latin typeface="Arial" panose="020B0604020202020204" pitchFamily="34" charset="0"/>
                        </a:rPr>
                        <a:t>40</a:t>
                      </a:r>
                    </a:p>
                  </a:txBody>
                  <a:tcPr marL="5715" marR="5715" marT="5715" marB="0" anchor="b">
                    <a:solidFill>
                      <a:srgbClr val="FFFF00"/>
                    </a:solidFill>
                  </a:tcP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extLst>
                  <a:ext uri="{0D108BD9-81ED-4DB2-BD59-A6C34878D82A}">
                    <a16:rowId xmlns:a16="http://schemas.microsoft.com/office/drawing/2014/main" val="4091910709"/>
                  </a:ext>
                </a:extLst>
              </a:tr>
              <a:tr h="234315">
                <a:tc>
                  <a:txBody>
                    <a:bodyPr/>
                    <a:lstStyle/>
                    <a:p>
                      <a:pPr algn="l" fontAlgn="t"/>
                      <a:r>
                        <a:rPr lang="en-US" sz="1400" b="0" i="0" u="none" strike="noStrike" dirty="0">
                          <a:solidFill>
                            <a:srgbClr val="000000"/>
                          </a:solidFill>
                          <a:effectLst/>
                          <a:latin typeface="Arial" panose="020B0604020202020204" pitchFamily="34" charset="0"/>
                        </a:rPr>
                        <a:t>13 Not feeling Well</a:t>
                      </a:r>
                    </a:p>
                  </a:txBody>
                  <a:tcPr marL="5715" marR="5715" marT="5715" marB="0"/>
                </a:tc>
                <a:tc>
                  <a:txBody>
                    <a:bodyPr/>
                    <a:lstStyle/>
                    <a:p>
                      <a:pPr algn="ctr" fontAlgn="ctr"/>
                      <a:r>
                        <a:rPr lang="en-US" sz="1200" b="0" i="0" u="none" strike="noStrike" dirty="0">
                          <a:solidFill>
                            <a:srgbClr val="000000"/>
                          </a:solidFill>
                          <a:effectLst/>
                          <a:latin typeface="Arial" panose="020B0604020202020204" pitchFamily="34" charset="0"/>
                        </a:rPr>
                        <a:t>227</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25</a:t>
                      </a:r>
                    </a:p>
                  </a:txBody>
                  <a:tcPr marL="5715" marR="5715" marT="5715" marB="0" anchor="ctr"/>
                </a:tc>
                <a:tc>
                  <a:txBody>
                    <a:bodyPr/>
                    <a:lstStyle/>
                    <a:p>
                      <a:pPr algn="ctr" fontAlgn="ctr"/>
                      <a:r>
                        <a:rPr lang="en-US" sz="1200" b="0" i="0" u="none" strike="noStrike" dirty="0">
                          <a:solidFill>
                            <a:srgbClr val="FF0000"/>
                          </a:solidFill>
                          <a:effectLst/>
                          <a:latin typeface="Arial" panose="020B0604020202020204" pitchFamily="34" charset="0"/>
                        </a:rPr>
                        <a:t>41</a:t>
                      </a:r>
                    </a:p>
                  </a:txBody>
                  <a:tcPr marL="5715" marR="5715" marT="5715" marB="0" anchor="ctr"/>
                </a:tc>
                <a:tc>
                  <a:txBody>
                    <a:bodyPr/>
                    <a:lstStyle/>
                    <a:p>
                      <a:pPr algn="ctr" rtl="0" fontAlgn="ctr"/>
                      <a:r>
                        <a:rPr lang="en-US" sz="1200" b="0" i="0" u="none" strike="noStrike" dirty="0">
                          <a:solidFill>
                            <a:srgbClr val="000000"/>
                          </a:solidFill>
                          <a:effectLst/>
                          <a:latin typeface="Arial" panose="020B0604020202020204" pitchFamily="34" charset="0"/>
                        </a:rPr>
                        <a:t>25</a:t>
                      </a:r>
                    </a:p>
                  </a:txBody>
                  <a:tcPr marL="5715" marR="5715" marT="5715" marB="0" anchor="ctr"/>
                </a:tc>
                <a:tc>
                  <a:txBody>
                    <a:bodyPr/>
                    <a:lstStyle/>
                    <a:p>
                      <a:pPr algn="ctr" fontAlgn="b"/>
                      <a:r>
                        <a:rPr lang="en-US" sz="1200" b="0" i="0" u="none" strike="noStrike" dirty="0">
                          <a:solidFill>
                            <a:srgbClr val="000000"/>
                          </a:solidFill>
                          <a:effectLst/>
                          <a:latin typeface="Arial" panose="020B0604020202020204" pitchFamily="34" charset="0"/>
                        </a:rPr>
                        <a:t>25</a:t>
                      </a:r>
                    </a:p>
                  </a:txBody>
                  <a:tcPr marL="5715" marR="5715" marT="5715" marB="0" anchor="b"/>
                </a:tc>
                <a:tc>
                  <a:txBody>
                    <a:bodyPr/>
                    <a:lstStyle/>
                    <a:p>
                      <a:pPr algn="ctr" fontAlgn="b"/>
                      <a:r>
                        <a:rPr lang="en-US" sz="1200" b="0" i="0" u="none" strike="noStrike" dirty="0">
                          <a:solidFill>
                            <a:srgbClr val="FF0000"/>
                          </a:solidFill>
                          <a:effectLst/>
                          <a:latin typeface="Arial" panose="020B0604020202020204" pitchFamily="34" charset="0"/>
                        </a:rPr>
                        <a:t>41</a:t>
                      </a:r>
                    </a:p>
                  </a:txBody>
                  <a:tcPr marL="5715" marR="5715" marT="5715" marB="0" anchor="b"/>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tc>
                  <a:txBody>
                    <a:bodyPr/>
                    <a:lstStyle/>
                    <a:p>
                      <a:pPr algn="ctr" rtl="0" fontAlgn="ctr"/>
                      <a:endParaRPr lang="en-US" sz="1500" b="0" i="0" u="none" strike="noStrike" dirty="0">
                        <a:solidFill>
                          <a:srgbClr val="000000"/>
                        </a:solidFill>
                        <a:effectLst/>
                        <a:latin typeface="Arial" panose="020B0604020202020204" pitchFamily="34" charset="0"/>
                      </a:endParaRPr>
                    </a:p>
                  </a:txBody>
                  <a:tcPr marL="5715" marR="5715" marT="5715" marB="0" anchor="ctr"/>
                </a:tc>
                <a:extLst>
                  <a:ext uri="{0D108BD9-81ED-4DB2-BD59-A6C34878D82A}">
                    <a16:rowId xmlns:a16="http://schemas.microsoft.com/office/drawing/2014/main" val="2602486598"/>
                  </a:ext>
                </a:extLst>
              </a:tr>
            </a:tbl>
          </a:graphicData>
        </a:graphic>
      </p:graphicFrame>
      <p:sp>
        <p:nvSpPr>
          <p:cNvPr id="3" name="TextBox 2">
            <a:extLst>
              <a:ext uri="{FF2B5EF4-FFF2-40B4-BE49-F238E27FC236}">
                <a16:creationId xmlns:a16="http://schemas.microsoft.com/office/drawing/2014/main" id="{72ACCCD6-3693-6ABA-8875-4E6EA660A5DB}"/>
              </a:ext>
            </a:extLst>
          </p:cNvPr>
          <p:cNvSpPr txBox="1"/>
          <p:nvPr/>
        </p:nvSpPr>
        <p:spPr>
          <a:xfrm>
            <a:off x="341725" y="6180528"/>
            <a:ext cx="8557539" cy="507831"/>
          </a:xfrm>
          <a:prstGeom prst="rect">
            <a:avLst/>
          </a:prstGeom>
          <a:noFill/>
        </p:spPr>
        <p:txBody>
          <a:bodyPr wrap="square" rtlCol="0">
            <a:spAutoFit/>
          </a:bodyPr>
          <a:lstStyle/>
          <a:p>
            <a:r>
              <a:rPr lang="en-US" sz="900" b="1" dirty="0"/>
              <a:t>Mean days between surveys are 54.7 (7-224). </a:t>
            </a:r>
          </a:p>
          <a:p>
            <a:r>
              <a:rPr lang="en-US" sz="900" b="1" dirty="0"/>
              <a:t>Mean days between post-infusion survey response and infusion are 15.3 (5-109). </a:t>
            </a:r>
          </a:p>
          <a:p>
            <a:r>
              <a:rPr lang="en-US" sz="900" b="1" dirty="0"/>
              <a:t>Periods of reference: Pre-infusion: In the past week. Post-infusion: In the week following the treatment. </a:t>
            </a:r>
            <a:endParaRPr lang="en-US" sz="900" dirty="0"/>
          </a:p>
        </p:txBody>
      </p:sp>
      <p:pic>
        <p:nvPicPr>
          <p:cNvPr id="4" name="Picture 3">
            <a:extLst>
              <a:ext uri="{FF2B5EF4-FFF2-40B4-BE49-F238E27FC236}">
                <a16:creationId xmlns:a16="http://schemas.microsoft.com/office/drawing/2014/main" id="{3F919C6F-1278-99D2-CE4D-904F3464ADB3}"/>
              </a:ext>
            </a:extLst>
          </p:cNvPr>
          <p:cNvPicPr>
            <a:picLocks noChangeAspect="1"/>
          </p:cNvPicPr>
          <p:nvPr/>
        </p:nvPicPr>
        <p:blipFill>
          <a:blip r:embed="rId3"/>
          <a:stretch>
            <a:fillRect/>
          </a:stretch>
        </p:blipFill>
        <p:spPr>
          <a:xfrm>
            <a:off x="3144384" y="178516"/>
            <a:ext cx="2855231" cy="1024700"/>
          </a:xfrm>
          <a:prstGeom prst="rect">
            <a:avLst/>
          </a:prstGeom>
          <a:effectLst>
            <a:softEdge rad="63500"/>
          </a:effectLst>
        </p:spPr>
      </p:pic>
    </p:spTree>
    <p:extLst>
      <p:ext uri="{BB962C8B-B14F-4D97-AF65-F5344CB8AC3E}">
        <p14:creationId xmlns:p14="http://schemas.microsoft.com/office/powerpoint/2010/main" val="5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4E6D655-3F48-72A4-7F41-65E87242C8CC}"/>
              </a:ext>
            </a:extLst>
          </p:cNvPr>
          <p:cNvGrpSpPr/>
          <p:nvPr/>
        </p:nvGrpSpPr>
        <p:grpSpPr>
          <a:xfrm>
            <a:off x="247135" y="2355211"/>
            <a:ext cx="8649730" cy="4348712"/>
            <a:chOff x="247135" y="1779396"/>
            <a:chExt cx="8649730" cy="4348712"/>
          </a:xfrm>
        </p:grpSpPr>
        <p:pic>
          <p:nvPicPr>
            <p:cNvPr id="2" name="Picture 1">
              <a:extLst>
                <a:ext uri="{FF2B5EF4-FFF2-40B4-BE49-F238E27FC236}">
                  <a16:creationId xmlns:a16="http://schemas.microsoft.com/office/drawing/2014/main" id="{BA8C7256-5049-A9EC-A956-3AFA6CBF86DA}"/>
                </a:ext>
              </a:extLst>
            </p:cNvPr>
            <p:cNvPicPr>
              <a:picLocks noChangeAspect="1"/>
            </p:cNvPicPr>
            <p:nvPr/>
          </p:nvPicPr>
          <p:blipFill>
            <a:blip r:embed="rId3"/>
            <a:stretch>
              <a:fillRect/>
            </a:stretch>
          </p:blipFill>
          <p:spPr>
            <a:xfrm>
              <a:off x="247135" y="1779396"/>
              <a:ext cx="8649730" cy="4312472"/>
            </a:xfrm>
            <a:prstGeom prst="rect">
              <a:avLst/>
            </a:prstGeom>
          </p:spPr>
        </p:pic>
        <p:sp>
          <p:nvSpPr>
            <p:cNvPr id="1902599" name="Rectangle 7"/>
            <p:cNvSpPr>
              <a:spLocks noChangeArrowheads="1"/>
            </p:cNvSpPr>
            <p:nvPr/>
          </p:nvSpPr>
          <p:spPr bwMode="auto">
            <a:xfrm>
              <a:off x="247135" y="1779396"/>
              <a:ext cx="8649730" cy="4348712"/>
            </a:xfrm>
            <a:prstGeom prst="rect">
              <a:avLst/>
            </a:prstGeom>
            <a:noFill/>
            <a:ln w="571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02598" name="Text Box 6"/>
          <p:cNvSpPr txBox="1">
            <a:spLocks noChangeArrowheads="1"/>
          </p:cNvSpPr>
          <p:nvPr/>
        </p:nvSpPr>
        <p:spPr bwMode="auto">
          <a:xfrm>
            <a:off x="171929" y="397318"/>
            <a:ext cx="8791575"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900" b="1" dirty="0">
                <a:solidFill>
                  <a:srgbClr val="FFFF00"/>
                </a:solidFill>
                <a:effectLst>
                  <a:outerShdw blurRad="38100" dist="38100" dir="2700000" algn="tl">
                    <a:srgbClr val="000000"/>
                  </a:outerShdw>
                </a:effectLst>
                <a:latin typeface="Arial" charset="0"/>
              </a:rPr>
              <a:t>“Oh, East is East, and West is West, and never the twain shall meet, …”</a:t>
            </a:r>
          </a:p>
        </p:txBody>
      </p:sp>
      <p:pic>
        <p:nvPicPr>
          <p:cNvPr id="9" name="Graphic 8" descr="Bone with solid fill">
            <a:extLst>
              <a:ext uri="{FF2B5EF4-FFF2-40B4-BE49-F238E27FC236}">
                <a16:creationId xmlns:a16="http://schemas.microsoft.com/office/drawing/2014/main" id="{288178BA-B9F5-4F30-DB9D-FE9CF1CF9C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9335" y="4328845"/>
            <a:ext cx="1071985" cy="1071985"/>
          </a:xfrm>
          <a:prstGeom prst="rect">
            <a:avLst/>
          </a:prstGeom>
        </p:spPr>
      </p:pic>
      <p:pic>
        <p:nvPicPr>
          <p:cNvPr id="11" name="Graphic 10" descr="Heart with solid fill">
            <a:extLst>
              <a:ext uri="{FF2B5EF4-FFF2-40B4-BE49-F238E27FC236}">
                <a16:creationId xmlns:a16="http://schemas.microsoft.com/office/drawing/2014/main" id="{5BD6C9C8-A63A-AE64-D0C7-14B1C5BD52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4334" y="4337836"/>
            <a:ext cx="1071985" cy="1071985"/>
          </a:xfrm>
          <a:prstGeom prst="rect">
            <a:avLst/>
          </a:prstGeom>
        </p:spPr>
      </p:pic>
      <p:pic>
        <p:nvPicPr>
          <p:cNvPr id="15" name="Graphic 14" descr="Brain in head with solid fill">
            <a:extLst>
              <a:ext uri="{FF2B5EF4-FFF2-40B4-BE49-F238E27FC236}">
                <a16:creationId xmlns:a16="http://schemas.microsoft.com/office/drawing/2014/main" id="{8D503423-CDFA-C8A3-34A1-CCAD021D09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1854" y="4337836"/>
            <a:ext cx="1071985" cy="1071985"/>
          </a:xfrm>
          <a:prstGeom prst="rect">
            <a:avLst/>
          </a:prstGeom>
        </p:spPr>
      </p:pic>
      <p:pic>
        <p:nvPicPr>
          <p:cNvPr id="19" name="Graphic 18" descr="Eye with solid fill">
            <a:extLst>
              <a:ext uri="{FF2B5EF4-FFF2-40B4-BE49-F238E27FC236}">
                <a16:creationId xmlns:a16="http://schemas.microsoft.com/office/drawing/2014/main" id="{F3B522ED-ABB9-4B86-083B-9E159FF072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6834" y="4337836"/>
            <a:ext cx="1071985" cy="1071985"/>
          </a:xfrm>
          <a:prstGeom prst="rect">
            <a:avLst/>
          </a:prstGeom>
        </p:spPr>
      </p:pic>
      <p:sp>
        <p:nvSpPr>
          <p:cNvPr id="56" name="Text Box 6">
            <a:extLst>
              <a:ext uri="{FF2B5EF4-FFF2-40B4-BE49-F238E27FC236}">
                <a16:creationId xmlns:a16="http://schemas.microsoft.com/office/drawing/2014/main" id="{9D9094AA-8832-D106-14B1-87BA479E1687}"/>
              </a:ext>
            </a:extLst>
          </p:cNvPr>
          <p:cNvSpPr txBox="1">
            <a:spLocks noChangeArrowheads="1"/>
          </p:cNvSpPr>
          <p:nvPr/>
        </p:nvSpPr>
        <p:spPr bwMode="auto">
          <a:xfrm>
            <a:off x="3037787" y="1960155"/>
            <a:ext cx="3133731"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chemeClr val="bg1"/>
                </a:solidFill>
                <a:effectLst>
                  <a:outerShdw blurRad="38100" dist="38100" dir="2700000" algn="tl">
                    <a:srgbClr val="000000"/>
                  </a:outerShdw>
                </a:effectLst>
                <a:latin typeface="Arial" charset="0"/>
              </a:rPr>
              <a:t>Siloed healthcare</a:t>
            </a:r>
          </a:p>
        </p:txBody>
      </p:sp>
      <p:sp>
        <p:nvSpPr>
          <p:cNvPr id="1902622" name="Text Box 6">
            <a:extLst>
              <a:ext uri="{FF2B5EF4-FFF2-40B4-BE49-F238E27FC236}">
                <a16:creationId xmlns:a16="http://schemas.microsoft.com/office/drawing/2014/main" id="{05AD7E55-162F-6B91-6157-964B61A33FF6}"/>
              </a:ext>
            </a:extLst>
          </p:cNvPr>
          <p:cNvSpPr txBox="1">
            <a:spLocks noChangeArrowheads="1"/>
          </p:cNvSpPr>
          <p:nvPr/>
        </p:nvSpPr>
        <p:spPr bwMode="auto">
          <a:xfrm>
            <a:off x="6347979" y="793386"/>
            <a:ext cx="2485023" cy="1415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spcBef>
                <a:spcPct val="50000"/>
              </a:spcBef>
            </a:pPr>
            <a:r>
              <a:rPr lang="en-US" sz="1400" b="1" dirty="0">
                <a:solidFill>
                  <a:srgbClr val="FFFF00"/>
                </a:solidFill>
                <a:effectLst>
                  <a:outerShdw blurRad="38100" dist="38100" dir="2700000" algn="tl">
                    <a:srgbClr val="000000"/>
                  </a:outerShdw>
                </a:effectLst>
                <a:latin typeface="Arial" charset="0"/>
              </a:rPr>
              <a:t>- Rudyard Kipling, 1889</a:t>
            </a:r>
          </a:p>
          <a:p>
            <a:pPr algn="r">
              <a:spcBef>
                <a:spcPct val="50000"/>
              </a:spcBef>
            </a:pPr>
            <a:r>
              <a:rPr lang="en-US" b="1" i="1" dirty="0">
                <a:solidFill>
                  <a:srgbClr val="FFFF00"/>
                </a:solidFill>
                <a:effectLst>
                  <a:outerShdw blurRad="38100" dist="38100" dir="2700000" algn="tl">
                    <a:srgbClr val="000000"/>
                  </a:outerShdw>
                </a:effectLst>
                <a:latin typeface="Arial" charset="0"/>
              </a:rPr>
              <a:t>The Ballad of </a:t>
            </a:r>
          </a:p>
          <a:p>
            <a:pPr algn="r">
              <a:spcBef>
                <a:spcPct val="50000"/>
              </a:spcBef>
            </a:pPr>
            <a:r>
              <a:rPr lang="en-US" b="1" i="1" dirty="0">
                <a:solidFill>
                  <a:srgbClr val="FFFF00"/>
                </a:solidFill>
                <a:effectLst>
                  <a:outerShdw blurRad="38100" dist="38100" dir="2700000" algn="tl">
                    <a:srgbClr val="000000"/>
                  </a:outerShdw>
                </a:effectLst>
                <a:latin typeface="Arial" charset="0"/>
              </a:rPr>
              <a:t>East and </a:t>
            </a:r>
          </a:p>
          <a:p>
            <a:pPr algn="r">
              <a:spcBef>
                <a:spcPct val="50000"/>
              </a:spcBef>
            </a:pPr>
            <a:r>
              <a:rPr lang="en-US" b="1" i="1" dirty="0">
                <a:solidFill>
                  <a:srgbClr val="FFFF00"/>
                </a:solidFill>
                <a:effectLst>
                  <a:outerShdw blurRad="38100" dist="38100" dir="2700000" algn="tl">
                    <a:srgbClr val="000000"/>
                  </a:outerShdw>
                </a:effectLst>
                <a:latin typeface="Arial" charset="0"/>
              </a:rPr>
              <a:t>West</a:t>
            </a:r>
          </a:p>
          <a:p>
            <a:pPr algn="r">
              <a:spcBef>
                <a:spcPct val="50000"/>
              </a:spcBef>
            </a:pPr>
            <a:endParaRPr lang="en-US" b="1" dirty="0">
              <a:solidFill>
                <a:srgbClr val="FFFF00"/>
              </a:solidFill>
              <a:effectLst>
                <a:outerShdw blurRad="38100" dist="38100" dir="2700000" algn="tl">
                  <a:srgbClr val="000000"/>
                </a:outerShdw>
              </a:effectLst>
              <a:latin typeface="Arial" charset="0"/>
            </a:endParaRPr>
          </a:p>
        </p:txBody>
      </p:sp>
      <p:grpSp>
        <p:nvGrpSpPr>
          <p:cNvPr id="3" name="Group 2">
            <a:extLst>
              <a:ext uri="{FF2B5EF4-FFF2-40B4-BE49-F238E27FC236}">
                <a16:creationId xmlns:a16="http://schemas.microsoft.com/office/drawing/2014/main" id="{6821A55B-AD1A-14D6-5E0A-B8AE778BAF6F}"/>
              </a:ext>
            </a:extLst>
          </p:cNvPr>
          <p:cNvGrpSpPr/>
          <p:nvPr/>
        </p:nvGrpSpPr>
        <p:grpSpPr>
          <a:xfrm>
            <a:off x="1046360" y="84979"/>
            <a:ext cx="1848636" cy="932530"/>
            <a:chOff x="1046360" y="84979"/>
            <a:chExt cx="1848636" cy="932530"/>
          </a:xfrm>
        </p:grpSpPr>
        <p:grpSp>
          <p:nvGrpSpPr>
            <p:cNvPr id="4" name="Group 3">
              <a:extLst>
                <a:ext uri="{FF2B5EF4-FFF2-40B4-BE49-F238E27FC236}">
                  <a16:creationId xmlns:a16="http://schemas.microsoft.com/office/drawing/2014/main" id="{8FCCAAD4-C870-4D0A-AEB5-AF4EA7CEFE2D}"/>
                </a:ext>
              </a:extLst>
            </p:cNvPr>
            <p:cNvGrpSpPr/>
            <p:nvPr/>
          </p:nvGrpSpPr>
          <p:grpSpPr>
            <a:xfrm>
              <a:off x="1046360" y="87952"/>
              <a:ext cx="998364" cy="929557"/>
              <a:chOff x="1046360" y="87952"/>
              <a:chExt cx="998364" cy="929557"/>
            </a:xfrm>
          </p:grpSpPr>
          <p:sp>
            <p:nvSpPr>
              <p:cNvPr id="10" name="Text Box 6">
                <a:extLst>
                  <a:ext uri="{FF2B5EF4-FFF2-40B4-BE49-F238E27FC236}">
                    <a16:creationId xmlns:a16="http://schemas.microsoft.com/office/drawing/2014/main" id="{70E027C9-DC0C-13F5-B850-4D24DE384C24}"/>
                  </a:ext>
                </a:extLst>
              </p:cNvPr>
              <p:cNvSpPr txBox="1">
                <a:spLocks noChangeArrowheads="1"/>
              </p:cNvSpPr>
              <p:nvPr/>
            </p:nvSpPr>
            <p:spPr bwMode="auto">
              <a:xfrm>
                <a:off x="1051853" y="8795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brain</a:t>
                </a:r>
              </a:p>
            </p:txBody>
          </p:sp>
          <p:sp>
            <p:nvSpPr>
              <p:cNvPr id="12" name="Text Box 6">
                <a:extLst>
                  <a:ext uri="{FF2B5EF4-FFF2-40B4-BE49-F238E27FC236}">
                    <a16:creationId xmlns:a16="http://schemas.microsoft.com/office/drawing/2014/main" id="{07F4FC9E-0F7D-F3BE-4CFC-32359A8E37F4}"/>
                  </a:ext>
                </a:extLst>
              </p:cNvPr>
              <p:cNvSpPr txBox="1">
                <a:spLocks noChangeArrowheads="1"/>
              </p:cNvSpPr>
              <p:nvPr/>
            </p:nvSpPr>
            <p:spPr bwMode="auto">
              <a:xfrm>
                <a:off x="1130967"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13" name="Straight Connector 12">
                <a:extLst>
                  <a:ext uri="{FF2B5EF4-FFF2-40B4-BE49-F238E27FC236}">
                    <a16:creationId xmlns:a16="http://schemas.microsoft.com/office/drawing/2014/main" id="{9779613F-997A-0FD2-D541-2DA483366A9E}"/>
                  </a:ext>
                </a:extLst>
              </p:cNvPr>
              <p:cNvCxnSpPr>
                <a:cxnSpLocks/>
              </p:cNvCxnSpPr>
              <p:nvPr/>
            </p:nvCxnSpPr>
            <p:spPr bwMode="auto">
              <a:xfrm>
                <a:off x="1046360" y="603103"/>
                <a:ext cx="530433"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5" name="Group 4">
              <a:extLst>
                <a:ext uri="{FF2B5EF4-FFF2-40B4-BE49-F238E27FC236}">
                  <a16:creationId xmlns:a16="http://schemas.microsoft.com/office/drawing/2014/main" id="{6DC3ABE3-A08F-C46E-1E79-D05808B9E64B}"/>
                </a:ext>
              </a:extLst>
            </p:cNvPr>
            <p:cNvGrpSpPr/>
            <p:nvPr/>
          </p:nvGrpSpPr>
          <p:grpSpPr>
            <a:xfrm>
              <a:off x="1896632" y="84979"/>
              <a:ext cx="998364" cy="929557"/>
              <a:chOff x="1046360" y="87952"/>
              <a:chExt cx="998364" cy="929557"/>
            </a:xfrm>
          </p:grpSpPr>
          <p:sp>
            <p:nvSpPr>
              <p:cNvPr id="6" name="Text Box 6">
                <a:extLst>
                  <a:ext uri="{FF2B5EF4-FFF2-40B4-BE49-F238E27FC236}">
                    <a16:creationId xmlns:a16="http://schemas.microsoft.com/office/drawing/2014/main" id="{A42D8F20-F3AB-4319-48D0-941D69FBC484}"/>
                  </a:ext>
                </a:extLst>
              </p:cNvPr>
              <p:cNvSpPr txBox="1">
                <a:spLocks noChangeArrowheads="1"/>
              </p:cNvSpPr>
              <p:nvPr/>
            </p:nvSpPr>
            <p:spPr bwMode="auto">
              <a:xfrm>
                <a:off x="1051853" y="8795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brain</a:t>
                </a:r>
              </a:p>
            </p:txBody>
          </p:sp>
          <p:sp>
            <p:nvSpPr>
              <p:cNvPr id="7" name="Text Box 6">
                <a:extLst>
                  <a:ext uri="{FF2B5EF4-FFF2-40B4-BE49-F238E27FC236}">
                    <a16:creationId xmlns:a16="http://schemas.microsoft.com/office/drawing/2014/main" id="{538E49B2-D5FA-DC98-60F9-EDA386689C9F}"/>
                  </a:ext>
                </a:extLst>
              </p:cNvPr>
              <p:cNvSpPr txBox="1">
                <a:spLocks noChangeArrowheads="1"/>
              </p:cNvSpPr>
              <p:nvPr/>
            </p:nvSpPr>
            <p:spPr bwMode="auto">
              <a:xfrm>
                <a:off x="1130967"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8" name="Straight Connector 7">
                <a:extLst>
                  <a:ext uri="{FF2B5EF4-FFF2-40B4-BE49-F238E27FC236}">
                    <a16:creationId xmlns:a16="http://schemas.microsoft.com/office/drawing/2014/main" id="{840035AC-0402-ECF3-1E1C-047603450D4C}"/>
                  </a:ext>
                </a:extLst>
              </p:cNvPr>
              <p:cNvCxnSpPr>
                <a:cxnSpLocks/>
              </p:cNvCxnSpPr>
              <p:nvPr/>
            </p:nvCxnSpPr>
            <p:spPr bwMode="auto">
              <a:xfrm>
                <a:off x="1046360" y="603103"/>
                <a:ext cx="530433"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14" name="Group 13">
            <a:extLst>
              <a:ext uri="{FF2B5EF4-FFF2-40B4-BE49-F238E27FC236}">
                <a16:creationId xmlns:a16="http://schemas.microsoft.com/office/drawing/2014/main" id="{6A7D649E-018F-9EAF-A74F-32846C386058}"/>
              </a:ext>
            </a:extLst>
          </p:cNvPr>
          <p:cNvGrpSpPr/>
          <p:nvPr/>
        </p:nvGrpSpPr>
        <p:grpSpPr>
          <a:xfrm>
            <a:off x="3024868" y="72865"/>
            <a:ext cx="1971900" cy="942920"/>
            <a:chOff x="923096" y="74589"/>
            <a:chExt cx="1971900" cy="942920"/>
          </a:xfrm>
        </p:grpSpPr>
        <p:grpSp>
          <p:nvGrpSpPr>
            <p:cNvPr id="16" name="Group 15">
              <a:extLst>
                <a:ext uri="{FF2B5EF4-FFF2-40B4-BE49-F238E27FC236}">
                  <a16:creationId xmlns:a16="http://schemas.microsoft.com/office/drawing/2014/main" id="{EFF38BA2-FCCB-2D86-0068-CFC4B43CA48E}"/>
                </a:ext>
              </a:extLst>
            </p:cNvPr>
            <p:cNvGrpSpPr/>
            <p:nvPr/>
          </p:nvGrpSpPr>
          <p:grpSpPr>
            <a:xfrm>
              <a:off x="923096" y="77562"/>
              <a:ext cx="1056316" cy="939947"/>
              <a:chOff x="923096" y="77562"/>
              <a:chExt cx="1056316" cy="939947"/>
            </a:xfrm>
          </p:grpSpPr>
          <p:sp>
            <p:nvSpPr>
              <p:cNvPr id="22" name="Text Box 6">
                <a:extLst>
                  <a:ext uri="{FF2B5EF4-FFF2-40B4-BE49-F238E27FC236}">
                    <a16:creationId xmlns:a16="http://schemas.microsoft.com/office/drawing/2014/main" id="{B0E8E77A-8637-5476-7006-5662D0821273}"/>
                  </a:ext>
                </a:extLst>
              </p:cNvPr>
              <p:cNvSpPr txBox="1">
                <a:spLocks noChangeArrowheads="1"/>
              </p:cNvSpPr>
              <p:nvPr/>
            </p:nvSpPr>
            <p:spPr bwMode="auto">
              <a:xfrm>
                <a:off x="986541" y="7756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bone</a:t>
                </a:r>
              </a:p>
            </p:txBody>
          </p:sp>
          <p:sp>
            <p:nvSpPr>
              <p:cNvPr id="23" name="Text Box 6">
                <a:extLst>
                  <a:ext uri="{FF2B5EF4-FFF2-40B4-BE49-F238E27FC236}">
                    <a16:creationId xmlns:a16="http://schemas.microsoft.com/office/drawing/2014/main" id="{75792FE0-4037-7D39-F3E8-A4C7854BBAC1}"/>
                  </a:ext>
                </a:extLst>
              </p:cNvPr>
              <p:cNvSpPr txBox="1">
                <a:spLocks noChangeArrowheads="1"/>
              </p:cNvSpPr>
              <p:nvPr/>
            </p:nvSpPr>
            <p:spPr bwMode="auto">
              <a:xfrm>
                <a:off x="1065655"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24" name="Straight Connector 23">
                <a:extLst>
                  <a:ext uri="{FF2B5EF4-FFF2-40B4-BE49-F238E27FC236}">
                    <a16:creationId xmlns:a16="http://schemas.microsoft.com/office/drawing/2014/main" id="{2C0721E7-2D57-2480-6547-F64BBCED6DBA}"/>
                  </a:ext>
                </a:extLst>
              </p:cNvPr>
              <p:cNvCxnSpPr>
                <a:cxnSpLocks/>
              </p:cNvCxnSpPr>
              <p:nvPr/>
            </p:nvCxnSpPr>
            <p:spPr bwMode="auto">
              <a:xfrm>
                <a:off x="923096" y="603103"/>
                <a:ext cx="588385"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7" name="Group 16">
              <a:extLst>
                <a:ext uri="{FF2B5EF4-FFF2-40B4-BE49-F238E27FC236}">
                  <a16:creationId xmlns:a16="http://schemas.microsoft.com/office/drawing/2014/main" id="{153F0AD8-837B-42EB-F361-83AE9EEFB64C}"/>
                </a:ext>
              </a:extLst>
            </p:cNvPr>
            <p:cNvGrpSpPr/>
            <p:nvPr/>
          </p:nvGrpSpPr>
          <p:grpSpPr>
            <a:xfrm>
              <a:off x="1841578" y="74589"/>
              <a:ext cx="1053418" cy="939947"/>
              <a:chOff x="991306" y="77562"/>
              <a:chExt cx="1053418" cy="939947"/>
            </a:xfrm>
          </p:grpSpPr>
          <p:sp>
            <p:nvSpPr>
              <p:cNvPr id="18" name="Text Box 6">
                <a:extLst>
                  <a:ext uri="{FF2B5EF4-FFF2-40B4-BE49-F238E27FC236}">
                    <a16:creationId xmlns:a16="http://schemas.microsoft.com/office/drawing/2014/main" id="{07F93068-4354-6DC4-2E76-3187333EACAB}"/>
                  </a:ext>
                </a:extLst>
              </p:cNvPr>
              <p:cNvSpPr txBox="1">
                <a:spLocks noChangeArrowheads="1"/>
              </p:cNvSpPr>
              <p:nvPr/>
            </p:nvSpPr>
            <p:spPr bwMode="auto">
              <a:xfrm>
                <a:off x="1051853" y="77562"/>
                <a:ext cx="913757"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700" b="1" dirty="0">
                    <a:solidFill>
                      <a:schemeClr val="bg1"/>
                    </a:solidFill>
                    <a:effectLst>
                      <a:outerShdw blurRad="38100" dist="38100" dir="2700000" algn="tl">
                        <a:srgbClr val="000000"/>
                      </a:outerShdw>
                    </a:effectLst>
                    <a:latin typeface="Arial" charset="0"/>
                  </a:rPr>
                  <a:t>bone</a:t>
                </a:r>
              </a:p>
            </p:txBody>
          </p:sp>
          <p:sp>
            <p:nvSpPr>
              <p:cNvPr id="20" name="Text Box 6">
                <a:extLst>
                  <a:ext uri="{FF2B5EF4-FFF2-40B4-BE49-F238E27FC236}">
                    <a16:creationId xmlns:a16="http://schemas.microsoft.com/office/drawing/2014/main" id="{E12F12EC-E028-BF99-08B7-6F7768B08EC4}"/>
                  </a:ext>
                </a:extLst>
              </p:cNvPr>
              <p:cNvSpPr txBox="1">
                <a:spLocks noChangeArrowheads="1"/>
              </p:cNvSpPr>
              <p:nvPr/>
            </p:nvSpPr>
            <p:spPr bwMode="auto">
              <a:xfrm>
                <a:off x="1130967" y="632788"/>
                <a:ext cx="913757"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900" b="1" dirty="0">
                    <a:solidFill>
                      <a:srgbClr val="FF0000"/>
                    </a:solidFill>
                    <a:effectLst>
                      <a:outerShdw blurRad="38100" dist="38100" dir="2700000" algn="tl">
                        <a:srgbClr val="000000"/>
                      </a:outerShdw>
                    </a:effectLst>
                    <a:latin typeface="Arial" charset="0"/>
                  </a:rPr>
                  <a:t>^</a:t>
                </a:r>
              </a:p>
            </p:txBody>
          </p:sp>
          <p:cxnSp>
            <p:nvCxnSpPr>
              <p:cNvPr id="21" name="Straight Connector 20">
                <a:extLst>
                  <a:ext uri="{FF2B5EF4-FFF2-40B4-BE49-F238E27FC236}">
                    <a16:creationId xmlns:a16="http://schemas.microsoft.com/office/drawing/2014/main" id="{02EFA98F-D462-4A55-FD9A-2B8303567B93}"/>
                  </a:ext>
                </a:extLst>
              </p:cNvPr>
              <p:cNvCxnSpPr>
                <a:cxnSpLocks/>
              </p:cNvCxnSpPr>
              <p:nvPr/>
            </p:nvCxnSpPr>
            <p:spPr bwMode="auto">
              <a:xfrm>
                <a:off x="991306" y="603103"/>
                <a:ext cx="585487"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spTree>
    <p:extLst>
      <p:ext uri="{BB962C8B-B14F-4D97-AF65-F5344CB8AC3E}">
        <p14:creationId xmlns:p14="http://schemas.microsoft.com/office/powerpoint/2010/main" val="699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4953765" y="1287379"/>
            <a:ext cx="4052037" cy="5178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a:spcBef>
                <a:spcPts val="1200"/>
              </a:spcBef>
            </a:pPr>
            <a:r>
              <a:rPr lang="en-US" sz="2200" dirty="0">
                <a:solidFill>
                  <a:srgbClr val="FFFF00"/>
                </a:solidFill>
                <a:effectLst>
                  <a:outerShdw blurRad="38100" dist="38100" dir="2700000" algn="tl">
                    <a:srgbClr val="000000"/>
                  </a:outerShdw>
                </a:effectLst>
                <a:latin typeface="Arial" charset="0"/>
              </a:rPr>
              <a:t>Parkinson’s history</a:t>
            </a:r>
          </a:p>
          <a:p>
            <a:pPr>
              <a:spcBef>
                <a:spcPts val="1200"/>
              </a:spcBef>
            </a:pPr>
            <a:r>
              <a:rPr lang="en-US" sz="2200" dirty="0">
                <a:solidFill>
                  <a:srgbClr val="FFFF00"/>
                </a:solidFill>
                <a:effectLst>
                  <a:outerShdw blurRad="38100" dist="38100" dir="2700000" algn="tl">
                    <a:srgbClr val="000000"/>
                  </a:outerShdw>
                </a:effectLst>
                <a:latin typeface="Arial" charset="0"/>
              </a:rPr>
              <a:t>Symptoms </a:t>
            </a:r>
            <a:r>
              <a:rPr lang="en-US" sz="1800" dirty="0">
                <a:solidFill>
                  <a:srgbClr val="FFFF00"/>
                </a:solidFill>
                <a:effectLst>
                  <a:outerShdw blurRad="38100" dist="38100" dir="2700000" algn="tl">
                    <a:srgbClr val="000000"/>
                  </a:outerShdw>
                </a:effectLst>
                <a:latin typeface="Arial" charset="0"/>
              </a:rPr>
              <a:t>( </a:t>
            </a:r>
            <a:r>
              <a:rPr lang="en-US" sz="1800" b="1" dirty="0">
                <a:solidFill>
                  <a:srgbClr val="FFFF00"/>
                </a:solidFill>
                <a:effectLst>
                  <a:outerShdw blurRad="38100" dist="38100" dir="2700000" algn="tl">
                    <a:srgbClr val="000000"/>
                  </a:outerShdw>
                </a:effectLst>
                <a:latin typeface="Arial" charset="0"/>
              </a:rPr>
              <a:t>↓</a:t>
            </a:r>
            <a:r>
              <a:rPr lang="en-US" sz="1800" dirty="0">
                <a:solidFill>
                  <a:srgbClr val="FFFF00"/>
                </a:solidFill>
                <a:effectLst>
                  <a:outerShdw blurRad="38100" dist="38100" dir="2700000" algn="tl">
                    <a:srgbClr val="000000"/>
                  </a:outerShdw>
                </a:effectLst>
                <a:latin typeface="Arial" charset="0"/>
              </a:rPr>
              <a:t> movement)</a:t>
            </a:r>
          </a:p>
          <a:p>
            <a:pPr>
              <a:spcBef>
                <a:spcPts val="1200"/>
              </a:spcBef>
            </a:pPr>
            <a:r>
              <a:rPr lang="en-US" sz="2200" dirty="0">
                <a:solidFill>
                  <a:srgbClr val="FFFF00"/>
                </a:solidFill>
                <a:effectLst>
                  <a:outerShdw blurRad="38100" dist="38100" dir="2700000" algn="tl">
                    <a:srgbClr val="000000"/>
                  </a:outerShdw>
                </a:effectLst>
                <a:latin typeface="Arial" charset="0"/>
              </a:rPr>
              <a:t>Pathology </a:t>
            </a:r>
            <a:r>
              <a:rPr lang="en-US" sz="1800" dirty="0">
                <a:solidFill>
                  <a:srgbClr val="FFFF00"/>
                </a:solidFill>
                <a:effectLst>
                  <a:outerShdw blurRad="38100" dist="38100" dir="2700000" algn="tl">
                    <a:srgbClr val="000000"/>
                  </a:outerShdw>
                </a:effectLst>
                <a:latin typeface="Arial" charset="0"/>
              </a:rPr>
              <a:t>(brain cell loss)</a:t>
            </a:r>
          </a:p>
          <a:p>
            <a:pPr>
              <a:spcBef>
                <a:spcPts val="1200"/>
              </a:spcBef>
            </a:pPr>
            <a:r>
              <a:rPr lang="en-US" sz="2200" dirty="0">
                <a:solidFill>
                  <a:srgbClr val="FFFF00"/>
                </a:solidFill>
                <a:effectLst>
                  <a:outerShdw blurRad="38100" dist="38100" dir="2700000" algn="tl">
                    <a:srgbClr val="000000"/>
                  </a:outerShdw>
                </a:effectLst>
                <a:latin typeface="Arial" charset="0"/>
              </a:rPr>
              <a:t>Treatment/drugs </a:t>
            </a:r>
            <a:r>
              <a:rPr lang="en-US" sz="1800" dirty="0">
                <a:solidFill>
                  <a:srgbClr val="FFFF00"/>
                </a:solidFill>
                <a:effectLst>
                  <a:outerShdw blurRad="38100" dist="38100" dir="2700000" algn="tl">
                    <a:srgbClr val="000000"/>
                  </a:outerShdw>
                </a:effectLst>
                <a:latin typeface="Arial" charset="0"/>
              </a:rPr>
              <a:t>(symptoms)</a:t>
            </a:r>
          </a:p>
          <a:p>
            <a:pPr lvl="1">
              <a:spcBef>
                <a:spcPts val="1200"/>
              </a:spcBef>
            </a:pPr>
            <a:r>
              <a:rPr lang="en-US" sz="1800" dirty="0">
                <a:solidFill>
                  <a:srgbClr val="FFFF00"/>
                </a:solidFill>
                <a:effectLst>
                  <a:outerShdw blurRad="38100" dist="38100" dir="2700000" algn="tl">
                    <a:srgbClr val="000000"/>
                  </a:outerShdw>
                </a:effectLst>
                <a:latin typeface="Arial" charset="0"/>
              </a:rPr>
              <a:t>Movement (dopamine)</a:t>
            </a:r>
          </a:p>
          <a:p>
            <a:pPr lvl="1">
              <a:spcBef>
                <a:spcPts val="1200"/>
              </a:spcBef>
            </a:pPr>
            <a:r>
              <a:rPr lang="en-US" sz="1800" dirty="0">
                <a:solidFill>
                  <a:srgbClr val="FFFF00"/>
                </a:solidFill>
                <a:effectLst>
                  <a:outerShdw blurRad="38100" dist="38100" dir="2700000" algn="tl">
                    <a:srgbClr val="000000"/>
                  </a:outerShdw>
                </a:effectLst>
                <a:latin typeface="Arial" charset="0"/>
              </a:rPr>
              <a:t>Brain, but non-motor: mood, cognition, sleep, …</a:t>
            </a:r>
          </a:p>
          <a:p>
            <a:pPr lvl="1">
              <a:spcBef>
                <a:spcPts val="1200"/>
              </a:spcBef>
            </a:pPr>
            <a:r>
              <a:rPr lang="en-US" sz="1800" dirty="0">
                <a:solidFill>
                  <a:srgbClr val="FFFF00"/>
                </a:solidFill>
                <a:effectLst>
                  <a:outerShdw blurRad="38100" dist="38100" dir="2700000" algn="tl">
                    <a:srgbClr val="000000"/>
                  </a:outerShdw>
                </a:effectLst>
                <a:latin typeface="Arial" charset="0"/>
              </a:rPr>
              <a:t>Whole body: e.g. gut health (constipation), bone health (fractures), …</a:t>
            </a:r>
          </a:p>
          <a:p>
            <a:r>
              <a:rPr lang="en-US" sz="2200" dirty="0">
                <a:solidFill>
                  <a:srgbClr val="FFFF00"/>
                </a:solidFill>
                <a:effectLst>
                  <a:outerShdw blurRad="38100" dist="38100" dir="2700000" algn="tl">
                    <a:srgbClr val="000000"/>
                  </a:outerShdw>
                </a:effectLst>
                <a:latin typeface="Arial" charset="0"/>
              </a:rPr>
              <a:t>Neuroprotection:</a:t>
            </a:r>
          </a:p>
          <a:p>
            <a:pPr lvl="1"/>
            <a:r>
              <a:rPr lang="en-US" sz="1800" dirty="0">
                <a:solidFill>
                  <a:srgbClr val="FFFF00"/>
                </a:solidFill>
                <a:effectLst>
                  <a:outerShdw blurRad="38100" dist="38100" dir="2700000" algn="tl">
                    <a:srgbClr val="000000"/>
                  </a:outerShdw>
                </a:effectLst>
                <a:latin typeface="Arial" charset="0"/>
              </a:rPr>
              <a:t>prevent / stop / cure PD</a:t>
            </a:r>
          </a:p>
          <a:p>
            <a:pPr marL="0" indent="0">
              <a:buNone/>
            </a:pPr>
            <a:endParaRPr lang="en-US" sz="2200" dirty="0">
              <a:solidFill>
                <a:srgbClr val="FFFF00"/>
              </a:solidFill>
              <a:effectLst>
                <a:outerShdw blurRad="38100" dist="38100" dir="2700000" algn="tl">
                  <a:srgbClr val="000000"/>
                </a:outerShdw>
              </a:effectLst>
              <a:latin typeface="Arial" charset="0"/>
            </a:endParaRPr>
          </a:p>
        </p:txBody>
      </p:sp>
      <p:sp>
        <p:nvSpPr>
          <p:cNvPr id="2000898" name="Rectangle 2"/>
          <p:cNvSpPr>
            <a:spLocks noGrp="1" noChangeArrowheads="1"/>
          </p:cNvSpPr>
          <p:nvPr>
            <p:ph type="title"/>
          </p:nvPr>
        </p:nvSpPr>
        <p:spPr>
          <a:xfrm>
            <a:off x="4668253" y="434392"/>
            <a:ext cx="4357270" cy="582613"/>
          </a:xfrm>
        </p:spPr>
        <p:txBody>
          <a:bodyPr/>
          <a:lstStyle/>
          <a:p>
            <a:r>
              <a:rPr lang="en-US" sz="3200" dirty="0">
                <a:solidFill>
                  <a:srgbClr val="FFFF00"/>
                </a:solidFill>
                <a:effectLst>
                  <a:outerShdw blurRad="38100" dist="38100" dir="2700000" algn="tl">
                    <a:srgbClr val="000000"/>
                  </a:outerShdw>
                </a:effectLst>
                <a:latin typeface="Arial" charset="0"/>
              </a:rPr>
              <a:t>TOPAZ in PD context</a:t>
            </a:r>
            <a:endParaRPr lang="en-US" dirty="0"/>
          </a:p>
        </p:txBody>
      </p:sp>
      <p:pic>
        <p:nvPicPr>
          <p:cNvPr id="200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338138"/>
            <a:ext cx="4133850" cy="60198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000901" name="Text Box 5"/>
          <p:cNvSpPr txBox="1">
            <a:spLocks noChangeArrowheads="1"/>
          </p:cNvSpPr>
          <p:nvPr/>
        </p:nvSpPr>
        <p:spPr bwMode="auto">
          <a:xfrm>
            <a:off x="279400" y="6373813"/>
            <a:ext cx="41846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i="1" dirty="0">
                <a:solidFill>
                  <a:schemeClr val="tx1"/>
                </a:solidFill>
              </a:rPr>
              <a:t>Don </a:t>
            </a:r>
            <a:r>
              <a:rPr lang="en-US" i="1" dirty="0" err="1">
                <a:solidFill>
                  <a:schemeClr val="tx1"/>
                </a:solidFill>
              </a:rPr>
              <a:t>Eyles</a:t>
            </a:r>
            <a:r>
              <a:rPr lang="en-US" i="1" dirty="0">
                <a:solidFill>
                  <a:schemeClr val="tx1"/>
                </a:solidFill>
              </a:rPr>
              <a:t>			       November 2001</a:t>
            </a:r>
            <a:endParaRPr lang="en-US" sz="1600" i="1" dirty="0">
              <a:solidFill>
                <a:schemeClr val="tx1"/>
              </a:solidFill>
            </a:endParaRPr>
          </a:p>
        </p:txBody>
      </p:sp>
      <p:sp>
        <p:nvSpPr>
          <p:cNvPr id="2000902" name="Line 6"/>
          <p:cNvSpPr>
            <a:spLocks noChangeShapeType="1"/>
          </p:cNvSpPr>
          <p:nvPr/>
        </p:nvSpPr>
        <p:spPr bwMode="auto">
          <a:xfrm>
            <a:off x="4956175" y="1032880"/>
            <a:ext cx="3778250"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096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715315" y="2000100"/>
            <a:ext cx="7956065" cy="832158"/>
          </a:xfrm>
          <a:prstGeom prst="rightArrow">
            <a:avLst>
              <a:gd name="adj1" fmla="val 50000"/>
              <a:gd name="adj2" fmla="val 83331"/>
            </a:avLst>
          </a:prstGeom>
          <a:solidFill>
            <a:schemeClr val="accent2">
              <a:lumMod val="40000"/>
              <a:lumOff val="60000"/>
            </a:schemeClr>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cxnSp>
        <p:nvCxnSpPr>
          <p:cNvPr id="26" name="Straight Connector 25"/>
          <p:cNvCxnSpPr>
            <a:endCxn id="3" idx="1"/>
          </p:cNvCxnSpPr>
          <p:nvPr/>
        </p:nvCxnSpPr>
        <p:spPr bwMode="auto">
          <a:xfrm flipH="1">
            <a:off x="715315" y="2416179"/>
            <a:ext cx="7912272" cy="0"/>
          </a:xfrm>
          <a:prstGeom prst="line">
            <a:avLst/>
          </a:prstGeom>
          <a:solidFill>
            <a:schemeClr val="accent1"/>
          </a:solidFill>
          <a:ln w="952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4115386" y="2210483"/>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7493000" y="2220008"/>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1" name="Rectangle 3"/>
          <p:cNvSpPr txBox="1">
            <a:spLocks noChangeArrowheads="1"/>
          </p:cNvSpPr>
          <p:nvPr/>
        </p:nvSpPr>
        <p:spPr>
          <a:xfrm>
            <a:off x="371376" y="1854108"/>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1800</a:t>
            </a:r>
            <a:endParaRPr lang="en-US" sz="1200" dirty="0">
              <a:solidFill>
                <a:schemeClr val="bg1"/>
              </a:solidFill>
              <a:effectLst>
                <a:outerShdw blurRad="38100" dist="38100" dir="2700000" algn="tl">
                  <a:srgbClr val="FFFFFF"/>
                </a:outerShdw>
              </a:effectLst>
              <a:latin typeface="Arial"/>
              <a:cs typeface="Arial"/>
            </a:endParaRPr>
          </a:p>
        </p:txBody>
      </p:sp>
      <p:sp>
        <p:nvSpPr>
          <p:cNvPr id="42" name="Rectangle 3"/>
          <p:cNvSpPr txBox="1">
            <a:spLocks noChangeArrowheads="1"/>
          </p:cNvSpPr>
          <p:nvPr/>
        </p:nvSpPr>
        <p:spPr>
          <a:xfrm>
            <a:off x="3749995" y="1875115"/>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1900</a:t>
            </a:r>
            <a:endParaRPr lang="en-US" sz="1200" dirty="0">
              <a:solidFill>
                <a:schemeClr val="bg1"/>
              </a:solidFill>
              <a:effectLst>
                <a:outerShdw blurRad="38100" dist="38100" dir="2700000" algn="tl">
                  <a:srgbClr val="FFFFFF"/>
                </a:outerShdw>
              </a:effectLst>
              <a:latin typeface="Arial"/>
              <a:cs typeface="Arial"/>
            </a:endParaRPr>
          </a:p>
        </p:txBody>
      </p:sp>
      <p:sp>
        <p:nvSpPr>
          <p:cNvPr id="43" name="Rectangle 3"/>
          <p:cNvSpPr txBox="1">
            <a:spLocks noChangeArrowheads="1"/>
          </p:cNvSpPr>
          <p:nvPr/>
        </p:nvSpPr>
        <p:spPr>
          <a:xfrm>
            <a:off x="7136799" y="1875114"/>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2000</a:t>
            </a:r>
            <a:endParaRPr lang="en-US" sz="1200" dirty="0">
              <a:solidFill>
                <a:schemeClr val="bg1"/>
              </a:solidFill>
              <a:effectLst>
                <a:outerShdw blurRad="38100" dist="38100" dir="2700000" algn="tl">
                  <a:srgbClr val="FFFFFF"/>
                </a:outerShdw>
              </a:effectLst>
              <a:latin typeface="Arial"/>
              <a:cs typeface="Arial"/>
            </a:endParaRPr>
          </a:p>
        </p:txBody>
      </p:sp>
      <p:sp>
        <p:nvSpPr>
          <p:cNvPr id="47" name="Rectangle 3"/>
          <p:cNvSpPr txBox="1">
            <a:spLocks noChangeArrowheads="1"/>
          </p:cNvSpPr>
          <p:nvPr/>
        </p:nvSpPr>
        <p:spPr>
          <a:xfrm>
            <a:off x="7639558" y="1720930"/>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2023</a:t>
            </a:r>
            <a:endParaRPr lang="en-US" sz="1200" dirty="0">
              <a:solidFill>
                <a:schemeClr val="bg1"/>
              </a:solidFill>
              <a:effectLst>
                <a:outerShdw blurRad="38100" dist="38100" dir="2700000" algn="tl">
                  <a:srgbClr val="FFFFFF"/>
                </a:outerShdw>
              </a:effectLst>
              <a:latin typeface="Arial"/>
              <a:cs typeface="Arial"/>
            </a:endParaRPr>
          </a:p>
        </p:txBody>
      </p:sp>
      <p:cxnSp>
        <p:nvCxnSpPr>
          <p:cNvPr id="38" name="Straight Arrow Connector 37"/>
          <p:cNvCxnSpPr/>
          <p:nvPr/>
        </p:nvCxnSpPr>
        <p:spPr bwMode="auto">
          <a:xfrm>
            <a:off x="342034" y="1446352"/>
            <a:ext cx="2364922"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 name="Oval 14"/>
          <p:cNvSpPr/>
          <p:nvPr/>
        </p:nvSpPr>
        <p:spPr bwMode="auto">
          <a:xfrm>
            <a:off x="6059389" y="236022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6" name="Oval 15"/>
          <p:cNvSpPr/>
          <p:nvPr/>
        </p:nvSpPr>
        <p:spPr bwMode="auto">
          <a:xfrm>
            <a:off x="4687882" y="2365329"/>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7" name="Oval 16"/>
          <p:cNvSpPr/>
          <p:nvPr/>
        </p:nvSpPr>
        <p:spPr bwMode="auto">
          <a:xfrm>
            <a:off x="6402577"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8" name="Oval 17"/>
          <p:cNvSpPr/>
          <p:nvPr/>
        </p:nvSpPr>
        <p:spPr bwMode="auto">
          <a:xfrm>
            <a:off x="6907044"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9" name="Oval 18"/>
          <p:cNvSpPr/>
          <p:nvPr/>
        </p:nvSpPr>
        <p:spPr bwMode="auto">
          <a:xfrm>
            <a:off x="7325136"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1" name="Oval 20"/>
          <p:cNvSpPr/>
          <p:nvPr/>
        </p:nvSpPr>
        <p:spPr bwMode="auto">
          <a:xfrm>
            <a:off x="7397098" y="2365328"/>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2" name="Oval 21"/>
          <p:cNvSpPr/>
          <p:nvPr/>
        </p:nvSpPr>
        <p:spPr bwMode="auto">
          <a:xfrm>
            <a:off x="7468942"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8" name="Oval 27"/>
          <p:cNvSpPr/>
          <p:nvPr/>
        </p:nvSpPr>
        <p:spPr bwMode="auto">
          <a:xfrm>
            <a:off x="7134190"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73" name="Rectangle 3"/>
          <p:cNvSpPr txBox="1">
            <a:spLocks noChangeArrowheads="1"/>
          </p:cNvSpPr>
          <p:nvPr/>
        </p:nvSpPr>
        <p:spPr>
          <a:xfrm>
            <a:off x="7339411" y="3041271"/>
            <a:ext cx="723497" cy="6815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25 years</a:t>
            </a:r>
            <a:endParaRPr lang="en-US" sz="1200" dirty="0">
              <a:solidFill>
                <a:schemeClr val="bg1"/>
              </a:solidFill>
              <a:effectLst>
                <a:outerShdw blurRad="38100" dist="38100" dir="2700000" algn="tl">
                  <a:srgbClr val="FFFFFF"/>
                </a:outerShdw>
              </a:effectLst>
              <a:latin typeface="Arial"/>
              <a:cs typeface="Arial"/>
            </a:endParaRPr>
          </a:p>
        </p:txBody>
      </p:sp>
      <p:cxnSp>
        <p:nvCxnSpPr>
          <p:cNvPr id="72" name="Straight Arrow Connector 71"/>
          <p:cNvCxnSpPr/>
          <p:nvPr/>
        </p:nvCxnSpPr>
        <p:spPr bwMode="auto">
          <a:xfrm>
            <a:off x="7810082" y="327023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6" name="Straight Arrow Connector 75"/>
          <p:cNvCxnSpPr/>
          <p:nvPr/>
        </p:nvCxnSpPr>
        <p:spPr bwMode="auto">
          <a:xfrm flipH="1">
            <a:off x="7363964" y="327664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Oval 19"/>
          <p:cNvSpPr/>
          <p:nvPr/>
        </p:nvSpPr>
        <p:spPr bwMode="auto">
          <a:xfrm>
            <a:off x="7546709" y="236551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2" name="Oval 31"/>
          <p:cNvSpPr/>
          <p:nvPr/>
        </p:nvSpPr>
        <p:spPr bwMode="auto">
          <a:xfrm>
            <a:off x="7621963"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3" name="Oval 22"/>
          <p:cNvSpPr/>
          <p:nvPr/>
        </p:nvSpPr>
        <p:spPr bwMode="auto">
          <a:xfrm>
            <a:off x="7687083"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3" name="Oval 32"/>
          <p:cNvSpPr/>
          <p:nvPr/>
        </p:nvSpPr>
        <p:spPr bwMode="auto">
          <a:xfrm>
            <a:off x="7753758"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4" name="Oval 23"/>
          <p:cNvSpPr/>
          <p:nvPr/>
        </p:nvSpPr>
        <p:spPr bwMode="auto">
          <a:xfrm>
            <a:off x="78045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4" name="Oval 33"/>
          <p:cNvSpPr/>
          <p:nvPr/>
        </p:nvSpPr>
        <p:spPr bwMode="auto">
          <a:xfrm>
            <a:off x="78553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3" name="Oval 82"/>
          <p:cNvSpPr/>
          <p:nvPr/>
        </p:nvSpPr>
        <p:spPr bwMode="auto">
          <a:xfrm>
            <a:off x="78966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4" name="Oval 83"/>
          <p:cNvSpPr/>
          <p:nvPr/>
        </p:nvSpPr>
        <p:spPr bwMode="auto">
          <a:xfrm>
            <a:off x="7931558"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5" name="Oval 84"/>
          <p:cNvSpPr/>
          <p:nvPr/>
        </p:nvSpPr>
        <p:spPr bwMode="auto">
          <a:xfrm>
            <a:off x="79601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nvGrpSpPr>
          <p:cNvPr id="79" name="Group 78"/>
          <p:cNvGrpSpPr/>
          <p:nvPr/>
        </p:nvGrpSpPr>
        <p:grpSpPr>
          <a:xfrm>
            <a:off x="570464" y="2421284"/>
            <a:ext cx="2134373" cy="1301528"/>
            <a:chOff x="570464" y="2421284"/>
            <a:chExt cx="2134373" cy="1301528"/>
          </a:xfrm>
        </p:grpSpPr>
        <p:cxnSp>
          <p:nvCxnSpPr>
            <p:cNvPr id="48" name="Straight Connector 47"/>
            <p:cNvCxnSpPr/>
            <p:nvPr/>
          </p:nvCxnSpPr>
          <p:spPr bwMode="auto">
            <a:xfrm>
              <a:off x="1304335" y="2421284"/>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Rectangle 3"/>
            <p:cNvSpPr txBox="1">
              <a:spLocks noChangeArrowheads="1"/>
            </p:cNvSpPr>
            <p:nvPr/>
          </p:nvSpPr>
          <p:spPr>
            <a:xfrm>
              <a:off x="570464" y="2836881"/>
              <a:ext cx="1473296" cy="88593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1817</a:t>
              </a:r>
            </a:p>
            <a:p>
              <a:r>
                <a:rPr lang="en-US" sz="1200" dirty="0">
                  <a:solidFill>
                    <a:srgbClr val="FFFF00"/>
                  </a:solidFill>
                  <a:latin typeface="Arial"/>
                  <a:cs typeface="Arial"/>
                </a:rPr>
                <a:t>James Parkinson’s “Shaking Palsy” published</a:t>
              </a:r>
            </a:p>
            <a:p>
              <a:endParaRPr lang="en-US" sz="1200" dirty="0">
                <a:solidFill>
                  <a:srgbClr val="FFFF00"/>
                </a:solidFill>
                <a:latin typeface="Arial"/>
                <a:cs typeface="Arial"/>
              </a:endParaRPr>
            </a:p>
          </p:txBody>
        </p:sp>
        <p:pic>
          <p:nvPicPr>
            <p:cNvPr id="25" name="Picture 24"/>
            <p:cNvPicPr>
              <a:picLocks noChangeAspect="1"/>
            </p:cNvPicPr>
            <p:nvPr/>
          </p:nvPicPr>
          <p:blipFill>
            <a:blip r:embed="rId3"/>
            <a:stretch>
              <a:fillRect/>
            </a:stretch>
          </p:blipFill>
          <p:spPr>
            <a:xfrm>
              <a:off x="2068803" y="2833636"/>
              <a:ext cx="635680" cy="858724"/>
            </a:xfrm>
            <a:prstGeom prst="rect">
              <a:avLst/>
            </a:prstGeom>
          </p:spPr>
        </p:pic>
        <p:sp>
          <p:nvSpPr>
            <p:cNvPr id="14" name="Rectangle 13"/>
            <p:cNvSpPr/>
            <p:nvPr/>
          </p:nvSpPr>
          <p:spPr bwMode="auto">
            <a:xfrm>
              <a:off x="2068803" y="2832741"/>
              <a:ext cx="636034" cy="87207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sp>
        <p:nvSpPr>
          <p:cNvPr id="4" name="Oval 3"/>
          <p:cNvSpPr/>
          <p:nvPr/>
        </p:nvSpPr>
        <p:spPr bwMode="auto">
          <a:xfrm>
            <a:off x="1249304" y="236234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91" name="Rectangle 3"/>
          <p:cNvSpPr txBox="1">
            <a:spLocks noChangeArrowheads="1"/>
          </p:cNvSpPr>
          <p:nvPr/>
        </p:nvSpPr>
        <p:spPr>
          <a:xfrm>
            <a:off x="0" y="740281"/>
            <a:ext cx="9144000" cy="8897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3000" b="1" dirty="0">
                <a:solidFill>
                  <a:srgbClr val="FFFF00"/>
                </a:solidFill>
                <a:latin typeface="Arial"/>
                <a:cs typeface="Arial"/>
              </a:rPr>
              <a:t>Accelerating Timeline of Parkinson’s Research</a:t>
            </a:r>
            <a:endParaRPr lang="en-US" sz="3000" dirty="0">
              <a:solidFill>
                <a:schemeClr val="bg1"/>
              </a:solidFill>
              <a:effectLst>
                <a:outerShdw blurRad="38100" dist="38100" dir="2700000" algn="tl">
                  <a:srgbClr val="FFFFFF"/>
                </a:outerShdw>
              </a:effectLst>
              <a:latin typeface="Arial"/>
              <a:cs typeface="Arial"/>
            </a:endParaRPr>
          </a:p>
        </p:txBody>
      </p:sp>
      <p:sp>
        <p:nvSpPr>
          <p:cNvPr id="8" name="Rectangle 7">
            <a:extLst>
              <a:ext uri="{FF2B5EF4-FFF2-40B4-BE49-F238E27FC236}">
                <a16:creationId xmlns:a16="http://schemas.microsoft.com/office/drawing/2014/main" id="{E6B7BF94-14E1-D830-5FA1-A7C45EDCB790}"/>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9" name="Rectangle 8">
            <a:extLst>
              <a:ext uri="{FF2B5EF4-FFF2-40B4-BE49-F238E27FC236}">
                <a16:creationId xmlns:a16="http://schemas.microsoft.com/office/drawing/2014/main" id="{EF046277-D320-F3A7-B95A-9C2ED731E1C7}"/>
              </a:ext>
            </a:extLst>
          </p:cNvPr>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pic>
        <p:nvPicPr>
          <p:cNvPr id="10" name="Picture 9">
            <a:extLst>
              <a:ext uri="{FF2B5EF4-FFF2-40B4-BE49-F238E27FC236}">
                <a16:creationId xmlns:a16="http://schemas.microsoft.com/office/drawing/2014/main" id="{A00BEEF2-0AC2-331A-0C73-D8FD68942A86}"/>
              </a:ext>
            </a:extLst>
          </p:cNvPr>
          <p:cNvPicPr>
            <a:picLocks noChangeAspect="1"/>
          </p:cNvPicPr>
          <p:nvPr/>
        </p:nvPicPr>
        <p:blipFill>
          <a:blip r:embed="rId4"/>
          <a:stretch>
            <a:fillRect/>
          </a:stretch>
        </p:blipFill>
        <p:spPr>
          <a:xfrm>
            <a:off x="92214" y="92620"/>
            <a:ext cx="1972128" cy="451140"/>
          </a:xfrm>
          <a:prstGeom prst="rect">
            <a:avLst/>
          </a:prstGeom>
        </p:spPr>
      </p:pic>
    </p:spTree>
    <p:extLst>
      <p:ext uri="{BB962C8B-B14F-4D97-AF65-F5344CB8AC3E}">
        <p14:creationId xmlns:p14="http://schemas.microsoft.com/office/powerpoint/2010/main" val="1041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a:xfrm>
            <a:off x="4000500" y="330200"/>
            <a:ext cx="4457700" cy="1143000"/>
          </a:xfrm>
        </p:spPr>
        <p:txBody>
          <a:bodyPr/>
          <a:lstStyle/>
          <a:p>
            <a:r>
              <a:rPr lang="en-US" sz="3600" b="1">
                <a:solidFill>
                  <a:srgbClr val="FFFF00"/>
                </a:solidFill>
                <a:effectLst>
                  <a:outerShdw blurRad="38100" dist="38100" dir="2700000" algn="tl">
                    <a:srgbClr val="000000"/>
                  </a:outerShdw>
                </a:effectLst>
              </a:rPr>
              <a:t>Parkinson</a:t>
            </a:r>
            <a:r>
              <a:rPr lang="ja-JP" altLang="en-US" sz="3600" b="1">
                <a:solidFill>
                  <a:srgbClr val="FFFF00"/>
                </a:solidFill>
                <a:effectLst>
                  <a:outerShdw blurRad="38100" dist="38100" dir="2700000" algn="tl">
                    <a:srgbClr val="000000"/>
                  </a:outerShdw>
                </a:effectLst>
                <a:latin typeface="Arial"/>
              </a:rPr>
              <a:t>’</a:t>
            </a:r>
            <a:r>
              <a:rPr lang="en-US" sz="3600" b="1">
                <a:solidFill>
                  <a:srgbClr val="FFFF00"/>
                </a:solidFill>
                <a:effectLst>
                  <a:outerShdw blurRad="38100" dist="38100" dir="2700000" algn="tl">
                    <a:srgbClr val="000000"/>
                  </a:outerShdw>
                </a:effectLst>
              </a:rPr>
              <a:t>s disease</a:t>
            </a:r>
            <a:endParaRPr lang="en-US" i="1" u="sng"/>
          </a:p>
        </p:txBody>
      </p:sp>
      <p:sp>
        <p:nvSpPr>
          <p:cNvPr id="1076227" name="Rectangle 3"/>
          <p:cNvSpPr>
            <a:spLocks noGrp="1" noChangeArrowheads="1"/>
          </p:cNvSpPr>
          <p:nvPr>
            <p:ph type="body" idx="1"/>
          </p:nvPr>
        </p:nvSpPr>
        <p:spPr>
          <a:xfrm>
            <a:off x="4157663" y="1538288"/>
            <a:ext cx="4818062" cy="4178300"/>
          </a:xfrm>
        </p:spPr>
        <p:txBody>
          <a:bodyPr/>
          <a:lstStyle/>
          <a:p>
            <a:r>
              <a:rPr lang="en-US" dirty="0">
                <a:solidFill>
                  <a:srgbClr val="FFFF00"/>
                </a:solidFill>
              </a:rPr>
              <a:t>rest tremor</a:t>
            </a:r>
          </a:p>
          <a:p>
            <a:endParaRPr lang="en-US" dirty="0">
              <a:solidFill>
                <a:srgbClr val="FFFF00"/>
              </a:solidFill>
            </a:endParaRPr>
          </a:p>
          <a:p>
            <a:r>
              <a:rPr lang="en-US" dirty="0">
                <a:solidFill>
                  <a:srgbClr val="FFFF00"/>
                </a:solidFill>
              </a:rPr>
              <a:t>bradykinesia (slowness)</a:t>
            </a:r>
          </a:p>
          <a:p>
            <a:endParaRPr lang="en-US" dirty="0">
              <a:solidFill>
                <a:srgbClr val="FFFF00"/>
              </a:solidFill>
            </a:endParaRPr>
          </a:p>
          <a:p>
            <a:r>
              <a:rPr lang="en-US" dirty="0">
                <a:solidFill>
                  <a:srgbClr val="FFFF00"/>
                </a:solidFill>
              </a:rPr>
              <a:t>rigidity (stiffness)</a:t>
            </a:r>
          </a:p>
          <a:p>
            <a:endParaRPr lang="en-US" dirty="0">
              <a:solidFill>
                <a:srgbClr val="FFFF00"/>
              </a:solidFill>
            </a:endParaRPr>
          </a:p>
          <a:p>
            <a:r>
              <a:rPr lang="en-US" dirty="0">
                <a:solidFill>
                  <a:srgbClr val="FFFF00"/>
                </a:solidFill>
              </a:rPr>
              <a:t>postural instability (falls)</a:t>
            </a:r>
          </a:p>
        </p:txBody>
      </p:sp>
      <p:sp>
        <p:nvSpPr>
          <p:cNvPr id="1076228" name="Text Box 4"/>
          <p:cNvSpPr txBox="1">
            <a:spLocks noChangeArrowheads="1"/>
          </p:cNvSpPr>
          <p:nvPr/>
        </p:nvSpPr>
        <p:spPr bwMode="auto">
          <a:xfrm rot="-5400000">
            <a:off x="3236912" y="5637213"/>
            <a:ext cx="73501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i="1">
                <a:solidFill>
                  <a:schemeClr val="tx1"/>
                </a:solidFill>
              </a:rPr>
              <a:t>F. Netter</a:t>
            </a:r>
            <a:endParaRPr lang="en-US" sz="2400">
              <a:solidFill>
                <a:schemeClr val="tx1"/>
              </a:solidFill>
            </a:endParaRPr>
          </a:p>
        </p:txBody>
      </p:sp>
      <p:pic>
        <p:nvPicPr>
          <p:cNvPr id="1076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2809875" cy="5700713"/>
          </a:xfrm>
          <a:prstGeom prst="rect">
            <a:avLst/>
          </a:prstGeom>
          <a:noFill/>
          <a:extLst>
            <a:ext uri="{909E8E84-426E-40dd-AFC4-6F175D3DCCD1}">
              <a14:hiddenFill xmlns:a14="http://schemas.microsoft.com/office/drawing/2010/main" xmlns="">
                <a:solidFill>
                  <a:srgbClr val="FFFFFF"/>
                </a:solidFill>
              </a14:hiddenFill>
            </a:ext>
          </a:extLst>
        </p:spPr>
      </p:pic>
      <p:sp>
        <p:nvSpPr>
          <p:cNvPr id="1076230" name="Line 6"/>
          <p:cNvSpPr>
            <a:spLocks noChangeShapeType="1"/>
          </p:cNvSpPr>
          <p:nvPr/>
        </p:nvSpPr>
        <p:spPr bwMode="auto">
          <a:xfrm>
            <a:off x="4254500" y="1270000"/>
            <a:ext cx="4013200"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76232" name="Picture 8" descr="MIND_logo_box_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0900" y="6184900"/>
            <a:ext cx="635000" cy="63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7624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715315" y="2000100"/>
            <a:ext cx="7956065" cy="832158"/>
          </a:xfrm>
          <a:prstGeom prst="rightArrow">
            <a:avLst>
              <a:gd name="adj1" fmla="val 50000"/>
              <a:gd name="adj2" fmla="val 83331"/>
            </a:avLst>
          </a:prstGeom>
          <a:solidFill>
            <a:schemeClr val="accent2">
              <a:lumMod val="40000"/>
              <a:lumOff val="60000"/>
            </a:schemeClr>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cxnSp>
        <p:nvCxnSpPr>
          <p:cNvPr id="26" name="Straight Connector 25"/>
          <p:cNvCxnSpPr>
            <a:endCxn id="3" idx="1"/>
          </p:cNvCxnSpPr>
          <p:nvPr/>
        </p:nvCxnSpPr>
        <p:spPr bwMode="auto">
          <a:xfrm flipH="1">
            <a:off x="715315" y="2416179"/>
            <a:ext cx="7912272" cy="0"/>
          </a:xfrm>
          <a:prstGeom prst="line">
            <a:avLst/>
          </a:prstGeom>
          <a:solidFill>
            <a:schemeClr val="accent1"/>
          </a:solidFill>
          <a:ln w="952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4115386" y="2210483"/>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7493000" y="2220008"/>
            <a:ext cx="0" cy="4106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1" name="Rectangle 3"/>
          <p:cNvSpPr txBox="1">
            <a:spLocks noChangeArrowheads="1"/>
          </p:cNvSpPr>
          <p:nvPr/>
        </p:nvSpPr>
        <p:spPr>
          <a:xfrm>
            <a:off x="371376" y="1854108"/>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1800</a:t>
            </a:r>
            <a:endParaRPr lang="en-US" sz="1200" dirty="0">
              <a:solidFill>
                <a:schemeClr val="bg1"/>
              </a:solidFill>
              <a:effectLst>
                <a:outerShdw blurRad="38100" dist="38100" dir="2700000" algn="tl">
                  <a:srgbClr val="FFFFFF"/>
                </a:outerShdw>
              </a:effectLst>
              <a:latin typeface="Arial"/>
              <a:cs typeface="Arial"/>
            </a:endParaRPr>
          </a:p>
        </p:txBody>
      </p:sp>
      <p:sp>
        <p:nvSpPr>
          <p:cNvPr id="42" name="Rectangle 3"/>
          <p:cNvSpPr txBox="1">
            <a:spLocks noChangeArrowheads="1"/>
          </p:cNvSpPr>
          <p:nvPr/>
        </p:nvSpPr>
        <p:spPr>
          <a:xfrm>
            <a:off x="3749995" y="1875115"/>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1900</a:t>
            </a:r>
            <a:endParaRPr lang="en-US" sz="1200" dirty="0">
              <a:solidFill>
                <a:schemeClr val="bg1"/>
              </a:solidFill>
              <a:effectLst>
                <a:outerShdw blurRad="38100" dist="38100" dir="2700000" algn="tl">
                  <a:srgbClr val="FFFFFF"/>
                </a:outerShdw>
              </a:effectLst>
              <a:latin typeface="Arial"/>
              <a:cs typeface="Arial"/>
            </a:endParaRPr>
          </a:p>
        </p:txBody>
      </p:sp>
      <p:sp>
        <p:nvSpPr>
          <p:cNvPr id="43" name="Rectangle 3"/>
          <p:cNvSpPr txBox="1">
            <a:spLocks noChangeArrowheads="1"/>
          </p:cNvSpPr>
          <p:nvPr/>
        </p:nvSpPr>
        <p:spPr>
          <a:xfrm>
            <a:off x="7136799" y="1875114"/>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2000</a:t>
            </a:r>
            <a:endParaRPr lang="en-US" sz="1200" dirty="0">
              <a:solidFill>
                <a:schemeClr val="bg1"/>
              </a:solidFill>
              <a:effectLst>
                <a:outerShdw blurRad="38100" dist="38100" dir="2700000" algn="tl">
                  <a:srgbClr val="FFFFFF"/>
                </a:outerShdw>
              </a:effectLst>
              <a:latin typeface="Arial"/>
              <a:cs typeface="Arial"/>
            </a:endParaRPr>
          </a:p>
        </p:txBody>
      </p:sp>
      <p:sp>
        <p:nvSpPr>
          <p:cNvPr id="47" name="Rectangle 3"/>
          <p:cNvSpPr txBox="1">
            <a:spLocks noChangeArrowheads="1"/>
          </p:cNvSpPr>
          <p:nvPr/>
        </p:nvSpPr>
        <p:spPr>
          <a:xfrm>
            <a:off x="7639558" y="1720930"/>
            <a:ext cx="723497" cy="3225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2023</a:t>
            </a:r>
          </a:p>
          <a:p>
            <a:endParaRPr lang="en-US" sz="1200" dirty="0">
              <a:solidFill>
                <a:schemeClr val="bg1"/>
              </a:solidFill>
              <a:effectLst>
                <a:outerShdw blurRad="38100" dist="38100" dir="2700000" algn="tl">
                  <a:srgbClr val="FFFFFF"/>
                </a:outerShdw>
              </a:effectLst>
              <a:latin typeface="Arial"/>
              <a:cs typeface="Arial"/>
            </a:endParaRPr>
          </a:p>
        </p:txBody>
      </p:sp>
      <p:grpSp>
        <p:nvGrpSpPr>
          <p:cNvPr id="80" name="Group 79"/>
          <p:cNvGrpSpPr/>
          <p:nvPr/>
        </p:nvGrpSpPr>
        <p:grpSpPr>
          <a:xfrm>
            <a:off x="4066158" y="2413095"/>
            <a:ext cx="1343674" cy="1309717"/>
            <a:chOff x="4057691" y="2413095"/>
            <a:chExt cx="1343674" cy="1309717"/>
          </a:xfrm>
        </p:grpSpPr>
        <p:cxnSp>
          <p:nvCxnSpPr>
            <p:cNvPr id="50" name="Straight Connector 49"/>
            <p:cNvCxnSpPr/>
            <p:nvPr/>
          </p:nvCxnSpPr>
          <p:spPr bwMode="auto">
            <a:xfrm>
              <a:off x="4726751" y="2413095"/>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 name="Rectangle 3"/>
            <p:cNvSpPr txBox="1">
              <a:spLocks noChangeArrowheads="1"/>
            </p:cNvSpPr>
            <p:nvPr/>
          </p:nvSpPr>
          <p:spPr>
            <a:xfrm>
              <a:off x="4057691" y="2828692"/>
              <a:ext cx="1343674" cy="894120"/>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1919</a:t>
              </a:r>
            </a:p>
            <a:p>
              <a:r>
                <a:rPr lang="en-US" sz="1200" dirty="0">
                  <a:solidFill>
                    <a:srgbClr val="FFFF00"/>
                  </a:solidFill>
                  <a:latin typeface="Arial"/>
                  <a:cs typeface="Arial"/>
                </a:rPr>
                <a:t>brain pathology localized to the </a:t>
              </a:r>
              <a:r>
                <a:rPr lang="en-US" sz="1200" i="1" dirty="0" err="1">
                  <a:solidFill>
                    <a:srgbClr val="FFFF00"/>
                  </a:solidFill>
                  <a:latin typeface="Arial"/>
                  <a:cs typeface="Arial"/>
                </a:rPr>
                <a:t>substantia</a:t>
              </a:r>
              <a:r>
                <a:rPr lang="en-US" sz="1200" i="1" dirty="0">
                  <a:solidFill>
                    <a:srgbClr val="FFFF00"/>
                  </a:solidFill>
                  <a:latin typeface="Arial"/>
                  <a:cs typeface="Arial"/>
                </a:rPr>
                <a:t> </a:t>
              </a:r>
              <a:r>
                <a:rPr lang="en-US" sz="1200" i="1" dirty="0" err="1">
                  <a:solidFill>
                    <a:srgbClr val="FFFF00"/>
                  </a:solidFill>
                  <a:latin typeface="Arial"/>
                  <a:cs typeface="Arial"/>
                </a:rPr>
                <a:t>nigra</a:t>
              </a:r>
              <a:r>
                <a:rPr lang="en-US" sz="1200" i="1" dirty="0">
                  <a:solidFill>
                    <a:srgbClr val="FFFF00"/>
                  </a:solidFill>
                  <a:latin typeface="Arial"/>
                  <a:cs typeface="Arial"/>
                </a:rPr>
                <a:t> </a:t>
              </a:r>
            </a:p>
            <a:p>
              <a:endParaRPr lang="en-US" sz="1200" i="1" dirty="0">
                <a:solidFill>
                  <a:srgbClr val="FFFF00"/>
                </a:solidFill>
                <a:latin typeface="Arial"/>
                <a:cs typeface="Arial"/>
              </a:endParaRPr>
            </a:p>
          </p:txBody>
        </p:sp>
      </p:grpSp>
      <p:sp>
        <p:nvSpPr>
          <p:cNvPr id="15" name="Oval 14"/>
          <p:cNvSpPr/>
          <p:nvPr/>
        </p:nvSpPr>
        <p:spPr bwMode="auto">
          <a:xfrm>
            <a:off x="6059389" y="236022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6" name="Oval 15"/>
          <p:cNvSpPr/>
          <p:nvPr/>
        </p:nvSpPr>
        <p:spPr bwMode="auto">
          <a:xfrm>
            <a:off x="4687882" y="2365329"/>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7" name="Oval 16"/>
          <p:cNvSpPr/>
          <p:nvPr/>
        </p:nvSpPr>
        <p:spPr bwMode="auto">
          <a:xfrm>
            <a:off x="6402577"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8" name="Oval 17"/>
          <p:cNvSpPr/>
          <p:nvPr/>
        </p:nvSpPr>
        <p:spPr bwMode="auto">
          <a:xfrm>
            <a:off x="6907044"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19" name="Oval 18"/>
          <p:cNvSpPr/>
          <p:nvPr/>
        </p:nvSpPr>
        <p:spPr bwMode="auto">
          <a:xfrm>
            <a:off x="7325136"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1" name="Oval 20"/>
          <p:cNvSpPr/>
          <p:nvPr/>
        </p:nvSpPr>
        <p:spPr bwMode="auto">
          <a:xfrm>
            <a:off x="7397098" y="2365328"/>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2" name="Oval 21"/>
          <p:cNvSpPr/>
          <p:nvPr/>
        </p:nvSpPr>
        <p:spPr bwMode="auto">
          <a:xfrm>
            <a:off x="7468942"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8" name="Oval 27"/>
          <p:cNvSpPr/>
          <p:nvPr/>
        </p:nvSpPr>
        <p:spPr bwMode="auto">
          <a:xfrm>
            <a:off x="7134190" y="2362526"/>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73" name="Rectangle 3"/>
          <p:cNvSpPr txBox="1">
            <a:spLocks noChangeArrowheads="1"/>
          </p:cNvSpPr>
          <p:nvPr/>
        </p:nvSpPr>
        <p:spPr>
          <a:xfrm>
            <a:off x="7339411" y="3041271"/>
            <a:ext cx="723497" cy="6815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chemeClr val="bg1"/>
                </a:solidFill>
                <a:latin typeface="Arial"/>
                <a:cs typeface="Arial"/>
              </a:rPr>
              <a:t>25 years</a:t>
            </a:r>
            <a:endParaRPr lang="en-US" sz="1200" dirty="0">
              <a:solidFill>
                <a:schemeClr val="bg1"/>
              </a:solidFill>
              <a:effectLst>
                <a:outerShdw blurRad="38100" dist="38100" dir="2700000" algn="tl">
                  <a:srgbClr val="FFFFFF"/>
                </a:outerShdw>
              </a:effectLst>
              <a:latin typeface="Arial"/>
              <a:cs typeface="Arial"/>
            </a:endParaRPr>
          </a:p>
        </p:txBody>
      </p:sp>
      <p:cxnSp>
        <p:nvCxnSpPr>
          <p:cNvPr id="72" name="Straight Arrow Connector 71"/>
          <p:cNvCxnSpPr/>
          <p:nvPr/>
        </p:nvCxnSpPr>
        <p:spPr bwMode="auto">
          <a:xfrm>
            <a:off x="7810082" y="327023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6" name="Straight Arrow Connector 75"/>
          <p:cNvCxnSpPr/>
          <p:nvPr/>
        </p:nvCxnSpPr>
        <p:spPr bwMode="auto">
          <a:xfrm flipH="1">
            <a:off x="7363964" y="3276642"/>
            <a:ext cx="204376"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Oval 19"/>
          <p:cNvSpPr/>
          <p:nvPr/>
        </p:nvSpPr>
        <p:spPr bwMode="auto">
          <a:xfrm>
            <a:off x="7546709" y="236551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2" name="Oval 31"/>
          <p:cNvSpPr/>
          <p:nvPr/>
        </p:nvSpPr>
        <p:spPr bwMode="auto">
          <a:xfrm>
            <a:off x="7621963" y="236290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3" name="Oval 22"/>
          <p:cNvSpPr/>
          <p:nvPr/>
        </p:nvSpPr>
        <p:spPr bwMode="auto">
          <a:xfrm>
            <a:off x="7687083"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3" name="Oval 32"/>
          <p:cNvSpPr/>
          <p:nvPr/>
        </p:nvSpPr>
        <p:spPr bwMode="auto">
          <a:xfrm>
            <a:off x="7753758" y="2362713"/>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24" name="Oval 23"/>
          <p:cNvSpPr/>
          <p:nvPr/>
        </p:nvSpPr>
        <p:spPr bwMode="auto">
          <a:xfrm>
            <a:off x="78045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34" name="Oval 33"/>
          <p:cNvSpPr/>
          <p:nvPr/>
        </p:nvSpPr>
        <p:spPr bwMode="auto">
          <a:xfrm>
            <a:off x="7855358" y="236346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3" name="Oval 82"/>
          <p:cNvSpPr/>
          <p:nvPr/>
        </p:nvSpPr>
        <p:spPr bwMode="auto">
          <a:xfrm>
            <a:off x="78966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4" name="Oval 83"/>
          <p:cNvSpPr/>
          <p:nvPr/>
        </p:nvSpPr>
        <p:spPr bwMode="auto">
          <a:xfrm>
            <a:off x="7931558"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85" name="Oval 84"/>
          <p:cNvSpPr/>
          <p:nvPr/>
        </p:nvSpPr>
        <p:spPr bwMode="auto">
          <a:xfrm>
            <a:off x="7960133" y="2366635"/>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nvGrpSpPr>
          <p:cNvPr id="79" name="Group 78"/>
          <p:cNvGrpSpPr/>
          <p:nvPr/>
        </p:nvGrpSpPr>
        <p:grpSpPr>
          <a:xfrm>
            <a:off x="570464" y="2421284"/>
            <a:ext cx="2134373" cy="1301528"/>
            <a:chOff x="570464" y="2421284"/>
            <a:chExt cx="2134373" cy="1301528"/>
          </a:xfrm>
        </p:grpSpPr>
        <p:cxnSp>
          <p:nvCxnSpPr>
            <p:cNvPr id="48" name="Straight Connector 47"/>
            <p:cNvCxnSpPr/>
            <p:nvPr/>
          </p:nvCxnSpPr>
          <p:spPr bwMode="auto">
            <a:xfrm>
              <a:off x="1304335" y="2421284"/>
              <a:ext cx="0" cy="410633"/>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Rectangle 3"/>
            <p:cNvSpPr txBox="1">
              <a:spLocks noChangeArrowheads="1"/>
            </p:cNvSpPr>
            <p:nvPr/>
          </p:nvSpPr>
          <p:spPr>
            <a:xfrm>
              <a:off x="570464" y="2836881"/>
              <a:ext cx="1473296" cy="885931"/>
            </a:xfrm>
            <a:prstGeom prst="rect">
              <a:avLst/>
            </a:prstGeom>
            <a:ln>
              <a:solidFill>
                <a:schemeClr val="accent2">
                  <a:lumMod val="40000"/>
                  <a:lumOff val="6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1200" dirty="0">
                  <a:solidFill>
                    <a:srgbClr val="FFFFFF"/>
                  </a:solidFill>
                  <a:latin typeface="Arial"/>
                  <a:cs typeface="Arial"/>
                </a:rPr>
                <a:t>1817</a:t>
              </a:r>
            </a:p>
            <a:p>
              <a:r>
                <a:rPr lang="en-US" sz="1200" dirty="0">
                  <a:solidFill>
                    <a:srgbClr val="FFFF00"/>
                  </a:solidFill>
                  <a:latin typeface="Arial"/>
                  <a:cs typeface="Arial"/>
                </a:rPr>
                <a:t>James Parkinson’s “Shaking Palsy” published</a:t>
              </a:r>
            </a:p>
            <a:p>
              <a:endParaRPr lang="en-US" sz="1200" dirty="0">
                <a:solidFill>
                  <a:srgbClr val="FFFF00"/>
                </a:solidFill>
                <a:latin typeface="Arial"/>
                <a:cs typeface="Arial"/>
              </a:endParaRPr>
            </a:p>
          </p:txBody>
        </p:sp>
        <p:pic>
          <p:nvPicPr>
            <p:cNvPr id="25" name="Picture 24"/>
            <p:cNvPicPr>
              <a:picLocks noChangeAspect="1"/>
            </p:cNvPicPr>
            <p:nvPr/>
          </p:nvPicPr>
          <p:blipFill>
            <a:blip r:embed="rId3"/>
            <a:stretch>
              <a:fillRect/>
            </a:stretch>
          </p:blipFill>
          <p:spPr>
            <a:xfrm>
              <a:off x="2068803" y="2833636"/>
              <a:ext cx="635680" cy="858724"/>
            </a:xfrm>
            <a:prstGeom prst="rect">
              <a:avLst/>
            </a:prstGeom>
          </p:spPr>
        </p:pic>
        <p:sp>
          <p:nvSpPr>
            <p:cNvPr id="14" name="Rectangle 13"/>
            <p:cNvSpPr/>
            <p:nvPr/>
          </p:nvSpPr>
          <p:spPr bwMode="auto">
            <a:xfrm>
              <a:off x="2068803" y="2832741"/>
              <a:ext cx="636034" cy="87207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grpSp>
      <p:sp>
        <p:nvSpPr>
          <p:cNvPr id="4" name="Oval 3"/>
          <p:cNvSpPr/>
          <p:nvPr/>
        </p:nvSpPr>
        <p:spPr bwMode="auto">
          <a:xfrm>
            <a:off x="1249304" y="2362340"/>
            <a:ext cx="101129" cy="101129"/>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91" name="Rectangle 3"/>
          <p:cNvSpPr txBox="1">
            <a:spLocks noChangeArrowheads="1"/>
          </p:cNvSpPr>
          <p:nvPr/>
        </p:nvSpPr>
        <p:spPr>
          <a:xfrm>
            <a:off x="0" y="740281"/>
            <a:ext cx="9144000" cy="8897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sz="3000" b="1" dirty="0">
                <a:solidFill>
                  <a:srgbClr val="FFFF00"/>
                </a:solidFill>
                <a:latin typeface="Arial"/>
                <a:cs typeface="Arial"/>
              </a:rPr>
              <a:t>Accelerating Timeline of Parkinson’s Research</a:t>
            </a:r>
            <a:endParaRPr lang="en-US" sz="3000" dirty="0">
              <a:solidFill>
                <a:schemeClr val="bg1"/>
              </a:solidFill>
              <a:effectLst>
                <a:outerShdw blurRad="38100" dist="38100" dir="2700000" algn="tl">
                  <a:srgbClr val="FFFFFF"/>
                </a:outerShdw>
              </a:effectLst>
              <a:latin typeface="Arial"/>
              <a:cs typeface="Arial"/>
            </a:endParaRPr>
          </a:p>
        </p:txBody>
      </p:sp>
      <p:sp>
        <p:nvSpPr>
          <p:cNvPr id="5" name="Rectangle 4">
            <a:extLst>
              <a:ext uri="{FF2B5EF4-FFF2-40B4-BE49-F238E27FC236}">
                <a16:creationId xmlns:a16="http://schemas.microsoft.com/office/drawing/2014/main" id="{B6C517B2-3FCB-5B40-1AE5-B7004A00B4A0}"/>
              </a:ext>
            </a:extLst>
          </p:cNvPr>
          <p:cNvSpPr/>
          <p:nvPr/>
        </p:nvSpPr>
        <p:spPr bwMode="auto">
          <a:xfrm>
            <a:off x="0" y="1"/>
            <a:ext cx="9144000" cy="6127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charset="0"/>
              <a:ea typeface="ＭＳ Ｐゴシック" charset="0"/>
            </a:endParaRPr>
          </a:p>
        </p:txBody>
      </p:sp>
      <p:sp>
        <p:nvSpPr>
          <p:cNvPr id="6" name="Rectangle 8">
            <a:extLst>
              <a:ext uri="{FF2B5EF4-FFF2-40B4-BE49-F238E27FC236}">
                <a16:creationId xmlns:a16="http://schemas.microsoft.com/office/drawing/2014/main" id="{67E47925-8CD5-D2F1-EF72-256F2B08E124}"/>
              </a:ext>
            </a:extLst>
          </p:cNvPr>
          <p:cNvSpPr>
            <a:spLocks noChangeArrowheads="1"/>
          </p:cNvSpPr>
          <p:nvPr/>
        </p:nvSpPr>
        <p:spPr bwMode="auto">
          <a:xfrm>
            <a:off x="92214" y="169864"/>
            <a:ext cx="8972274"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harsh" dir="t"/>
            </a:scene3d>
            <a:sp3d extrusionH="57150" prstMaterial="matte">
              <a:bevelT w="63500" h="12700" prst="angle"/>
              <a:contourClr>
                <a:schemeClr val="bg1">
                  <a:lumMod val="65000"/>
                </a:schemeClr>
              </a:contourClr>
            </a:sp3d>
          </a:bodyPr>
          <a:lstStyle/>
          <a:p>
            <a:pPr algn="r">
              <a:spcBef>
                <a:spcPct val="20000"/>
              </a:spcBef>
            </a:pPr>
            <a:r>
              <a:rPr lang="en-US" sz="1500" b="1" i="1" dirty="0">
                <a:solidFill>
                  <a:srgbClr val="C00000"/>
                </a:solidFill>
                <a:effectLst/>
                <a:latin typeface="Arial" panose="020B0604020202020204" pitchFamily="34" charset="0"/>
                <a:cs typeface="Arial" panose="020B0604020202020204" pitchFamily="34" charset="0"/>
              </a:rPr>
              <a:t>Preventing Fractures in People with PD: </a:t>
            </a:r>
            <a:r>
              <a:rPr lang="en-US" sz="1500" b="1" dirty="0">
                <a:solidFill>
                  <a:schemeClr val="accent1">
                    <a:lumMod val="75000"/>
                  </a:schemeClr>
                </a:solidFill>
                <a:effectLst/>
                <a:latin typeface="Arial" panose="020B0604020202020204" pitchFamily="34" charset="0"/>
                <a:cs typeface="Arial" panose="020B0604020202020204" pitchFamily="34" charset="0"/>
              </a:rPr>
              <a:t>The TOPAZ Study</a:t>
            </a:r>
            <a:r>
              <a:rPr lang="en-US" sz="1500" dirty="0">
                <a:solidFill>
                  <a:schemeClr val="bg1"/>
                </a:solidFill>
                <a:latin typeface="Arial" panose="020B0604020202020204" pitchFamily="34" charset="0"/>
                <a:cs typeface="Arial" panose="020B0604020202020204" pitchFamily="34" charset="0"/>
              </a:rPr>
              <a:t>	n.  </a:t>
            </a:r>
            <a:r>
              <a:rPr lang="en-US" sz="1500" b="1" dirty="0">
                <a:ln/>
                <a:solidFill>
                  <a:schemeClr val="tx1"/>
                </a:solidFill>
                <a:latin typeface="Arial" panose="020B0604020202020204" pitchFamily="34" charset="0"/>
                <a:cs typeface="Arial" panose="020B0604020202020204" pitchFamily="34" charset="0"/>
              </a:rPr>
              <a:t>4/18/23</a:t>
            </a:r>
          </a:p>
          <a:p>
            <a:pPr algn="ctr">
              <a:spcBef>
                <a:spcPct val="20000"/>
              </a:spcBef>
            </a:pPr>
            <a:endParaRPr lang="en-US" sz="1500" b="1" dirty="0">
              <a:ln/>
              <a:solidFill>
                <a:schemeClr val="accent3"/>
              </a:solidFill>
              <a:latin typeface="Arial" charset="0"/>
            </a:endParaRPr>
          </a:p>
        </p:txBody>
      </p:sp>
      <p:pic>
        <p:nvPicPr>
          <p:cNvPr id="7" name="Picture 6">
            <a:extLst>
              <a:ext uri="{FF2B5EF4-FFF2-40B4-BE49-F238E27FC236}">
                <a16:creationId xmlns:a16="http://schemas.microsoft.com/office/drawing/2014/main" id="{A6F3AADE-49B3-B0B7-308F-CCBD81781535}"/>
              </a:ext>
            </a:extLst>
          </p:cNvPr>
          <p:cNvPicPr>
            <a:picLocks noChangeAspect="1"/>
          </p:cNvPicPr>
          <p:nvPr/>
        </p:nvPicPr>
        <p:blipFill>
          <a:blip r:embed="rId4"/>
          <a:stretch>
            <a:fillRect/>
          </a:stretch>
        </p:blipFill>
        <p:spPr>
          <a:xfrm>
            <a:off x="92214" y="92620"/>
            <a:ext cx="1972128" cy="451140"/>
          </a:xfrm>
          <a:prstGeom prst="rect">
            <a:avLst/>
          </a:prstGeom>
        </p:spPr>
      </p:pic>
    </p:spTree>
    <p:extLst>
      <p:ext uri="{BB962C8B-B14F-4D97-AF65-F5344CB8AC3E}">
        <p14:creationId xmlns:p14="http://schemas.microsoft.com/office/powerpoint/2010/main" val="23630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1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609600"/>
            <a:ext cx="3697288" cy="5638800"/>
          </a:xfrm>
          <a:prstGeom prst="rect">
            <a:avLst/>
          </a:prstGeom>
          <a:noFill/>
          <a:extLst>
            <a:ext uri="{909E8E84-426E-40dd-AFC4-6F175D3DCCD1}">
              <a14:hiddenFill xmlns:a14="http://schemas.microsoft.com/office/drawing/2010/main" xmlns="">
                <a:solidFill>
                  <a:srgbClr val="FFFFFF"/>
                </a:solidFill>
              </a14:hiddenFill>
            </a:ext>
          </a:extLst>
        </p:spPr>
      </p:pic>
      <p:sp>
        <p:nvSpPr>
          <p:cNvPr id="2231299" name="Text Box 3"/>
          <p:cNvSpPr txBox="1">
            <a:spLocks noChangeArrowheads="1"/>
          </p:cNvSpPr>
          <p:nvPr/>
        </p:nvSpPr>
        <p:spPr bwMode="auto">
          <a:xfrm rot="-5400000">
            <a:off x="3236912" y="5634038"/>
            <a:ext cx="73501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tx1"/>
                </a:solidFill>
              </a:rPr>
              <a:t>F. Netter</a:t>
            </a:r>
            <a:endParaRPr lang="en-US" sz="2400">
              <a:solidFill>
                <a:schemeClr val="tx1"/>
              </a:solidFill>
            </a:endParaRPr>
          </a:p>
        </p:txBody>
      </p:sp>
      <p:grpSp>
        <p:nvGrpSpPr>
          <p:cNvPr id="2231300" name="Group 4"/>
          <p:cNvGrpSpPr>
            <a:grpSpLocks/>
          </p:cNvGrpSpPr>
          <p:nvPr/>
        </p:nvGrpSpPr>
        <p:grpSpPr bwMode="auto">
          <a:xfrm>
            <a:off x="7086600" y="1784350"/>
            <a:ext cx="620713" cy="762000"/>
            <a:chOff x="4169" y="2736"/>
            <a:chExt cx="391" cy="480"/>
          </a:xfrm>
        </p:grpSpPr>
        <p:sp>
          <p:nvSpPr>
            <p:cNvPr id="2231301" name="Line 5"/>
            <p:cNvSpPr>
              <a:spLocks noChangeShapeType="1"/>
            </p:cNvSpPr>
            <p:nvPr/>
          </p:nvSpPr>
          <p:spPr bwMode="auto">
            <a:xfrm flipV="1">
              <a:off x="4169" y="2736"/>
              <a:ext cx="160" cy="144"/>
            </a:xfrm>
            <a:prstGeom prst="line">
              <a:avLst/>
            </a:prstGeom>
            <a:noFill/>
            <a:ln w="38100">
              <a:solidFill>
                <a:srgbClr val="FFFF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1302" name="Line 6"/>
            <p:cNvSpPr>
              <a:spLocks noChangeShapeType="1"/>
            </p:cNvSpPr>
            <p:nvPr/>
          </p:nvSpPr>
          <p:spPr bwMode="auto">
            <a:xfrm flipV="1">
              <a:off x="4297" y="2887"/>
              <a:ext cx="160" cy="144"/>
            </a:xfrm>
            <a:prstGeom prst="line">
              <a:avLst/>
            </a:prstGeom>
            <a:noFill/>
            <a:ln w="38100">
              <a:solidFill>
                <a:srgbClr val="FFFF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1303" name="Line 7"/>
            <p:cNvSpPr>
              <a:spLocks noChangeShapeType="1"/>
            </p:cNvSpPr>
            <p:nvPr/>
          </p:nvSpPr>
          <p:spPr bwMode="auto">
            <a:xfrm flipV="1">
              <a:off x="4400" y="3072"/>
              <a:ext cx="160" cy="144"/>
            </a:xfrm>
            <a:prstGeom prst="line">
              <a:avLst/>
            </a:prstGeom>
            <a:noFill/>
            <a:ln w="38100">
              <a:solidFill>
                <a:srgbClr val="FFFF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22313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2809875" cy="57007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31305" name="Group 9"/>
          <p:cNvGrpSpPr>
            <a:grpSpLocks/>
          </p:cNvGrpSpPr>
          <p:nvPr/>
        </p:nvGrpSpPr>
        <p:grpSpPr bwMode="auto">
          <a:xfrm>
            <a:off x="6770688" y="4441825"/>
            <a:ext cx="620712" cy="762000"/>
            <a:chOff x="4169" y="2736"/>
            <a:chExt cx="391" cy="480"/>
          </a:xfrm>
        </p:grpSpPr>
        <p:sp>
          <p:nvSpPr>
            <p:cNvPr id="2231306" name="Line 10"/>
            <p:cNvSpPr>
              <a:spLocks noChangeShapeType="1"/>
            </p:cNvSpPr>
            <p:nvPr/>
          </p:nvSpPr>
          <p:spPr bwMode="auto">
            <a:xfrm flipV="1">
              <a:off x="4169" y="2736"/>
              <a:ext cx="160" cy="144"/>
            </a:xfrm>
            <a:prstGeom prst="line">
              <a:avLst/>
            </a:prstGeom>
            <a:noFill/>
            <a:ln w="38100">
              <a:solidFill>
                <a:srgbClr val="FFFF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1307" name="Line 11"/>
            <p:cNvSpPr>
              <a:spLocks noChangeShapeType="1"/>
            </p:cNvSpPr>
            <p:nvPr/>
          </p:nvSpPr>
          <p:spPr bwMode="auto">
            <a:xfrm flipV="1">
              <a:off x="4297" y="2887"/>
              <a:ext cx="160" cy="144"/>
            </a:xfrm>
            <a:prstGeom prst="line">
              <a:avLst/>
            </a:prstGeom>
            <a:noFill/>
            <a:ln w="38100">
              <a:solidFill>
                <a:srgbClr val="FFFF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1308" name="Line 12"/>
            <p:cNvSpPr>
              <a:spLocks noChangeShapeType="1"/>
            </p:cNvSpPr>
            <p:nvPr/>
          </p:nvSpPr>
          <p:spPr bwMode="auto">
            <a:xfrm flipV="1">
              <a:off x="4400" y="3072"/>
              <a:ext cx="160" cy="144"/>
            </a:xfrm>
            <a:prstGeom prst="line">
              <a:avLst/>
            </a:prstGeom>
            <a:noFill/>
            <a:ln w="38100">
              <a:solidFill>
                <a:srgbClr val="FFFF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548475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31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31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0"/>
            <a:ext cx="406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915907" name="Text Box 3"/>
          <p:cNvSpPr txBox="1">
            <a:spLocks noChangeArrowheads="1"/>
          </p:cNvSpPr>
          <p:nvPr/>
        </p:nvSpPr>
        <p:spPr bwMode="auto">
          <a:xfrm rot="-5400000">
            <a:off x="1732757" y="6084094"/>
            <a:ext cx="1058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1"/>
                </a:solidFill>
              </a:rPr>
              <a:t>Scott Gagne</a:t>
            </a:r>
            <a:endParaRPr lang="en-US">
              <a:solidFill>
                <a:schemeClr val="tx1"/>
              </a:solidFill>
            </a:endParaRPr>
          </a:p>
        </p:txBody>
      </p:sp>
      <p:sp>
        <p:nvSpPr>
          <p:cNvPr id="1915908" name="Text Box 4"/>
          <p:cNvSpPr txBox="1">
            <a:spLocks noChangeArrowheads="1"/>
          </p:cNvSpPr>
          <p:nvPr/>
        </p:nvSpPr>
        <p:spPr bwMode="auto">
          <a:xfrm>
            <a:off x="6475413" y="6267450"/>
            <a:ext cx="2271712"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000">
                <a:solidFill>
                  <a:schemeClr val="bg1"/>
                </a:solidFill>
              </a:rPr>
              <a:t>from JW Langston &amp; J Palfreman (1995)</a:t>
            </a:r>
          </a:p>
          <a:p>
            <a:r>
              <a:rPr lang="en-US" sz="1000" i="1">
                <a:solidFill>
                  <a:schemeClr val="bg1"/>
                </a:solidFill>
              </a:rPr>
              <a:t>The Case of the Frozen Addicts</a:t>
            </a:r>
            <a:r>
              <a:rPr lang="en-US" sz="1000">
                <a:solidFill>
                  <a:schemeClr val="bg1"/>
                </a:solidFill>
              </a:rPr>
              <a:t>, </a:t>
            </a:r>
          </a:p>
          <a:p>
            <a:r>
              <a:rPr lang="en-US" sz="1000">
                <a:solidFill>
                  <a:schemeClr val="bg1"/>
                </a:solidFill>
              </a:rPr>
              <a:t>NewYork:Pantheon Press.</a:t>
            </a:r>
            <a:endParaRPr lang="en-US" sz="1600">
              <a:solidFill>
                <a:schemeClr val="tx1"/>
              </a:solidFill>
            </a:endParaRPr>
          </a:p>
          <a:p>
            <a:endParaRPr lang="en-US" sz="1600"/>
          </a:p>
        </p:txBody>
      </p:sp>
      <p:sp>
        <p:nvSpPr>
          <p:cNvPr id="1915909" name="Line 5"/>
          <p:cNvSpPr>
            <a:spLocks noChangeShapeType="1"/>
          </p:cNvSpPr>
          <p:nvPr/>
        </p:nvSpPr>
        <p:spPr bwMode="auto">
          <a:xfrm>
            <a:off x="3375025" y="4343400"/>
            <a:ext cx="85725" cy="1143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5910" name="Rectangle 6"/>
          <p:cNvSpPr>
            <a:spLocks noChangeArrowheads="1"/>
          </p:cNvSpPr>
          <p:nvPr/>
        </p:nvSpPr>
        <p:spPr bwMode="auto">
          <a:xfrm>
            <a:off x="5651500" y="3746500"/>
            <a:ext cx="311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tx1"/>
                </a:solidFill>
                <a:latin typeface="Georgia" charset="0"/>
              </a:rPr>
              <a:t>&amp;</a:t>
            </a:r>
          </a:p>
        </p:txBody>
      </p:sp>
    </p:spTree>
    <p:extLst>
      <p:ext uri="{BB962C8B-B14F-4D97-AF65-F5344CB8AC3E}">
        <p14:creationId xmlns:p14="http://schemas.microsoft.com/office/powerpoint/2010/main" val="190507137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6E0EC1FE6A543A636E59EB7BF7262" ma:contentTypeVersion="16" ma:contentTypeDescription="Create a new document." ma:contentTypeScope="" ma:versionID="1db9d1965299c76faa5d0586056f9ff8">
  <xsd:schema xmlns:xsd="http://www.w3.org/2001/XMLSchema" xmlns:xs="http://www.w3.org/2001/XMLSchema" xmlns:p="http://schemas.microsoft.com/office/2006/metadata/properties" xmlns:ns2="1f7f60db-f9ef-4a9f-942f-229ce55868ac" xmlns:ns3="b4380b7a-5461-4d61-b3ad-96252903f0f9" targetNamespace="http://schemas.microsoft.com/office/2006/metadata/properties" ma:root="true" ma:fieldsID="d264b1d6a24df8b03c74ecf8477e2165" ns2:_="" ns3:_="">
    <xsd:import namespace="1f7f60db-f9ef-4a9f-942f-229ce55868ac"/>
    <xsd:import namespace="b4380b7a-5461-4d61-b3ad-96252903f0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f60db-f9ef-4a9f-942f-229ce55868a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70a1ef7-2ceb-4e89-ae37-46afd8254c46}" ma:internalName="TaxCatchAll" ma:showField="CatchAllData" ma:web="1f7f60db-f9ef-4a9f-942f-229ce55868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380b7a-5461-4d61-b3ad-96252903f0f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8d777f-70a7-4fb1-a9eb-d801928d574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380b7a-5461-4d61-b3ad-96252903f0f9">
      <Terms xmlns="http://schemas.microsoft.com/office/infopath/2007/PartnerControls"/>
    </lcf76f155ced4ddcb4097134ff3c332f>
    <TaxCatchAll xmlns="1f7f60db-f9ef-4a9f-942f-229ce55868ac" xsi:nil="true"/>
  </documentManagement>
</p:properties>
</file>

<file path=customXml/itemProps1.xml><?xml version="1.0" encoding="utf-8"?>
<ds:datastoreItem xmlns:ds="http://schemas.openxmlformats.org/officeDocument/2006/customXml" ds:itemID="{D9E38544-5544-4EE7-9168-C523C39E30CC}"/>
</file>

<file path=customXml/itemProps2.xml><?xml version="1.0" encoding="utf-8"?>
<ds:datastoreItem xmlns:ds="http://schemas.openxmlformats.org/officeDocument/2006/customXml" ds:itemID="{4664ECF4-B318-4D34-8088-EC3051445111}"/>
</file>

<file path=customXml/itemProps3.xml><?xml version="1.0" encoding="utf-8"?>
<ds:datastoreItem xmlns:ds="http://schemas.openxmlformats.org/officeDocument/2006/customXml" ds:itemID="{B2C4274F-46D8-41CC-85FB-C54D9BDA3F50}"/>
</file>

<file path=docProps/app.xml><?xml version="1.0" encoding="utf-8"?>
<Properties xmlns="http://schemas.openxmlformats.org/officeDocument/2006/extended-properties" xmlns:vt="http://schemas.openxmlformats.org/officeDocument/2006/docPropsVTypes">
  <Template>Macintosh HD:Microsoft Office 98:Templates:Blank Presentation</Template>
  <TotalTime>21903</TotalTime>
  <Words>34037</Words>
  <Application>Microsoft Office PowerPoint</Application>
  <PresentationFormat>On-screen Show (4:3)</PresentationFormat>
  <Paragraphs>3703</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Georgia</vt:lpstr>
      <vt:lpstr>Helvetica</vt:lpstr>
      <vt:lpstr>Limerick Serial</vt:lpstr>
      <vt:lpstr>Times</vt:lpstr>
      <vt:lpstr>Verdana</vt:lpstr>
      <vt:lpstr>Wingdings 2</vt:lpstr>
      <vt:lpstr>Blank Presentation</vt:lpstr>
      <vt:lpstr>PowerPoint Presentation</vt:lpstr>
      <vt:lpstr>How TOPAZ fits into Parkinson’s research</vt:lpstr>
      <vt:lpstr>PowerPoint Presentation</vt:lpstr>
      <vt:lpstr>TOPAZ in PD context</vt:lpstr>
      <vt:lpstr>PowerPoint Presentation</vt:lpstr>
      <vt:lpstr>Parkinson’s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TOPAZ in PD context</vt:lpstr>
      <vt:lpstr>PowerPoint Presentation</vt:lpstr>
      <vt:lpstr>PowerPoint Presentation</vt:lpstr>
      <vt:lpstr>PowerPoint Presentation</vt:lpstr>
      <vt:lpstr>Pre- and Post-Infusion Symptom Surveys       n=318       as of  Mar. 10, 2023 </vt:lpstr>
    </vt:vector>
  </TitlesOfParts>
  <Company>MGH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Purines in Parkinson’s: from caffeine to adenosine to urate</dc:title>
  <dc:creator>Michael Schwarzschild</dc:creator>
  <cp:lastModifiedBy>Kriesel, Dana</cp:lastModifiedBy>
  <cp:revision>147</cp:revision>
  <dcterms:created xsi:type="dcterms:W3CDTF">2009-09-23T11:54:08Z</dcterms:created>
  <dcterms:modified xsi:type="dcterms:W3CDTF">2023-04-17T17:35:25Z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0x010100A896E0EC1FE6A543A636E59EB7BF7262</vt:lpwstr>
  </property>
</Properties>
</file>